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413" r:id="rId3"/>
    <p:sldId id="452" r:id="rId4"/>
    <p:sldId id="396" r:id="rId5"/>
    <p:sldId id="430" r:id="rId6"/>
    <p:sldId id="398" r:id="rId7"/>
    <p:sldId id="416" r:id="rId8"/>
    <p:sldId id="399" r:id="rId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75" autoAdjust="0"/>
  </p:normalViewPr>
  <p:slideViewPr>
    <p:cSldViewPr>
      <p:cViewPr varScale="1">
        <p:scale>
          <a:sx n="61" d="100"/>
          <a:sy n="61" d="100"/>
        </p:scale>
        <p:origin x="1493"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84703-3903-4E8C-8D4D-0C3E6533B942}" type="doc">
      <dgm:prSet loTypeId="urn:microsoft.com/office/officeart/2005/8/layout/radial6" loCatId="relationship" qsTypeId="urn:microsoft.com/office/officeart/2005/8/quickstyle/3d2" qsCatId="3D" csTypeId="urn:microsoft.com/office/officeart/2005/8/colors/accent3_4" csCatId="accent3" phldr="1"/>
      <dgm:spPr/>
      <dgm:t>
        <a:bodyPr/>
        <a:lstStyle/>
        <a:p>
          <a:endParaRPr lang="en-MY"/>
        </a:p>
      </dgm:t>
    </dgm:pt>
    <dgm:pt modelId="{68A4261D-BFB6-4F4E-8BCF-126F3D4C3C31}">
      <dgm:prSet custT="1"/>
      <dgm:spPr/>
      <dgm:t>
        <a:bodyPr/>
        <a:lstStyle/>
        <a:p>
          <a:r>
            <a:rPr lang="en-US" sz="2000" b="1" dirty="0">
              <a:solidFill>
                <a:schemeClr val="tx1"/>
              </a:solidFill>
            </a:rPr>
            <a:t>“What would have been important  to  know?”</a:t>
          </a:r>
          <a:endParaRPr lang="en-MY" sz="2000" b="1" dirty="0">
            <a:solidFill>
              <a:schemeClr val="tx1"/>
            </a:solidFill>
          </a:endParaRPr>
        </a:p>
      </dgm:t>
    </dgm:pt>
    <dgm:pt modelId="{3BF04EA7-950A-4527-83A5-2097ED15C1B4}" type="parTrans" cxnId="{4A2618F8-9E22-4F4D-A19F-A8C927EA2D97}">
      <dgm:prSet/>
      <dgm:spPr/>
      <dgm:t>
        <a:bodyPr/>
        <a:lstStyle/>
        <a:p>
          <a:endParaRPr lang="en-MY" sz="2000">
            <a:solidFill>
              <a:schemeClr val="tx1"/>
            </a:solidFill>
          </a:endParaRPr>
        </a:p>
      </dgm:t>
    </dgm:pt>
    <dgm:pt modelId="{AEB4595B-9EA4-4662-8B36-A26639019FB6}" type="sibTrans" cxnId="{4A2618F8-9E22-4F4D-A19F-A8C927EA2D97}">
      <dgm:prSet/>
      <dgm:spPr/>
      <dgm:t>
        <a:bodyPr/>
        <a:lstStyle/>
        <a:p>
          <a:endParaRPr lang="en-MY" sz="2000">
            <a:solidFill>
              <a:schemeClr val="tx1"/>
            </a:solidFill>
          </a:endParaRPr>
        </a:p>
      </dgm:t>
    </dgm:pt>
    <dgm:pt modelId="{10915E8F-5638-4580-B08A-469025310FC5}">
      <dgm:prSet custT="1"/>
      <dgm:spPr/>
      <dgm:t>
        <a:bodyPr/>
        <a:lstStyle/>
        <a:p>
          <a:r>
            <a:rPr lang="en-US" sz="2000" b="0" dirty="0">
              <a:solidFill>
                <a:schemeClr val="tx1"/>
              </a:solidFill>
            </a:rPr>
            <a:t>Practical help</a:t>
          </a:r>
        </a:p>
      </dgm:t>
    </dgm:pt>
    <dgm:pt modelId="{1B46A373-FC72-4ECF-8646-CC5A8E1F5106}" type="parTrans" cxnId="{36951F47-5840-4984-ABCC-1D440AAE3CA4}">
      <dgm:prSet/>
      <dgm:spPr/>
      <dgm:t>
        <a:bodyPr/>
        <a:lstStyle/>
        <a:p>
          <a:endParaRPr lang="en-MY" sz="2000">
            <a:solidFill>
              <a:schemeClr val="tx1"/>
            </a:solidFill>
          </a:endParaRPr>
        </a:p>
      </dgm:t>
    </dgm:pt>
    <dgm:pt modelId="{A6824F2D-5BF3-49B5-AB2A-6161FE36AFFA}" type="sibTrans" cxnId="{36951F47-5840-4984-ABCC-1D440AAE3CA4}">
      <dgm:prSet/>
      <dgm:spPr/>
      <dgm:t>
        <a:bodyPr/>
        <a:lstStyle/>
        <a:p>
          <a:endParaRPr lang="en-MY" sz="2000">
            <a:solidFill>
              <a:schemeClr val="tx1"/>
            </a:solidFill>
          </a:endParaRPr>
        </a:p>
      </dgm:t>
    </dgm:pt>
    <dgm:pt modelId="{4F4A57FF-C5CF-49BD-B8AC-D75466E65ED3}">
      <dgm:prSet custT="1"/>
      <dgm:spPr/>
      <dgm:t>
        <a:bodyPr/>
        <a:lstStyle/>
        <a:p>
          <a:r>
            <a:rPr lang="en-US" sz="2000" dirty="0">
              <a:solidFill>
                <a:schemeClr val="tx1"/>
              </a:solidFill>
            </a:rPr>
            <a:t>Preparing for the hospital</a:t>
          </a:r>
        </a:p>
      </dgm:t>
    </dgm:pt>
    <dgm:pt modelId="{C31E68D9-C29D-4618-94D3-C659ADEDB1D2}" type="parTrans" cxnId="{9EAE4094-9128-44FF-A1CE-5FE96B5BF92D}">
      <dgm:prSet/>
      <dgm:spPr/>
      <dgm:t>
        <a:bodyPr/>
        <a:lstStyle/>
        <a:p>
          <a:endParaRPr lang="en-MY" sz="2000">
            <a:solidFill>
              <a:schemeClr val="tx1"/>
            </a:solidFill>
          </a:endParaRPr>
        </a:p>
      </dgm:t>
    </dgm:pt>
    <dgm:pt modelId="{2E392B76-0E8B-4E9B-ABD9-85C15F797695}" type="sibTrans" cxnId="{9EAE4094-9128-44FF-A1CE-5FE96B5BF92D}">
      <dgm:prSet/>
      <dgm:spPr/>
      <dgm:t>
        <a:bodyPr/>
        <a:lstStyle/>
        <a:p>
          <a:endParaRPr lang="en-MY" sz="2000">
            <a:solidFill>
              <a:schemeClr val="tx1"/>
            </a:solidFill>
          </a:endParaRPr>
        </a:p>
      </dgm:t>
    </dgm:pt>
    <dgm:pt modelId="{9EAFB1E1-9E67-46F0-BBB0-3D7D6FD0A09B}">
      <dgm:prSet custT="1"/>
      <dgm:spPr/>
      <dgm:t>
        <a:bodyPr/>
        <a:lstStyle/>
        <a:p>
          <a:r>
            <a:rPr lang="en-US" sz="2000" dirty="0">
              <a:solidFill>
                <a:schemeClr val="tx1"/>
              </a:solidFill>
            </a:rPr>
            <a:t>Patients’ rights</a:t>
          </a:r>
        </a:p>
      </dgm:t>
    </dgm:pt>
    <dgm:pt modelId="{6711851A-4934-412F-9BEC-7825616AE664}" type="parTrans" cxnId="{D072DF2F-F8BA-431B-9EED-B08342EF4EA2}">
      <dgm:prSet/>
      <dgm:spPr/>
      <dgm:t>
        <a:bodyPr/>
        <a:lstStyle/>
        <a:p>
          <a:endParaRPr lang="en-MY" sz="2000">
            <a:solidFill>
              <a:schemeClr val="tx1"/>
            </a:solidFill>
          </a:endParaRPr>
        </a:p>
      </dgm:t>
    </dgm:pt>
    <dgm:pt modelId="{FC33A78C-0275-4297-97B4-511F8BDADDE0}" type="sibTrans" cxnId="{D072DF2F-F8BA-431B-9EED-B08342EF4EA2}">
      <dgm:prSet/>
      <dgm:spPr/>
      <dgm:t>
        <a:bodyPr/>
        <a:lstStyle/>
        <a:p>
          <a:endParaRPr lang="en-MY" sz="2000">
            <a:solidFill>
              <a:schemeClr val="tx1"/>
            </a:solidFill>
          </a:endParaRPr>
        </a:p>
      </dgm:t>
    </dgm:pt>
    <dgm:pt modelId="{E02C4D7C-2DE3-471E-B6BF-E4B3A2CD8B86}" type="pres">
      <dgm:prSet presAssocID="{F1884703-3903-4E8C-8D4D-0C3E6533B942}" presName="Name0" presStyleCnt="0">
        <dgm:presLayoutVars>
          <dgm:chMax val="1"/>
          <dgm:dir/>
          <dgm:animLvl val="ctr"/>
          <dgm:resizeHandles val="exact"/>
        </dgm:presLayoutVars>
      </dgm:prSet>
      <dgm:spPr/>
    </dgm:pt>
    <dgm:pt modelId="{6673577A-3ED9-4C7B-8DA1-063D4C39CDA3}" type="pres">
      <dgm:prSet presAssocID="{68A4261D-BFB6-4F4E-8BCF-126F3D4C3C31}" presName="centerShape" presStyleLbl="node0" presStyleIdx="0" presStyleCnt="1"/>
      <dgm:spPr/>
    </dgm:pt>
    <dgm:pt modelId="{D69FDE0C-5179-4ACE-A215-F28C4F9A5770}" type="pres">
      <dgm:prSet presAssocID="{10915E8F-5638-4580-B08A-469025310FC5}" presName="node" presStyleLbl="node1" presStyleIdx="0" presStyleCnt="3" custScaleX="120563" custScaleY="122362">
        <dgm:presLayoutVars>
          <dgm:bulletEnabled val="1"/>
        </dgm:presLayoutVars>
      </dgm:prSet>
      <dgm:spPr/>
    </dgm:pt>
    <dgm:pt modelId="{8C00A30B-F72B-429B-8326-DB028E3CD6CF}" type="pres">
      <dgm:prSet presAssocID="{10915E8F-5638-4580-B08A-469025310FC5}" presName="dummy" presStyleCnt="0"/>
      <dgm:spPr/>
    </dgm:pt>
    <dgm:pt modelId="{9817DF61-6E67-481C-A0F8-C1E75B55F971}" type="pres">
      <dgm:prSet presAssocID="{A6824F2D-5BF3-49B5-AB2A-6161FE36AFFA}" presName="sibTrans" presStyleLbl="sibTrans2D1" presStyleIdx="0" presStyleCnt="3"/>
      <dgm:spPr/>
    </dgm:pt>
    <dgm:pt modelId="{689D1927-66D4-41CB-8CB7-BB9B5D208A70}" type="pres">
      <dgm:prSet presAssocID="{4F4A57FF-C5CF-49BD-B8AC-D75466E65ED3}" presName="node" presStyleLbl="node1" presStyleIdx="1" presStyleCnt="3" custScaleX="123430" custScaleY="113362">
        <dgm:presLayoutVars>
          <dgm:bulletEnabled val="1"/>
        </dgm:presLayoutVars>
      </dgm:prSet>
      <dgm:spPr/>
    </dgm:pt>
    <dgm:pt modelId="{C995821E-58B7-4645-B489-C04763F70D47}" type="pres">
      <dgm:prSet presAssocID="{4F4A57FF-C5CF-49BD-B8AC-D75466E65ED3}" presName="dummy" presStyleCnt="0"/>
      <dgm:spPr/>
    </dgm:pt>
    <dgm:pt modelId="{D89EF280-5F59-4982-8AD5-14A96B220A72}" type="pres">
      <dgm:prSet presAssocID="{2E392B76-0E8B-4E9B-ABD9-85C15F797695}" presName="sibTrans" presStyleLbl="sibTrans2D1" presStyleIdx="1" presStyleCnt="3"/>
      <dgm:spPr/>
    </dgm:pt>
    <dgm:pt modelId="{E97E1969-A95A-407A-A80B-A02C827A163F}" type="pres">
      <dgm:prSet presAssocID="{9EAFB1E1-9E67-46F0-BBB0-3D7D6FD0A09B}" presName="node" presStyleLbl="node1" presStyleIdx="2" presStyleCnt="3" custScaleX="126491" custScaleY="119057">
        <dgm:presLayoutVars>
          <dgm:bulletEnabled val="1"/>
        </dgm:presLayoutVars>
      </dgm:prSet>
      <dgm:spPr/>
    </dgm:pt>
    <dgm:pt modelId="{AC489FB1-21C5-43C1-BD73-2C0674E1F8AA}" type="pres">
      <dgm:prSet presAssocID="{9EAFB1E1-9E67-46F0-BBB0-3D7D6FD0A09B}" presName="dummy" presStyleCnt="0"/>
      <dgm:spPr/>
    </dgm:pt>
    <dgm:pt modelId="{D571456E-4087-44D9-8BFF-F6AE3253EB01}" type="pres">
      <dgm:prSet presAssocID="{FC33A78C-0275-4297-97B4-511F8BDADDE0}" presName="sibTrans" presStyleLbl="sibTrans2D1" presStyleIdx="2" presStyleCnt="3"/>
      <dgm:spPr/>
    </dgm:pt>
  </dgm:ptLst>
  <dgm:cxnLst>
    <dgm:cxn modelId="{EE5B5615-EA9F-4FA2-9436-A980F710E800}" type="presOf" srcId="{10915E8F-5638-4580-B08A-469025310FC5}" destId="{D69FDE0C-5179-4ACE-A215-F28C4F9A5770}" srcOrd="0" destOrd="0" presId="urn:microsoft.com/office/officeart/2005/8/layout/radial6"/>
    <dgm:cxn modelId="{4E25C31D-3E68-4B13-BC60-B87CAB259CC1}" type="presOf" srcId="{4F4A57FF-C5CF-49BD-B8AC-D75466E65ED3}" destId="{689D1927-66D4-41CB-8CB7-BB9B5D208A70}" srcOrd="0" destOrd="0" presId="urn:microsoft.com/office/officeart/2005/8/layout/radial6"/>
    <dgm:cxn modelId="{3D0C142C-95A3-4EAC-8B3B-729F6DA0B6CA}" type="presOf" srcId="{68A4261D-BFB6-4F4E-8BCF-126F3D4C3C31}" destId="{6673577A-3ED9-4C7B-8DA1-063D4C39CDA3}" srcOrd="0" destOrd="0" presId="urn:microsoft.com/office/officeart/2005/8/layout/radial6"/>
    <dgm:cxn modelId="{D072DF2F-F8BA-431B-9EED-B08342EF4EA2}" srcId="{68A4261D-BFB6-4F4E-8BCF-126F3D4C3C31}" destId="{9EAFB1E1-9E67-46F0-BBB0-3D7D6FD0A09B}" srcOrd="2" destOrd="0" parTransId="{6711851A-4934-412F-9BEC-7825616AE664}" sibTransId="{FC33A78C-0275-4297-97B4-511F8BDADDE0}"/>
    <dgm:cxn modelId="{F466CE30-ACEF-4922-BFFB-BD196F17F8DE}" type="presOf" srcId="{2E392B76-0E8B-4E9B-ABD9-85C15F797695}" destId="{D89EF280-5F59-4982-8AD5-14A96B220A72}" srcOrd="0" destOrd="0" presId="urn:microsoft.com/office/officeart/2005/8/layout/radial6"/>
    <dgm:cxn modelId="{36951F47-5840-4984-ABCC-1D440AAE3CA4}" srcId="{68A4261D-BFB6-4F4E-8BCF-126F3D4C3C31}" destId="{10915E8F-5638-4580-B08A-469025310FC5}" srcOrd="0" destOrd="0" parTransId="{1B46A373-FC72-4ECF-8646-CC5A8E1F5106}" sibTransId="{A6824F2D-5BF3-49B5-AB2A-6161FE36AFFA}"/>
    <dgm:cxn modelId="{EDBE2D7A-D0A3-4F9F-B377-E3567D8829FF}" type="presOf" srcId="{F1884703-3903-4E8C-8D4D-0C3E6533B942}" destId="{E02C4D7C-2DE3-471E-B6BF-E4B3A2CD8B86}" srcOrd="0" destOrd="0" presId="urn:microsoft.com/office/officeart/2005/8/layout/radial6"/>
    <dgm:cxn modelId="{5FE9A391-58F8-48F3-8187-0CF1201958FE}" type="presOf" srcId="{FC33A78C-0275-4297-97B4-511F8BDADDE0}" destId="{D571456E-4087-44D9-8BFF-F6AE3253EB01}" srcOrd="0" destOrd="0" presId="urn:microsoft.com/office/officeart/2005/8/layout/radial6"/>
    <dgm:cxn modelId="{9EAE4094-9128-44FF-A1CE-5FE96B5BF92D}" srcId="{68A4261D-BFB6-4F4E-8BCF-126F3D4C3C31}" destId="{4F4A57FF-C5CF-49BD-B8AC-D75466E65ED3}" srcOrd="1" destOrd="0" parTransId="{C31E68D9-C29D-4618-94D3-C659ADEDB1D2}" sibTransId="{2E392B76-0E8B-4E9B-ABD9-85C15F797695}"/>
    <dgm:cxn modelId="{E0EC54B9-F993-4015-A578-F601F54E7347}" type="presOf" srcId="{9EAFB1E1-9E67-46F0-BBB0-3D7D6FD0A09B}" destId="{E97E1969-A95A-407A-A80B-A02C827A163F}" srcOrd="0" destOrd="0" presId="urn:microsoft.com/office/officeart/2005/8/layout/radial6"/>
    <dgm:cxn modelId="{2B334ACC-3BF8-40E9-9FC1-1A15C92602C1}" type="presOf" srcId="{A6824F2D-5BF3-49B5-AB2A-6161FE36AFFA}" destId="{9817DF61-6E67-481C-A0F8-C1E75B55F971}" srcOrd="0" destOrd="0" presId="urn:microsoft.com/office/officeart/2005/8/layout/radial6"/>
    <dgm:cxn modelId="{4A2618F8-9E22-4F4D-A19F-A8C927EA2D97}" srcId="{F1884703-3903-4E8C-8D4D-0C3E6533B942}" destId="{68A4261D-BFB6-4F4E-8BCF-126F3D4C3C31}" srcOrd="0" destOrd="0" parTransId="{3BF04EA7-950A-4527-83A5-2097ED15C1B4}" sibTransId="{AEB4595B-9EA4-4662-8B36-A26639019FB6}"/>
    <dgm:cxn modelId="{8DAE19B1-D91C-4C6C-AF12-058D2F0D5DB4}" type="presParOf" srcId="{E02C4D7C-2DE3-471E-B6BF-E4B3A2CD8B86}" destId="{6673577A-3ED9-4C7B-8DA1-063D4C39CDA3}" srcOrd="0" destOrd="0" presId="urn:microsoft.com/office/officeart/2005/8/layout/radial6"/>
    <dgm:cxn modelId="{A7569769-B6F2-45D9-9CC3-C4AD90BC5370}" type="presParOf" srcId="{E02C4D7C-2DE3-471E-B6BF-E4B3A2CD8B86}" destId="{D69FDE0C-5179-4ACE-A215-F28C4F9A5770}" srcOrd="1" destOrd="0" presId="urn:microsoft.com/office/officeart/2005/8/layout/radial6"/>
    <dgm:cxn modelId="{07A5AE9A-C427-4F6F-912C-7B3E683E6977}" type="presParOf" srcId="{E02C4D7C-2DE3-471E-B6BF-E4B3A2CD8B86}" destId="{8C00A30B-F72B-429B-8326-DB028E3CD6CF}" srcOrd="2" destOrd="0" presId="urn:microsoft.com/office/officeart/2005/8/layout/radial6"/>
    <dgm:cxn modelId="{DBEE5B0E-58D6-4C2B-B8C0-CB0497D688B1}" type="presParOf" srcId="{E02C4D7C-2DE3-471E-B6BF-E4B3A2CD8B86}" destId="{9817DF61-6E67-481C-A0F8-C1E75B55F971}" srcOrd="3" destOrd="0" presId="urn:microsoft.com/office/officeart/2005/8/layout/radial6"/>
    <dgm:cxn modelId="{5C7BB788-7117-49F8-B772-803E629CD76D}" type="presParOf" srcId="{E02C4D7C-2DE3-471E-B6BF-E4B3A2CD8B86}" destId="{689D1927-66D4-41CB-8CB7-BB9B5D208A70}" srcOrd="4" destOrd="0" presId="urn:microsoft.com/office/officeart/2005/8/layout/radial6"/>
    <dgm:cxn modelId="{30F15642-37D9-4A36-A7EA-2E454B0C6A6A}" type="presParOf" srcId="{E02C4D7C-2DE3-471E-B6BF-E4B3A2CD8B86}" destId="{C995821E-58B7-4645-B489-C04763F70D47}" srcOrd="5" destOrd="0" presId="urn:microsoft.com/office/officeart/2005/8/layout/radial6"/>
    <dgm:cxn modelId="{0DFBD6CB-C6E6-4840-B438-A372B6DECB61}" type="presParOf" srcId="{E02C4D7C-2DE3-471E-B6BF-E4B3A2CD8B86}" destId="{D89EF280-5F59-4982-8AD5-14A96B220A72}" srcOrd="6" destOrd="0" presId="urn:microsoft.com/office/officeart/2005/8/layout/radial6"/>
    <dgm:cxn modelId="{B84F21B9-24E8-4534-9F7A-895A48DD171A}" type="presParOf" srcId="{E02C4D7C-2DE3-471E-B6BF-E4B3A2CD8B86}" destId="{E97E1969-A95A-407A-A80B-A02C827A163F}" srcOrd="7" destOrd="0" presId="urn:microsoft.com/office/officeart/2005/8/layout/radial6"/>
    <dgm:cxn modelId="{D1D0B479-2766-4C15-96BE-D15DEA4B20C9}" type="presParOf" srcId="{E02C4D7C-2DE3-471E-B6BF-E4B3A2CD8B86}" destId="{AC489FB1-21C5-43C1-BD73-2C0674E1F8AA}" srcOrd="8" destOrd="0" presId="urn:microsoft.com/office/officeart/2005/8/layout/radial6"/>
    <dgm:cxn modelId="{13CDE5D5-668E-4B07-8016-8C63AC831090}" type="presParOf" srcId="{E02C4D7C-2DE3-471E-B6BF-E4B3A2CD8B86}" destId="{D571456E-4087-44D9-8BFF-F6AE3253EB0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9CBC3-760E-4EF3-895D-63B7CC44E35B}" type="doc">
      <dgm:prSet loTypeId="urn:microsoft.com/office/officeart/2005/8/layout/radial5" loCatId="relationship" qsTypeId="urn:microsoft.com/office/officeart/2005/8/quickstyle/3d1" qsCatId="3D" csTypeId="urn:microsoft.com/office/officeart/2005/8/colors/accent3_5" csCatId="accent3" phldr="1"/>
      <dgm:spPr/>
      <dgm:t>
        <a:bodyPr/>
        <a:lstStyle/>
        <a:p>
          <a:endParaRPr lang="en-MY"/>
        </a:p>
      </dgm:t>
    </dgm:pt>
    <dgm:pt modelId="{44915E6C-76C1-4488-A86C-0C39F513ED88}">
      <dgm:prSet phldrT="[Text]" custT="1"/>
      <dgm:spPr/>
      <dgm:t>
        <a:bodyPr/>
        <a:lstStyle/>
        <a:p>
          <a:r>
            <a:rPr lang="en-US" sz="2000" b="1" dirty="0">
              <a:solidFill>
                <a:schemeClr val="tx1"/>
              </a:solidFill>
            </a:rPr>
            <a:t>Directory of resources</a:t>
          </a:r>
          <a:endParaRPr lang="en-MY" sz="2000" b="1" dirty="0">
            <a:solidFill>
              <a:schemeClr val="tx1"/>
            </a:solidFill>
          </a:endParaRPr>
        </a:p>
      </dgm:t>
    </dgm:pt>
    <dgm:pt modelId="{3DD16494-B573-4E59-B2BF-F960C1E1C9BD}" type="parTrans" cxnId="{4C5A7E33-28BE-478A-B301-2A23AEF60B57}">
      <dgm:prSet/>
      <dgm:spPr/>
      <dgm:t>
        <a:bodyPr/>
        <a:lstStyle/>
        <a:p>
          <a:endParaRPr lang="en-MY" sz="2000">
            <a:solidFill>
              <a:schemeClr val="tx1"/>
            </a:solidFill>
          </a:endParaRPr>
        </a:p>
      </dgm:t>
    </dgm:pt>
    <dgm:pt modelId="{D34D447E-2532-47BB-9E88-C39F2B75B493}" type="sibTrans" cxnId="{4C5A7E33-28BE-478A-B301-2A23AEF60B57}">
      <dgm:prSet/>
      <dgm:spPr/>
      <dgm:t>
        <a:bodyPr/>
        <a:lstStyle/>
        <a:p>
          <a:endParaRPr lang="en-MY" sz="2000">
            <a:solidFill>
              <a:schemeClr val="tx1"/>
            </a:solidFill>
          </a:endParaRPr>
        </a:p>
      </dgm:t>
    </dgm:pt>
    <dgm:pt modelId="{07BA1035-9BD5-4D62-9624-8453AF6BEE8B}">
      <dgm:prSet phldrT="[Text]" custT="1"/>
      <dgm:spPr/>
      <dgm:t>
        <a:bodyPr/>
        <a:lstStyle/>
        <a:p>
          <a:r>
            <a:rPr lang="en-US" sz="2000" dirty="0">
              <a:solidFill>
                <a:schemeClr val="tx1"/>
              </a:solidFill>
            </a:rPr>
            <a:t>List of hospitals</a:t>
          </a:r>
          <a:endParaRPr lang="en-MY" sz="2000" dirty="0">
            <a:solidFill>
              <a:schemeClr val="tx1"/>
            </a:solidFill>
          </a:endParaRPr>
        </a:p>
      </dgm:t>
    </dgm:pt>
    <dgm:pt modelId="{DD91BCE4-257C-4B99-86CC-B62F8A824389}" type="parTrans" cxnId="{2E219A87-6F43-4BD3-8132-0C0721025C53}">
      <dgm:prSet custT="1"/>
      <dgm:spPr/>
      <dgm:t>
        <a:bodyPr/>
        <a:lstStyle/>
        <a:p>
          <a:endParaRPr lang="en-MY" sz="2000">
            <a:solidFill>
              <a:schemeClr val="tx1"/>
            </a:solidFill>
          </a:endParaRPr>
        </a:p>
      </dgm:t>
    </dgm:pt>
    <dgm:pt modelId="{3E8BBF6D-174F-4087-BE25-A7EE323B6743}" type="sibTrans" cxnId="{2E219A87-6F43-4BD3-8132-0C0721025C53}">
      <dgm:prSet/>
      <dgm:spPr/>
      <dgm:t>
        <a:bodyPr/>
        <a:lstStyle/>
        <a:p>
          <a:endParaRPr lang="en-MY" sz="2000">
            <a:solidFill>
              <a:schemeClr val="tx1"/>
            </a:solidFill>
          </a:endParaRPr>
        </a:p>
      </dgm:t>
    </dgm:pt>
    <dgm:pt modelId="{F9E22891-90E7-4A80-A1DA-75D24FBB73E0}">
      <dgm:prSet phldrT="[Text]" custT="1"/>
      <dgm:spPr/>
      <dgm:t>
        <a:bodyPr/>
        <a:lstStyle/>
        <a:p>
          <a:r>
            <a:rPr lang="en-US" sz="2000" dirty="0">
              <a:solidFill>
                <a:schemeClr val="tx1"/>
              </a:solidFill>
            </a:rPr>
            <a:t>Financial avenues</a:t>
          </a:r>
          <a:endParaRPr lang="en-MY" sz="2000" dirty="0">
            <a:solidFill>
              <a:schemeClr val="tx1"/>
            </a:solidFill>
          </a:endParaRPr>
        </a:p>
      </dgm:t>
    </dgm:pt>
    <dgm:pt modelId="{508D7E3E-C868-4FBF-A8C4-DE3C82605639}" type="parTrans" cxnId="{A9BA89A8-2782-451D-8587-AF060A57E218}">
      <dgm:prSet custT="1"/>
      <dgm:spPr/>
      <dgm:t>
        <a:bodyPr/>
        <a:lstStyle/>
        <a:p>
          <a:endParaRPr lang="en-MY" sz="2000">
            <a:solidFill>
              <a:schemeClr val="tx1"/>
            </a:solidFill>
          </a:endParaRPr>
        </a:p>
      </dgm:t>
    </dgm:pt>
    <dgm:pt modelId="{D9F10B05-93DF-48C2-B00C-1282D4657305}" type="sibTrans" cxnId="{A9BA89A8-2782-451D-8587-AF060A57E218}">
      <dgm:prSet/>
      <dgm:spPr/>
      <dgm:t>
        <a:bodyPr/>
        <a:lstStyle/>
        <a:p>
          <a:endParaRPr lang="en-MY" sz="2000">
            <a:solidFill>
              <a:schemeClr val="tx1"/>
            </a:solidFill>
          </a:endParaRPr>
        </a:p>
      </dgm:t>
    </dgm:pt>
    <dgm:pt modelId="{AB213E42-172C-4AD5-A857-0E3FF53C4410}">
      <dgm:prSet phldrT="[Text]" custT="1"/>
      <dgm:spPr/>
      <dgm:t>
        <a:bodyPr/>
        <a:lstStyle/>
        <a:p>
          <a:r>
            <a:rPr lang="en-US" sz="2000" dirty="0">
              <a:solidFill>
                <a:schemeClr val="tx1"/>
              </a:solidFill>
            </a:rPr>
            <a:t>Palliative care</a:t>
          </a:r>
          <a:endParaRPr lang="en-MY" sz="2000" dirty="0">
            <a:solidFill>
              <a:schemeClr val="tx1"/>
            </a:solidFill>
          </a:endParaRPr>
        </a:p>
      </dgm:t>
    </dgm:pt>
    <dgm:pt modelId="{FBD8DB6A-DD58-4649-9E69-9F840555D1A9}" type="parTrans" cxnId="{F5F5CD71-01C4-475A-BF3A-F96E1147AC5E}">
      <dgm:prSet custT="1"/>
      <dgm:spPr/>
      <dgm:t>
        <a:bodyPr/>
        <a:lstStyle/>
        <a:p>
          <a:endParaRPr lang="en-MY" sz="2000">
            <a:solidFill>
              <a:schemeClr val="tx1"/>
            </a:solidFill>
          </a:endParaRPr>
        </a:p>
      </dgm:t>
    </dgm:pt>
    <dgm:pt modelId="{EA317136-19A7-44D9-829E-347A87F66C99}" type="sibTrans" cxnId="{F5F5CD71-01C4-475A-BF3A-F96E1147AC5E}">
      <dgm:prSet/>
      <dgm:spPr/>
      <dgm:t>
        <a:bodyPr/>
        <a:lstStyle/>
        <a:p>
          <a:endParaRPr lang="en-MY" sz="2000">
            <a:solidFill>
              <a:schemeClr val="tx1"/>
            </a:solidFill>
          </a:endParaRPr>
        </a:p>
      </dgm:t>
    </dgm:pt>
    <dgm:pt modelId="{EADB568F-C134-40EF-8773-50BF0CC2FACC}">
      <dgm:prSet phldrT="[Text]" custT="1"/>
      <dgm:spPr/>
      <dgm:t>
        <a:bodyPr/>
        <a:lstStyle/>
        <a:p>
          <a:r>
            <a:rPr lang="en-US" sz="2000" dirty="0">
              <a:solidFill>
                <a:schemeClr val="tx1"/>
              </a:solidFill>
            </a:rPr>
            <a:t>Home nursing</a:t>
          </a:r>
          <a:endParaRPr lang="en-MY" sz="2000" dirty="0">
            <a:solidFill>
              <a:schemeClr val="tx1"/>
            </a:solidFill>
          </a:endParaRPr>
        </a:p>
      </dgm:t>
    </dgm:pt>
    <dgm:pt modelId="{330508BF-0C02-4B54-9525-01B2F8CFCADC}" type="parTrans" cxnId="{A8A47F74-F08C-44B7-B2C3-A6E1D078FBBB}">
      <dgm:prSet custT="1"/>
      <dgm:spPr/>
      <dgm:t>
        <a:bodyPr/>
        <a:lstStyle/>
        <a:p>
          <a:endParaRPr lang="en-MY" sz="2000">
            <a:solidFill>
              <a:schemeClr val="tx1"/>
            </a:solidFill>
          </a:endParaRPr>
        </a:p>
      </dgm:t>
    </dgm:pt>
    <dgm:pt modelId="{20200A2D-7223-4498-9791-740A186BE2A9}" type="sibTrans" cxnId="{A8A47F74-F08C-44B7-B2C3-A6E1D078FBBB}">
      <dgm:prSet/>
      <dgm:spPr/>
      <dgm:t>
        <a:bodyPr/>
        <a:lstStyle/>
        <a:p>
          <a:endParaRPr lang="en-MY" sz="2000">
            <a:solidFill>
              <a:schemeClr val="tx1"/>
            </a:solidFill>
          </a:endParaRPr>
        </a:p>
      </dgm:t>
    </dgm:pt>
    <dgm:pt modelId="{B8FBA8AF-9AA1-496F-8EBB-8E56C28FA929}">
      <dgm:prSet phldrT="[Text]" custT="1"/>
      <dgm:spPr/>
      <dgm:t>
        <a:bodyPr/>
        <a:lstStyle/>
        <a:p>
          <a:r>
            <a:rPr lang="en-US" sz="2000" dirty="0">
              <a:solidFill>
                <a:schemeClr val="tx1"/>
              </a:solidFill>
            </a:rPr>
            <a:t>Support groups</a:t>
          </a:r>
          <a:endParaRPr lang="en-MY" sz="2000" dirty="0">
            <a:solidFill>
              <a:schemeClr val="tx1"/>
            </a:solidFill>
          </a:endParaRPr>
        </a:p>
      </dgm:t>
    </dgm:pt>
    <dgm:pt modelId="{9EC66725-6063-43AF-BB97-EBB58479C6F5}" type="parTrans" cxnId="{E32C9936-7609-4274-8E12-BA121AFDBDF3}">
      <dgm:prSet custT="1"/>
      <dgm:spPr/>
      <dgm:t>
        <a:bodyPr/>
        <a:lstStyle/>
        <a:p>
          <a:endParaRPr lang="en-MY" sz="2000">
            <a:solidFill>
              <a:schemeClr val="tx1"/>
            </a:solidFill>
          </a:endParaRPr>
        </a:p>
      </dgm:t>
    </dgm:pt>
    <dgm:pt modelId="{DA4E39AB-9CDB-4BE1-8970-40878E66B702}" type="sibTrans" cxnId="{E32C9936-7609-4274-8E12-BA121AFDBDF3}">
      <dgm:prSet/>
      <dgm:spPr/>
      <dgm:t>
        <a:bodyPr/>
        <a:lstStyle/>
        <a:p>
          <a:endParaRPr lang="en-MY" sz="2000">
            <a:solidFill>
              <a:schemeClr val="tx1"/>
            </a:solidFill>
          </a:endParaRPr>
        </a:p>
      </dgm:t>
    </dgm:pt>
    <dgm:pt modelId="{EE3E6F0B-6105-4228-BC59-B6D03EBF4DD6}" type="pres">
      <dgm:prSet presAssocID="{1CB9CBC3-760E-4EF3-895D-63B7CC44E35B}" presName="Name0" presStyleCnt="0">
        <dgm:presLayoutVars>
          <dgm:chMax val="1"/>
          <dgm:dir/>
          <dgm:animLvl val="ctr"/>
          <dgm:resizeHandles val="exact"/>
        </dgm:presLayoutVars>
      </dgm:prSet>
      <dgm:spPr/>
    </dgm:pt>
    <dgm:pt modelId="{DF75B8BF-F864-4919-9139-1562F14DD16B}" type="pres">
      <dgm:prSet presAssocID="{44915E6C-76C1-4488-A86C-0C39F513ED88}" presName="centerShape" presStyleLbl="node0" presStyleIdx="0" presStyleCnt="1"/>
      <dgm:spPr/>
    </dgm:pt>
    <dgm:pt modelId="{712C7B55-AC0E-4469-89D0-492982EF3C2C}" type="pres">
      <dgm:prSet presAssocID="{DD91BCE4-257C-4B99-86CC-B62F8A824389}" presName="parTrans" presStyleLbl="sibTrans2D1" presStyleIdx="0" presStyleCnt="5"/>
      <dgm:spPr/>
    </dgm:pt>
    <dgm:pt modelId="{FDF357EC-D905-4D3D-8C14-731EB3D0D0DC}" type="pres">
      <dgm:prSet presAssocID="{DD91BCE4-257C-4B99-86CC-B62F8A824389}" presName="connectorText" presStyleLbl="sibTrans2D1" presStyleIdx="0" presStyleCnt="5"/>
      <dgm:spPr/>
    </dgm:pt>
    <dgm:pt modelId="{573A08BD-102B-4F6A-9400-8D8DE02B5CAD}" type="pres">
      <dgm:prSet presAssocID="{07BA1035-9BD5-4D62-9624-8453AF6BEE8B}" presName="node" presStyleLbl="node1" presStyleIdx="0" presStyleCnt="5">
        <dgm:presLayoutVars>
          <dgm:bulletEnabled val="1"/>
        </dgm:presLayoutVars>
      </dgm:prSet>
      <dgm:spPr/>
    </dgm:pt>
    <dgm:pt modelId="{5E364CB4-62FB-4657-BE2C-0048A4ED724C}" type="pres">
      <dgm:prSet presAssocID="{508D7E3E-C868-4FBF-A8C4-DE3C82605639}" presName="parTrans" presStyleLbl="sibTrans2D1" presStyleIdx="1" presStyleCnt="5"/>
      <dgm:spPr/>
    </dgm:pt>
    <dgm:pt modelId="{241725BE-0591-43E4-8D23-CDA5B5E258E1}" type="pres">
      <dgm:prSet presAssocID="{508D7E3E-C868-4FBF-A8C4-DE3C82605639}" presName="connectorText" presStyleLbl="sibTrans2D1" presStyleIdx="1" presStyleCnt="5"/>
      <dgm:spPr/>
    </dgm:pt>
    <dgm:pt modelId="{3944221E-F3A9-4D29-A004-CF9C94E31865}" type="pres">
      <dgm:prSet presAssocID="{F9E22891-90E7-4A80-A1DA-75D24FBB73E0}" presName="node" presStyleLbl="node1" presStyleIdx="1" presStyleCnt="5">
        <dgm:presLayoutVars>
          <dgm:bulletEnabled val="1"/>
        </dgm:presLayoutVars>
      </dgm:prSet>
      <dgm:spPr/>
    </dgm:pt>
    <dgm:pt modelId="{2F87F5FD-9C49-4576-ABA1-449C398686B4}" type="pres">
      <dgm:prSet presAssocID="{9EC66725-6063-43AF-BB97-EBB58479C6F5}" presName="parTrans" presStyleLbl="sibTrans2D1" presStyleIdx="2" presStyleCnt="5"/>
      <dgm:spPr/>
    </dgm:pt>
    <dgm:pt modelId="{A8B926DD-A33D-4FDC-B5F3-AE8E79E3DD95}" type="pres">
      <dgm:prSet presAssocID="{9EC66725-6063-43AF-BB97-EBB58479C6F5}" presName="connectorText" presStyleLbl="sibTrans2D1" presStyleIdx="2" presStyleCnt="5"/>
      <dgm:spPr/>
    </dgm:pt>
    <dgm:pt modelId="{A95B72AE-B982-4E38-A5C2-6B06C6B83F07}" type="pres">
      <dgm:prSet presAssocID="{B8FBA8AF-9AA1-496F-8EBB-8E56C28FA929}" presName="node" presStyleLbl="node1" presStyleIdx="2" presStyleCnt="5">
        <dgm:presLayoutVars>
          <dgm:bulletEnabled val="1"/>
        </dgm:presLayoutVars>
      </dgm:prSet>
      <dgm:spPr/>
    </dgm:pt>
    <dgm:pt modelId="{32812F5D-FF6D-4F05-B65B-F7607C790493}" type="pres">
      <dgm:prSet presAssocID="{FBD8DB6A-DD58-4649-9E69-9F840555D1A9}" presName="parTrans" presStyleLbl="sibTrans2D1" presStyleIdx="3" presStyleCnt="5"/>
      <dgm:spPr/>
    </dgm:pt>
    <dgm:pt modelId="{154B72D4-8888-456E-AA20-495DE61E0126}" type="pres">
      <dgm:prSet presAssocID="{FBD8DB6A-DD58-4649-9E69-9F840555D1A9}" presName="connectorText" presStyleLbl="sibTrans2D1" presStyleIdx="3" presStyleCnt="5"/>
      <dgm:spPr/>
    </dgm:pt>
    <dgm:pt modelId="{15E5E95B-8FF7-411C-8D2B-00F652B605A3}" type="pres">
      <dgm:prSet presAssocID="{AB213E42-172C-4AD5-A857-0E3FF53C4410}" presName="node" presStyleLbl="node1" presStyleIdx="3" presStyleCnt="5">
        <dgm:presLayoutVars>
          <dgm:bulletEnabled val="1"/>
        </dgm:presLayoutVars>
      </dgm:prSet>
      <dgm:spPr/>
    </dgm:pt>
    <dgm:pt modelId="{88AF4D06-3461-4BAA-8A49-F8AEE2101B40}" type="pres">
      <dgm:prSet presAssocID="{330508BF-0C02-4B54-9525-01B2F8CFCADC}" presName="parTrans" presStyleLbl="sibTrans2D1" presStyleIdx="4" presStyleCnt="5"/>
      <dgm:spPr/>
    </dgm:pt>
    <dgm:pt modelId="{F405C853-27D9-4291-B612-46A682E80E50}" type="pres">
      <dgm:prSet presAssocID="{330508BF-0C02-4B54-9525-01B2F8CFCADC}" presName="connectorText" presStyleLbl="sibTrans2D1" presStyleIdx="4" presStyleCnt="5"/>
      <dgm:spPr/>
    </dgm:pt>
    <dgm:pt modelId="{C6C1607C-B8CF-4793-8AF9-CB139786CA78}" type="pres">
      <dgm:prSet presAssocID="{EADB568F-C134-40EF-8773-50BF0CC2FACC}" presName="node" presStyleLbl="node1" presStyleIdx="4" presStyleCnt="5">
        <dgm:presLayoutVars>
          <dgm:bulletEnabled val="1"/>
        </dgm:presLayoutVars>
      </dgm:prSet>
      <dgm:spPr/>
    </dgm:pt>
  </dgm:ptLst>
  <dgm:cxnLst>
    <dgm:cxn modelId="{DAC26505-5FC6-4E06-91B5-0DC1FA6BBEB2}" type="presOf" srcId="{330508BF-0C02-4B54-9525-01B2F8CFCADC}" destId="{88AF4D06-3461-4BAA-8A49-F8AEE2101B40}" srcOrd="0" destOrd="0" presId="urn:microsoft.com/office/officeart/2005/8/layout/radial5"/>
    <dgm:cxn modelId="{B7B3C812-150A-4C09-AF38-35D622F1DECB}" type="presOf" srcId="{07BA1035-9BD5-4D62-9624-8453AF6BEE8B}" destId="{573A08BD-102B-4F6A-9400-8D8DE02B5CAD}" srcOrd="0" destOrd="0" presId="urn:microsoft.com/office/officeart/2005/8/layout/radial5"/>
    <dgm:cxn modelId="{F9081315-7F50-4CEC-BB74-31C156B2EE06}" type="presOf" srcId="{FBD8DB6A-DD58-4649-9E69-9F840555D1A9}" destId="{32812F5D-FF6D-4F05-B65B-F7607C790493}" srcOrd="0" destOrd="0" presId="urn:microsoft.com/office/officeart/2005/8/layout/radial5"/>
    <dgm:cxn modelId="{381FF518-0F6B-4403-AAA0-8BDE7741B01D}" type="presOf" srcId="{44915E6C-76C1-4488-A86C-0C39F513ED88}" destId="{DF75B8BF-F864-4919-9139-1562F14DD16B}" srcOrd="0" destOrd="0" presId="urn:microsoft.com/office/officeart/2005/8/layout/radial5"/>
    <dgm:cxn modelId="{281BB524-E6C8-40E7-877B-83B93C025D8B}" type="presOf" srcId="{F9E22891-90E7-4A80-A1DA-75D24FBB73E0}" destId="{3944221E-F3A9-4D29-A004-CF9C94E31865}" srcOrd="0" destOrd="0" presId="urn:microsoft.com/office/officeart/2005/8/layout/radial5"/>
    <dgm:cxn modelId="{44859231-0C11-47B0-808D-25FC79B70D17}" type="presOf" srcId="{DD91BCE4-257C-4B99-86CC-B62F8A824389}" destId="{FDF357EC-D905-4D3D-8C14-731EB3D0D0DC}" srcOrd="1" destOrd="0" presId="urn:microsoft.com/office/officeart/2005/8/layout/radial5"/>
    <dgm:cxn modelId="{4C5A7E33-28BE-478A-B301-2A23AEF60B57}" srcId="{1CB9CBC3-760E-4EF3-895D-63B7CC44E35B}" destId="{44915E6C-76C1-4488-A86C-0C39F513ED88}" srcOrd="0" destOrd="0" parTransId="{3DD16494-B573-4E59-B2BF-F960C1E1C9BD}" sibTransId="{D34D447E-2532-47BB-9E88-C39F2B75B493}"/>
    <dgm:cxn modelId="{E32C9936-7609-4274-8E12-BA121AFDBDF3}" srcId="{44915E6C-76C1-4488-A86C-0C39F513ED88}" destId="{B8FBA8AF-9AA1-496F-8EBB-8E56C28FA929}" srcOrd="2" destOrd="0" parTransId="{9EC66725-6063-43AF-BB97-EBB58479C6F5}" sibTransId="{DA4E39AB-9CDB-4BE1-8970-40878E66B702}"/>
    <dgm:cxn modelId="{FD5C173F-45FD-4C83-BADA-27E046C2FCFB}" type="presOf" srcId="{B8FBA8AF-9AA1-496F-8EBB-8E56C28FA929}" destId="{A95B72AE-B982-4E38-A5C2-6B06C6B83F07}" srcOrd="0" destOrd="0" presId="urn:microsoft.com/office/officeart/2005/8/layout/radial5"/>
    <dgm:cxn modelId="{AA0B6661-0ABD-45E4-9B65-C77FA2941E19}" type="presOf" srcId="{330508BF-0C02-4B54-9525-01B2F8CFCADC}" destId="{F405C853-27D9-4291-B612-46A682E80E50}" srcOrd="1" destOrd="0" presId="urn:microsoft.com/office/officeart/2005/8/layout/radial5"/>
    <dgm:cxn modelId="{7A397D46-DBAC-4088-97A5-D056855FB5D7}" type="presOf" srcId="{AB213E42-172C-4AD5-A857-0E3FF53C4410}" destId="{15E5E95B-8FF7-411C-8D2B-00F652B605A3}" srcOrd="0" destOrd="0" presId="urn:microsoft.com/office/officeart/2005/8/layout/radial5"/>
    <dgm:cxn modelId="{7DA27348-98AA-4F8A-9C54-6AC363623979}" type="presOf" srcId="{1CB9CBC3-760E-4EF3-895D-63B7CC44E35B}" destId="{EE3E6F0B-6105-4228-BC59-B6D03EBF4DD6}" srcOrd="0" destOrd="0" presId="urn:microsoft.com/office/officeart/2005/8/layout/radial5"/>
    <dgm:cxn modelId="{F5F5CD71-01C4-475A-BF3A-F96E1147AC5E}" srcId="{44915E6C-76C1-4488-A86C-0C39F513ED88}" destId="{AB213E42-172C-4AD5-A857-0E3FF53C4410}" srcOrd="3" destOrd="0" parTransId="{FBD8DB6A-DD58-4649-9E69-9F840555D1A9}" sibTransId="{EA317136-19A7-44D9-829E-347A87F66C99}"/>
    <dgm:cxn modelId="{A8A47F74-F08C-44B7-B2C3-A6E1D078FBBB}" srcId="{44915E6C-76C1-4488-A86C-0C39F513ED88}" destId="{EADB568F-C134-40EF-8773-50BF0CC2FACC}" srcOrd="4" destOrd="0" parTransId="{330508BF-0C02-4B54-9525-01B2F8CFCADC}" sibTransId="{20200A2D-7223-4498-9791-740A186BE2A9}"/>
    <dgm:cxn modelId="{06246E78-A924-4B56-BF87-18DCFC97D1EA}" type="presOf" srcId="{9EC66725-6063-43AF-BB97-EBB58479C6F5}" destId="{2F87F5FD-9C49-4576-ABA1-449C398686B4}" srcOrd="0" destOrd="0" presId="urn:microsoft.com/office/officeart/2005/8/layout/radial5"/>
    <dgm:cxn modelId="{2E219A87-6F43-4BD3-8132-0C0721025C53}" srcId="{44915E6C-76C1-4488-A86C-0C39F513ED88}" destId="{07BA1035-9BD5-4D62-9624-8453AF6BEE8B}" srcOrd="0" destOrd="0" parTransId="{DD91BCE4-257C-4B99-86CC-B62F8A824389}" sibTransId="{3E8BBF6D-174F-4087-BE25-A7EE323B6743}"/>
    <dgm:cxn modelId="{A9BA89A8-2782-451D-8587-AF060A57E218}" srcId="{44915E6C-76C1-4488-A86C-0C39F513ED88}" destId="{F9E22891-90E7-4A80-A1DA-75D24FBB73E0}" srcOrd="1" destOrd="0" parTransId="{508D7E3E-C868-4FBF-A8C4-DE3C82605639}" sibTransId="{D9F10B05-93DF-48C2-B00C-1282D4657305}"/>
    <dgm:cxn modelId="{392C11AF-91B2-4CEE-BC02-74C1B2941E36}" type="presOf" srcId="{9EC66725-6063-43AF-BB97-EBB58479C6F5}" destId="{A8B926DD-A33D-4FDC-B5F3-AE8E79E3DD95}" srcOrd="1" destOrd="0" presId="urn:microsoft.com/office/officeart/2005/8/layout/radial5"/>
    <dgm:cxn modelId="{EA109AE5-FE2F-4295-971B-5160DF21F195}" type="presOf" srcId="{FBD8DB6A-DD58-4649-9E69-9F840555D1A9}" destId="{154B72D4-8888-456E-AA20-495DE61E0126}" srcOrd="1" destOrd="0" presId="urn:microsoft.com/office/officeart/2005/8/layout/radial5"/>
    <dgm:cxn modelId="{0CDBDBEE-A2A5-497B-A402-249D7ED161A8}" type="presOf" srcId="{DD91BCE4-257C-4B99-86CC-B62F8A824389}" destId="{712C7B55-AC0E-4469-89D0-492982EF3C2C}" srcOrd="0" destOrd="0" presId="urn:microsoft.com/office/officeart/2005/8/layout/radial5"/>
    <dgm:cxn modelId="{25915BF4-69CC-479B-883D-8B01C7D4803B}" type="presOf" srcId="{508D7E3E-C868-4FBF-A8C4-DE3C82605639}" destId="{241725BE-0591-43E4-8D23-CDA5B5E258E1}" srcOrd="1" destOrd="0" presId="urn:microsoft.com/office/officeart/2005/8/layout/radial5"/>
    <dgm:cxn modelId="{D580DBF7-255A-4C09-8F10-62FEC7F5754B}" type="presOf" srcId="{508D7E3E-C868-4FBF-A8C4-DE3C82605639}" destId="{5E364CB4-62FB-4657-BE2C-0048A4ED724C}" srcOrd="0" destOrd="0" presId="urn:microsoft.com/office/officeart/2005/8/layout/radial5"/>
    <dgm:cxn modelId="{2E28DCFB-4426-4056-8EDF-C0D7E61CEBFF}" type="presOf" srcId="{EADB568F-C134-40EF-8773-50BF0CC2FACC}" destId="{C6C1607C-B8CF-4793-8AF9-CB139786CA78}" srcOrd="0" destOrd="0" presId="urn:microsoft.com/office/officeart/2005/8/layout/radial5"/>
    <dgm:cxn modelId="{1F6DDD03-9959-4FB2-8CC9-C125D751EAB0}" type="presParOf" srcId="{EE3E6F0B-6105-4228-BC59-B6D03EBF4DD6}" destId="{DF75B8BF-F864-4919-9139-1562F14DD16B}" srcOrd="0" destOrd="0" presId="urn:microsoft.com/office/officeart/2005/8/layout/radial5"/>
    <dgm:cxn modelId="{0A226981-8B77-469B-9B51-FB4AA6EE3E67}" type="presParOf" srcId="{EE3E6F0B-6105-4228-BC59-B6D03EBF4DD6}" destId="{712C7B55-AC0E-4469-89D0-492982EF3C2C}" srcOrd="1" destOrd="0" presId="urn:microsoft.com/office/officeart/2005/8/layout/radial5"/>
    <dgm:cxn modelId="{1D1196A0-69DD-4626-B121-6E48D53159B1}" type="presParOf" srcId="{712C7B55-AC0E-4469-89D0-492982EF3C2C}" destId="{FDF357EC-D905-4D3D-8C14-731EB3D0D0DC}" srcOrd="0" destOrd="0" presId="urn:microsoft.com/office/officeart/2005/8/layout/radial5"/>
    <dgm:cxn modelId="{DB7D3BD1-A7EE-46D5-A3BE-B43485BFF7BD}" type="presParOf" srcId="{EE3E6F0B-6105-4228-BC59-B6D03EBF4DD6}" destId="{573A08BD-102B-4F6A-9400-8D8DE02B5CAD}" srcOrd="2" destOrd="0" presId="urn:microsoft.com/office/officeart/2005/8/layout/radial5"/>
    <dgm:cxn modelId="{C214171D-8BB0-45B0-9614-733FEC7CEDBF}" type="presParOf" srcId="{EE3E6F0B-6105-4228-BC59-B6D03EBF4DD6}" destId="{5E364CB4-62FB-4657-BE2C-0048A4ED724C}" srcOrd="3" destOrd="0" presId="urn:microsoft.com/office/officeart/2005/8/layout/radial5"/>
    <dgm:cxn modelId="{7425AE88-0C0A-4C8B-9BC5-F29B0F6B9A04}" type="presParOf" srcId="{5E364CB4-62FB-4657-BE2C-0048A4ED724C}" destId="{241725BE-0591-43E4-8D23-CDA5B5E258E1}" srcOrd="0" destOrd="0" presId="urn:microsoft.com/office/officeart/2005/8/layout/radial5"/>
    <dgm:cxn modelId="{3CCE635A-E9E2-4DDA-9746-239BD061C569}" type="presParOf" srcId="{EE3E6F0B-6105-4228-BC59-B6D03EBF4DD6}" destId="{3944221E-F3A9-4D29-A004-CF9C94E31865}" srcOrd="4" destOrd="0" presId="urn:microsoft.com/office/officeart/2005/8/layout/radial5"/>
    <dgm:cxn modelId="{5D362D9F-85B9-4016-A278-4DA3E4DB6E40}" type="presParOf" srcId="{EE3E6F0B-6105-4228-BC59-B6D03EBF4DD6}" destId="{2F87F5FD-9C49-4576-ABA1-449C398686B4}" srcOrd="5" destOrd="0" presId="urn:microsoft.com/office/officeart/2005/8/layout/radial5"/>
    <dgm:cxn modelId="{88C6FCE5-561F-4E1F-BEFA-CA91F7CF1AD1}" type="presParOf" srcId="{2F87F5FD-9C49-4576-ABA1-449C398686B4}" destId="{A8B926DD-A33D-4FDC-B5F3-AE8E79E3DD95}" srcOrd="0" destOrd="0" presId="urn:microsoft.com/office/officeart/2005/8/layout/radial5"/>
    <dgm:cxn modelId="{CAB86788-8A21-4AF3-888B-822525D073A1}" type="presParOf" srcId="{EE3E6F0B-6105-4228-BC59-B6D03EBF4DD6}" destId="{A95B72AE-B982-4E38-A5C2-6B06C6B83F07}" srcOrd="6" destOrd="0" presId="urn:microsoft.com/office/officeart/2005/8/layout/radial5"/>
    <dgm:cxn modelId="{E993377B-B3A4-4F0F-AF4F-83CAD3850229}" type="presParOf" srcId="{EE3E6F0B-6105-4228-BC59-B6D03EBF4DD6}" destId="{32812F5D-FF6D-4F05-B65B-F7607C790493}" srcOrd="7" destOrd="0" presId="urn:microsoft.com/office/officeart/2005/8/layout/radial5"/>
    <dgm:cxn modelId="{9FB7F9E1-44DA-41D9-BB9F-49F94B9E9895}" type="presParOf" srcId="{32812F5D-FF6D-4F05-B65B-F7607C790493}" destId="{154B72D4-8888-456E-AA20-495DE61E0126}" srcOrd="0" destOrd="0" presId="urn:microsoft.com/office/officeart/2005/8/layout/radial5"/>
    <dgm:cxn modelId="{B378DA8D-CD0E-4BD4-AD9F-01B366A9B7F7}" type="presParOf" srcId="{EE3E6F0B-6105-4228-BC59-B6D03EBF4DD6}" destId="{15E5E95B-8FF7-411C-8D2B-00F652B605A3}" srcOrd="8" destOrd="0" presId="urn:microsoft.com/office/officeart/2005/8/layout/radial5"/>
    <dgm:cxn modelId="{C6C23877-E0C8-4980-8E4A-28BBAF23788B}" type="presParOf" srcId="{EE3E6F0B-6105-4228-BC59-B6D03EBF4DD6}" destId="{88AF4D06-3461-4BAA-8A49-F8AEE2101B40}" srcOrd="9" destOrd="0" presId="urn:microsoft.com/office/officeart/2005/8/layout/radial5"/>
    <dgm:cxn modelId="{F2C824C8-9CAA-4B1D-8656-A8BD29DBA323}" type="presParOf" srcId="{88AF4D06-3461-4BAA-8A49-F8AEE2101B40}" destId="{F405C853-27D9-4291-B612-46A682E80E50}" srcOrd="0" destOrd="0" presId="urn:microsoft.com/office/officeart/2005/8/layout/radial5"/>
    <dgm:cxn modelId="{59021845-3DC2-4AFA-A0EF-0B7161590B32}" type="presParOf" srcId="{EE3E6F0B-6105-4228-BC59-B6D03EBF4DD6}" destId="{C6C1607C-B8CF-4793-8AF9-CB139786CA78}" srcOrd="10"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2048B8-92F4-4C69-B946-30A656E8DB70}" type="doc">
      <dgm:prSet loTypeId="urn:microsoft.com/office/officeart/2005/8/layout/matrix1" loCatId="matrix" qsTypeId="urn:microsoft.com/office/officeart/2005/8/quickstyle/3d2" qsCatId="3D" csTypeId="urn:microsoft.com/office/officeart/2005/8/colors/colorful2" csCatId="colorful" phldr="1"/>
      <dgm:spPr/>
      <dgm:t>
        <a:bodyPr/>
        <a:lstStyle/>
        <a:p>
          <a:endParaRPr lang="en-MY"/>
        </a:p>
      </dgm:t>
    </dgm:pt>
    <dgm:pt modelId="{81272AED-A6F1-4E0A-9D7F-87DA95DB7DC9}">
      <dgm:prSet phldrT="[Text]" custT="1"/>
      <dgm:spPr/>
      <dgm:t>
        <a:bodyPr/>
        <a:lstStyle/>
        <a:p>
          <a:r>
            <a:rPr lang="en-US" sz="1800" dirty="0"/>
            <a:t>NCSM</a:t>
          </a:r>
          <a:endParaRPr lang="en-MY" sz="1800" dirty="0"/>
        </a:p>
      </dgm:t>
    </dgm:pt>
    <dgm:pt modelId="{CE6D85A1-6810-48EE-961C-410CE7C13C21}" type="parTrans" cxnId="{FF613F71-B536-448E-8F9D-2C0B49A6EE9A}">
      <dgm:prSet/>
      <dgm:spPr/>
      <dgm:t>
        <a:bodyPr/>
        <a:lstStyle/>
        <a:p>
          <a:endParaRPr lang="en-MY" sz="1800"/>
        </a:p>
      </dgm:t>
    </dgm:pt>
    <dgm:pt modelId="{9D882CC9-F250-4DD8-80AA-980F4C2FEBAC}" type="sibTrans" cxnId="{FF613F71-B536-448E-8F9D-2C0B49A6EE9A}">
      <dgm:prSet/>
      <dgm:spPr/>
      <dgm:t>
        <a:bodyPr/>
        <a:lstStyle/>
        <a:p>
          <a:endParaRPr lang="en-MY" sz="1800"/>
        </a:p>
      </dgm:t>
    </dgm:pt>
    <dgm:pt modelId="{C1632567-CF3F-4FDE-8E1D-03D0C5183DE5}">
      <dgm:prSet phldrT="[Text]" custT="1"/>
      <dgm:spPr/>
      <dgm:t>
        <a:bodyPr/>
        <a:lstStyle/>
        <a:p>
          <a:endParaRPr lang="en-US" sz="1800" dirty="0"/>
        </a:p>
        <a:p>
          <a:endParaRPr lang="en-US" sz="1800" u="sng" dirty="0"/>
        </a:p>
        <a:p>
          <a:r>
            <a:rPr lang="en-US" sz="1800" u="sng" dirty="0"/>
            <a:t>Mental Health</a:t>
          </a:r>
        </a:p>
        <a:p>
          <a:r>
            <a:rPr lang="en-US" sz="1800" dirty="0"/>
            <a:t>Sociologist</a:t>
          </a:r>
        </a:p>
        <a:p>
          <a:r>
            <a:rPr lang="en-US" sz="1800" dirty="0"/>
            <a:t>Psychologist</a:t>
          </a:r>
        </a:p>
        <a:p>
          <a:r>
            <a:rPr lang="en-US" sz="1800" dirty="0"/>
            <a:t>Counsellor</a:t>
          </a:r>
        </a:p>
        <a:p>
          <a:endParaRPr lang="en-US" sz="1800" dirty="0"/>
        </a:p>
      </dgm:t>
    </dgm:pt>
    <dgm:pt modelId="{71C35DA8-D1B3-4921-A541-42E29A6BE21D}" type="parTrans" cxnId="{34D2DDBA-BD33-4C96-B6BC-AAE0F398530D}">
      <dgm:prSet/>
      <dgm:spPr/>
      <dgm:t>
        <a:bodyPr/>
        <a:lstStyle/>
        <a:p>
          <a:endParaRPr lang="en-MY" sz="1800"/>
        </a:p>
      </dgm:t>
    </dgm:pt>
    <dgm:pt modelId="{C2B09CE1-542B-43BB-901C-1F316A4E01AC}" type="sibTrans" cxnId="{34D2DDBA-BD33-4C96-B6BC-AAE0F398530D}">
      <dgm:prSet/>
      <dgm:spPr/>
      <dgm:t>
        <a:bodyPr/>
        <a:lstStyle/>
        <a:p>
          <a:endParaRPr lang="en-MY" sz="1800"/>
        </a:p>
      </dgm:t>
    </dgm:pt>
    <dgm:pt modelId="{1C1B36B8-57A0-4157-9C78-3158C1C9A792}">
      <dgm:prSet phldrT="[Text]" custT="1"/>
      <dgm:spPr/>
      <dgm:t>
        <a:bodyPr/>
        <a:lstStyle/>
        <a:p>
          <a:endParaRPr lang="en-US" sz="1800" dirty="0"/>
        </a:p>
        <a:p>
          <a:r>
            <a:rPr lang="en-US" sz="1800" u="sng" dirty="0"/>
            <a:t>Government</a:t>
          </a:r>
        </a:p>
        <a:p>
          <a:r>
            <a:rPr lang="en-US" sz="1800" dirty="0"/>
            <a:t>Ministry of Health</a:t>
          </a:r>
        </a:p>
        <a:p>
          <a:r>
            <a:rPr lang="en-US" sz="1800" dirty="0"/>
            <a:t>Women Development</a:t>
          </a:r>
        </a:p>
        <a:p>
          <a:r>
            <a:rPr lang="en-US" sz="1800" dirty="0"/>
            <a:t>Doctors &amp; Nurses</a:t>
          </a:r>
          <a:endParaRPr lang="en-MY" sz="1800" dirty="0"/>
        </a:p>
      </dgm:t>
    </dgm:pt>
    <dgm:pt modelId="{85E2A02C-A629-4027-9A2D-B9911615C327}" type="parTrans" cxnId="{FBFFE437-966B-442A-8CB1-608987604575}">
      <dgm:prSet/>
      <dgm:spPr/>
      <dgm:t>
        <a:bodyPr/>
        <a:lstStyle/>
        <a:p>
          <a:endParaRPr lang="en-MY" sz="1800"/>
        </a:p>
      </dgm:t>
    </dgm:pt>
    <dgm:pt modelId="{1472857B-1B27-454D-8821-9C9A18BAAD45}" type="sibTrans" cxnId="{FBFFE437-966B-442A-8CB1-608987604575}">
      <dgm:prSet/>
      <dgm:spPr/>
      <dgm:t>
        <a:bodyPr/>
        <a:lstStyle/>
        <a:p>
          <a:endParaRPr lang="en-MY" sz="1800"/>
        </a:p>
      </dgm:t>
    </dgm:pt>
    <dgm:pt modelId="{8A759142-C47F-4A9D-BCB9-A3FE1626037B}">
      <dgm:prSet phldrT="[Text]" custT="1"/>
      <dgm:spPr/>
      <dgm:t>
        <a:bodyPr/>
        <a:lstStyle/>
        <a:p>
          <a:r>
            <a:rPr lang="en-US" sz="1800" dirty="0"/>
            <a:t>Religious leaders</a:t>
          </a:r>
        </a:p>
        <a:p>
          <a:endParaRPr lang="en-US" sz="1800" dirty="0"/>
        </a:p>
        <a:p>
          <a:endParaRPr lang="en-US" sz="1800" dirty="0"/>
        </a:p>
        <a:p>
          <a:endParaRPr lang="en-MY" sz="1800" dirty="0"/>
        </a:p>
      </dgm:t>
    </dgm:pt>
    <dgm:pt modelId="{C6668CAC-655A-468E-8E11-C8A624EBB74B}" type="parTrans" cxnId="{55E85CB5-56B3-45EC-807F-CABA5F5529C5}">
      <dgm:prSet/>
      <dgm:spPr/>
      <dgm:t>
        <a:bodyPr/>
        <a:lstStyle/>
        <a:p>
          <a:endParaRPr lang="en-MY" sz="1800"/>
        </a:p>
      </dgm:t>
    </dgm:pt>
    <dgm:pt modelId="{7387C1EB-2D2C-4222-AEE2-17F3CD9C2560}" type="sibTrans" cxnId="{55E85CB5-56B3-45EC-807F-CABA5F5529C5}">
      <dgm:prSet/>
      <dgm:spPr/>
      <dgm:t>
        <a:bodyPr/>
        <a:lstStyle/>
        <a:p>
          <a:endParaRPr lang="en-MY" sz="1800"/>
        </a:p>
      </dgm:t>
    </dgm:pt>
    <dgm:pt modelId="{6CAD349C-FC19-41F7-9EC4-34597EF76F50}">
      <dgm:prSet phldrT="[Text]" custT="1"/>
      <dgm:spPr/>
      <dgm:t>
        <a:bodyPr/>
        <a:lstStyle/>
        <a:p>
          <a:endParaRPr lang="en-US" sz="1800" dirty="0"/>
        </a:p>
        <a:p>
          <a:r>
            <a:rPr lang="en-US" sz="1800" dirty="0"/>
            <a:t>CA survivors &amp; Spouse</a:t>
          </a:r>
        </a:p>
        <a:p>
          <a:endParaRPr lang="en-US" sz="1800" dirty="0"/>
        </a:p>
        <a:p>
          <a:endParaRPr lang="en-US" sz="1800" dirty="0"/>
        </a:p>
        <a:p>
          <a:endParaRPr lang="en-US" sz="1800" dirty="0"/>
        </a:p>
        <a:p>
          <a:endParaRPr lang="en-MY" sz="1800" dirty="0"/>
        </a:p>
      </dgm:t>
    </dgm:pt>
    <dgm:pt modelId="{F651E2A7-E25A-4A4D-AC8D-079FE2EAAEC3}" type="parTrans" cxnId="{85FC8534-A52B-4059-BDB6-6B3595657401}">
      <dgm:prSet/>
      <dgm:spPr/>
      <dgm:t>
        <a:bodyPr/>
        <a:lstStyle/>
        <a:p>
          <a:endParaRPr lang="en-MY" sz="1800"/>
        </a:p>
      </dgm:t>
    </dgm:pt>
    <dgm:pt modelId="{332DAC22-B2E4-4706-80EC-A84553B8CE08}" type="sibTrans" cxnId="{85FC8534-A52B-4059-BDB6-6B3595657401}">
      <dgm:prSet/>
      <dgm:spPr/>
      <dgm:t>
        <a:bodyPr/>
        <a:lstStyle/>
        <a:p>
          <a:endParaRPr lang="en-MY" sz="1800"/>
        </a:p>
      </dgm:t>
    </dgm:pt>
    <dgm:pt modelId="{B0E6646C-F02C-41B7-BE47-F362CFE62EC9}" type="pres">
      <dgm:prSet presAssocID="{B52048B8-92F4-4C69-B946-30A656E8DB70}" presName="diagram" presStyleCnt="0">
        <dgm:presLayoutVars>
          <dgm:chMax val="1"/>
          <dgm:dir/>
          <dgm:animLvl val="ctr"/>
          <dgm:resizeHandles val="exact"/>
        </dgm:presLayoutVars>
      </dgm:prSet>
      <dgm:spPr/>
    </dgm:pt>
    <dgm:pt modelId="{E50E0C07-3F4C-4D05-9CA9-8CDFBDE1EA74}" type="pres">
      <dgm:prSet presAssocID="{B52048B8-92F4-4C69-B946-30A656E8DB70}" presName="matrix" presStyleCnt="0"/>
      <dgm:spPr/>
    </dgm:pt>
    <dgm:pt modelId="{CD4A47C4-DA93-44EA-AE1C-57CFDE882ECE}" type="pres">
      <dgm:prSet presAssocID="{B52048B8-92F4-4C69-B946-30A656E8DB70}" presName="tile1" presStyleLbl="node1" presStyleIdx="0" presStyleCnt="4"/>
      <dgm:spPr/>
    </dgm:pt>
    <dgm:pt modelId="{AC0F3982-18A4-407C-B3B7-62C2BFD2B81B}" type="pres">
      <dgm:prSet presAssocID="{B52048B8-92F4-4C69-B946-30A656E8DB70}" presName="tile1text" presStyleLbl="node1" presStyleIdx="0" presStyleCnt="4">
        <dgm:presLayoutVars>
          <dgm:chMax val="0"/>
          <dgm:chPref val="0"/>
          <dgm:bulletEnabled val="1"/>
        </dgm:presLayoutVars>
      </dgm:prSet>
      <dgm:spPr/>
    </dgm:pt>
    <dgm:pt modelId="{26069C74-1E78-4E35-9F4F-711AAC4CE490}" type="pres">
      <dgm:prSet presAssocID="{B52048B8-92F4-4C69-B946-30A656E8DB70}" presName="tile2" presStyleLbl="node1" presStyleIdx="1" presStyleCnt="4" custLinFactNeighborY="-4836"/>
      <dgm:spPr/>
    </dgm:pt>
    <dgm:pt modelId="{4FBD5A69-6964-45A7-814F-99FA7611DF44}" type="pres">
      <dgm:prSet presAssocID="{B52048B8-92F4-4C69-B946-30A656E8DB70}" presName="tile2text" presStyleLbl="node1" presStyleIdx="1" presStyleCnt="4">
        <dgm:presLayoutVars>
          <dgm:chMax val="0"/>
          <dgm:chPref val="0"/>
          <dgm:bulletEnabled val="1"/>
        </dgm:presLayoutVars>
      </dgm:prSet>
      <dgm:spPr/>
    </dgm:pt>
    <dgm:pt modelId="{E78E0690-10E7-42D1-8462-D6FC05A838E8}" type="pres">
      <dgm:prSet presAssocID="{B52048B8-92F4-4C69-B946-30A656E8DB70}" presName="tile3" presStyleLbl="node1" presStyleIdx="2" presStyleCnt="4"/>
      <dgm:spPr/>
    </dgm:pt>
    <dgm:pt modelId="{F94287CF-9B16-4DC7-96CA-874A791F4D7E}" type="pres">
      <dgm:prSet presAssocID="{B52048B8-92F4-4C69-B946-30A656E8DB70}" presName="tile3text" presStyleLbl="node1" presStyleIdx="2" presStyleCnt="4">
        <dgm:presLayoutVars>
          <dgm:chMax val="0"/>
          <dgm:chPref val="0"/>
          <dgm:bulletEnabled val="1"/>
        </dgm:presLayoutVars>
      </dgm:prSet>
      <dgm:spPr/>
    </dgm:pt>
    <dgm:pt modelId="{955565DE-6867-4067-9C63-479B40B69FFF}" type="pres">
      <dgm:prSet presAssocID="{B52048B8-92F4-4C69-B946-30A656E8DB70}" presName="tile4" presStyleLbl="node1" presStyleIdx="3" presStyleCnt="4"/>
      <dgm:spPr/>
    </dgm:pt>
    <dgm:pt modelId="{8C4E65E0-8E6E-4FFF-B6FB-60C467DEA78D}" type="pres">
      <dgm:prSet presAssocID="{B52048B8-92F4-4C69-B946-30A656E8DB70}" presName="tile4text" presStyleLbl="node1" presStyleIdx="3" presStyleCnt="4">
        <dgm:presLayoutVars>
          <dgm:chMax val="0"/>
          <dgm:chPref val="0"/>
          <dgm:bulletEnabled val="1"/>
        </dgm:presLayoutVars>
      </dgm:prSet>
      <dgm:spPr/>
    </dgm:pt>
    <dgm:pt modelId="{501862D3-9A34-462C-BAD1-B904B4B1B28D}" type="pres">
      <dgm:prSet presAssocID="{B52048B8-92F4-4C69-B946-30A656E8DB70}" presName="centerTile" presStyleLbl="fgShp" presStyleIdx="0" presStyleCnt="1" custScaleX="73211" custScaleY="60760" custLinFactNeighborX="-14866" custLinFactNeighborY="10628">
        <dgm:presLayoutVars>
          <dgm:chMax val="0"/>
          <dgm:chPref val="0"/>
        </dgm:presLayoutVars>
      </dgm:prSet>
      <dgm:spPr/>
    </dgm:pt>
  </dgm:ptLst>
  <dgm:cxnLst>
    <dgm:cxn modelId="{A97E0B02-0BDB-4BD5-BC78-3287BA176DF7}" type="presOf" srcId="{1C1B36B8-57A0-4157-9C78-3158C1C9A792}" destId="{26069C74-1E78-4E35-9F4F-711AAC4CE490}" srcOrd="0" destOrd="0" presId="urn:microsoft.com/office/officeart/2005/8/layout/matrix1"/>
    <dgm:cxn modelId="{E7F82714-9482-43AC-A3B7-79A60A872F66}" type="presOf" srcId="{B52048B8-92F4-4C69-B946-30A656E8DB70}" destId="{B0E6646C-F02C-41B7-BE47-F362CFE62EC9}" srcOrd="0" destOrd="0" presId="urn:microsoft.com/office/officeart/2005/8/layout/matrix1"/>
    <dgm:cxn modelId="{05227B15-ACC9-468D-9D8B-7BFFD672BD2C}" type="presOf" srcId="{8A759142-C47F-4A9D-BCB9-A3FE1626037B}" destId="{F94287CF-9B16-4DC7-96CA-874A791F4D7E}" srcOrd="1" destOrd="0" presId="urn:microsoft.com/office/officeart/2005/8/layout/matrix1"/>
    <dgm:cxn modelId="{56FE8E2A-B928-45DD-A209-2C4C79ECCE5A}" type="presOf" srcId="{6CAD349C-FC19-41F7-9EC4-34597EF76F50}" destId="{955565DE-6867-4067-9C63-479B40B69FFF}" srcOrd="0" destOrd="0" presId="urn:microsoft.com/office/officeart/2005/8/layout/matrix1"/>
    <dgm:cxn modelId="{85FC8534-A52B-4059-BDB6-6B3595657401}" srcId="{81272AED-A6F1-4E0A-9D7F-87DA95DB7DC9}" destId="{6CAD349C-FC19-41F7-9EC4-34597EF76F50}" srcOrd="3" destOrd="0" parTransId="{F651E2A7-E25A-4A4D-AC8D-079FE2EAAEC3}" sibTransId="{332DAC22-B2E4-4706-80EC-A84553B8CE08}"/>
    <dgm:cxn modelId="{2CC2B135-FF04-4C34-9490-AE49E9918756}" type="presOf" srcId="{C1632567-CF3F-4FDE-8E1D-03D0C5183DE5}" destId="{CD4A47C4-DA93-44EA-AE1C-57CFDE882ECE}" srcOrd="0" destOrd="0" presId="urn:microsoft.com/office/officeart/2005/8/layout/matrix1"/>
    <dgm:cxn modelId="{FBFFE437-966B-442A-8CB1-608987604575}" srcId="{81272AED-A6F1-4E0A-9D7F-87DA95DB7DC9}" destId="{1C1B36B8-57A0-4157-9C78-3158C1C9A792}" srcOrd="1" destOrd="0" parTransId="{85E2A02C-A629-4027-9A2D-B9911615C327}" sibTransId="{1472857B-1B27-454D-8821-9C9A18BAAD45}"/>
    <dgm:cxn modelId="{0E9C7545-429D-4095-9E1B-F3CE396DA59A}" type="presOf" srcId="{1C1B36B8-57A0-4157-9C78-3158C1C9A792}" destId="{4FBD5A69-6964-45A7-814F-99FA7611DF44}" srcOrd="1" destOrd="0" presId="urn:microsoft.com/office/officeart/2005/8/layout/matrix1"/>
    <dgm:cxn modelId="{FF613F71-B536-448E-8F9D-2C0B49A6EE9A}" srcId="{B52048B8-92F4-4C69-B946-30A656E8DB70}" destId="{81272AED-A6F1-4E0A-9D7F-87DA95DB7DC9}" srcOrd="0" destOrd="0" parTransId="{CE6D85A1-6810-48EE-961C-410CE7C13C21}" sibTransId="{9D882CC9-F250-4DD8-80AA-980F4C2FEBAC}"/>
    <dgm:cxn modelId="{DDD67DAA-7206-43E8-AB59-593913CC2116}" type="presOf" srcId="{81272AED-A6F1-4E0A-9D7F-87DA95DB7DC9}" destId="{501862D3-9A34-462C-BAD1-B904B4B1B28D}" srcOrd="0" destOrd="0" presId="urn:microsoft.com/office/officeart/2005/8/layout/matrix1"/>
    <dgm:cxn modelId="{C8228FAA-0C74-4166-BEC6-A1B603D38C0E}" type="presOf" srcId="{6CAD349C-FC19-41F7-9EC4-34597EF76F50}" destId="{8C4E65E0-8E6E-4FFF-B6FB-60C467DEA78D}" srcOrd="1" destOrd="0" presId="urn:microsoft.com/office/officeart/2005/8/layout/matrix1"/>
    <dgm:cxn modelId="{55E85CB5-56B3-45EC-807F-CABA5F5529C5}" srcId="{81272AED-A6F1-4E0A-9D7F-87DA95DB7DC9}" destId="{8A759142-C47F-4A9D-BCB9-A3FE1626037B}" srcOrd="2" destOrd="0" parTransId="{C6668CAC-655A-468E-8E11-C8A624EBB74B}" sibTransId="{7387C1EB-2D2C-4222-AEE2-17F3CD9C2560}"/>
    <dgm:cxn modelId="{34D2DDBA-BD33-4C96-B6BC-AAE0F398530D}" srcId="{81272AED-A6F1-4E0A-9D7F-87DA95DB7DC9}" destId="{C1632567-CF3F-4FDE-8E1D-03D0C5183DE5}" srcOrd="0" destOrd="0" parTransId="{71C35DA8-D1B3-4921-A541-42E29A6BE21D}" sibTransId="{C2B09CE1-542B-43BB-901C-1F316A4E01AC}"/>
    <dgm:cxn modelId="{737E76E2-2981-4B1B-A27D-A6F5D6520FEA}" type="presOf" srcId="{8A759142-C47F-4A9D-BCB9-A3FE1626037B}" destId="{E78E0690-10E7-42D1-8462-D6FC05A838E8}" srcOrd="0" destOrd="0" presId="urn:microsoft.com/office/officeart/2005/8/layout/matrix1"/>
    <dgm:cxn modelId="{143658EC-806C-4214-94A9-758456791AFC}" type="presOf" srcId="{C1632567-CF3F-4FDE-8E1D-03D0C5183DE5}" destId="{AC0F3982-18A4-407C-B3B7-62C2BFD2B81B}" srcOrd="1" destOrd="0" presId="urn:microsoft.com/office/officeart/2005/8/layout/matrix1"/>
    <dgm:cxn modelId="{F945CA77-C375-49DC-93E6-7D1E0EE3A366}" type="presParOf" srcId="{B0E6646C-F02C-41B7-BE47-F362CFE62EC9}" destId="{E50E0C07-3F4C-4D05-9CA9-8CDFBDE1EA74}" srcOrd="0" destOrd="0" presId="urn:microsoft.com/office/officeart/2005/8/layout/matrix1"/>
    <dgm:cxn modelId="{9DFCE385-B018-42A8-B0CC-E6580CB8E3A0}" type="presParOf" srcId="{E50E0C07-3F4C-4D05-9CA9-8CDFBDE1EA74}" destId="{CD4A47C4-DA93-44EA-AE1C-57CFDE882ECE}" srcOrd="0" destOrd="0" presId="urn:microsoft.com/office/officeart/2005/8/layout/matrix1"/>
    <dgm:cxn modelId="{D7423951-67C7-4199-B0A4-BDE05D7E3184}" type="presParOf" srcId="{E50E0C07-3F4C-4D05-9CA9-8CDFBDE1EA74}" destId="{AC0F3982-18A4-407C-B3B7-62C2BFD2B81B}" srcOrd="1" destOrd="0" presId="urn:microsoft.com/office/officeart/2005/8/layout/matrix1"/>
    <dgm:cxn modelId="{12A25D77-5939-4350-AF7B-3C7BC035A1B7}" type="presParOf" srcId="{E50E0C07-3F4C-4D05-9CA9-8CDFBDE1EA74}" destId="{26069C74-1E78-4E35-9F4F-711AAC4CE490}" srcOrd="2" destOrd="0" presId="urn:microsoft.com/office/officeart/2005/8/layout/matrix1"/>
    <dgm:cxn modelId="{DBF9310C-FF85-42C8-8F58-7E5AE9810DDB}" type="presParOf" srcId="{E50E0C07-3F4C-4D05-9CA9-8CDFBDE1EA74}" destId="{4FBD5A69-6964-45A7-814F-99FA7611DF44}" srcOrd="3" destOrd="0" presId="urn:microsoft.com/office/officeart/2005/8/layout/matrix1"/>
    <dgm:cxn modelId="{3069B750-789B-4325-930A-B565BF992EA6}" type="presParOf" srcId="{E50E0C07-3F4C-4D05-9CA9-8CDFBDE1EA74}" destId="{E78E0690-10E7-42D1-8462-D6FC05A838E8}" srcOrd="4" destOrd="0" presId="urn:microsoft.com/office/officeart/2005/8/layout/matrix1"/>
    <dgm:cxn modelId="{22F530B3-4EA8-4B87-877E-5319835F960D}" type="presParOf" srcId="{E50E0C07-3F4C-4D05-9CA9-8CDFBDE1EA74}" destId="{F94287CF-9B16-4DC7-96CA-874A791F4D7E}" srcOrd="5" destOrd="0" presId="urn:microsoft.com/office/officeart/2005/8/layout/matrix1"/>
    <dgm:cxn modelId="{980DB293-0C8F-4378-BCCD-C290392284A5}" type="presParOf" srcId="{E50E0C07-3F4C-4D05-9CA9-8CDFBDE1EA74}" destId="{955565DE-6867-4067-9C63-479B40B69FFF}" srcOrd="6" destOrd="0" presId="urn:microsoft.com/office/officeart/2005/8/layout/matrix1"/>
    <dgm:cxn modelId="{C321B5FE-4667-46B0-A33E-1DE03FB3478A}" type="presParOf" srcId="{E50E0C07-3F4C-4D05-9CA9-8CDFBDE1EA74}" destId="{8C4E65E0-8E6E-4FFF-B6FB-60C467DEA78D}" srcOrd="7" destOrd="0" presId="urn:microsoft.com/office/officeart/2005/8/layout/matrix1"/>
    <dgm:cxn modelId="{1D8E5CB2-8FAA-4EAC-97AB-C2F95F441566}" type="presParOf" srcId="{B0E6646C-F02C-41B7-BE47-F362CFE62EC9}" destId="{501862D3-9A34-462C-BAD1-B904B4B1B28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ACEB47-E058-4E6F-B0A2-BDEFA808364E}" type="doc">
      <dgm:prSet loTypeId="urn:microsoft.com/office/officeart/2005/8/layout/chevron1" loCatId="process" qsTypeId="urn:microsoft.com/office/officeart/2005/8/quickstyle/3d2" qsCatId="3D" csTypeId="urn:microsoft.com/office/officeart/2005/8/colors/accent0_3" csCatId="mainScheme" phldr="1"/>
      <dgm:spPr/>
    </dgm:pt>
    <dgm:pt modelId="{074795E1-D991-431D-9571-33ADCB3E5658}">
      <dgm:prSet phldrT="[Text]" custT="1"/>
      <dgm:spPr/>
      <dgm:t>
        <a:bodyPr/>
        <a:lstStyle/>
        <a:p>
          <a:r>
            <a:rPr lang="en-US" sz="2000" dirty="0"/>
            <a:t>Patients into hospitals</a:t>
          </a:r>
          <a:endParaRPr lang="en-MY" sz="2000" dirty="0"/>
        </a:p>
      </dgm:t>
    </dgm:pt>
    <dgm:pt modelId="{9DE66D1F-622A-4E2C-9544-04A2A5B9B3D4}" type="parTrans" cxnId="{B2C0CE2D-EDED-4D14-92BE-000EB6A2175D}">
      <dgm:prSet/>
      <dgm:spPr/>
      <dgm:t>
        <a:bodyPr/>
        <a:lstStyle/>
        <a:p>
          <a:endParaRPr lang="en-MY" sz="2000"/>
        </a:p>
      </dgm:t>
    </dgm:pt>
    <dgm:pt modelId="{8A64B1D8-A0FC-4567-99AA-7899588ACA70}" type="sibTrans" cxnId="{B2C0CE2D-EDED-4D14-92BE-000EB6A2175D}">
      <dgm:prSet/>
      <dgm:spPr/>
      <dgm:t>
        <a:bodyPr/>
        <a:lstStyle/>
        <a:p>
          <a:endParaRPr lang="en-MY" sz="2000"/>
        </a:p>
      </dgm:t>
    </dgm:pt>
    <dgm:pt modelId="{1463A183-792A-434E-8AEF-9873B1007959}">
      <dgm:prSet phldrT="[Text]" custT="1"/>
      <dgm:spPr/>
      <dgm:t>
        <a:bodyPr/>
        <a:lstStyle/>
        <a:p>
          <a:r>
            <a:rPr lang="en-US" sz="2000" dirty="0"/>
            <a:t> Data in PNS</a:t>
          </a:r>
          <a:endParaRPr lang="en-MY" sz="2000" dirty="0"/>
        </a:p>
      </dgm:t>
    </dgm:pt>
    <dgm:pt modelId="{EFE0B91E-9C2A-429F-9EE9-6E111EA65AC6}" type="parTrans" cxnId="{E18926B5-42C4-436D-9256-496C0DB4730D}">
      <dgm:prSet/>
      <dgm:spPr/>
      <dgm:t>
        <a:bodyPr/>
        <a:lstStyle/>
        <a:p>
          <a:endParaRPr lang="en-MY" sz="2000"/>
        </a:p>
      </dgm:t>
    </dgm:pt>
    <dgm:pt modelId="{557237C7-96B2-4351-BC19-170358258A32}" type="sibTrans" cxnId="{E18926B5-42C4-436D-9256-496C0DB4730D}">
      <dgm:prSet/>
      <dgm:spPr/>
      <dgm:t>
        <a:bodyPr/>
        <a:lstStyle/>
        <a:p>
          <a:endParaRPr lang="en-MY" sz="2000"/>
        </a:p>
      </dgm:t>
    </dgm:pt>
    <dgm:pt modelId="{48F6DA29-AAFC-49BF-AEFF-2C5687561F88}">
      <dgm:prSet phldrT="[Text]" custT="1"/>
      <dgm:spPr/>
      <dgm:t>
        <a:bodyPr/>
        <a:lstStyle/>
        <a:p>
          <a:r>
            <a:rPr lang="en-US" sz="2000" dirty="0"/>
            <a:t>Track journey to closure</a:t>
          </a:r>
          <a:endParaRPr lang="en-MY" sz="2000" dirty="0"/>
        </a:p>
      </dgm:t>
    </dgm:pt>
    <dgm:pt modelId="{683E494F-5815-4EE6-9973-8D808D651AD9}" type="parTrans" cxnId="{0BED2DBD-7C61-480F-AA0A-63D181C774C6}">
      <dgm:prSet/>
      <dgm:spPr/>
      <dgm:t>
        <a:bodyPr/>
        <a:lstStyle/>
        <a:p>
          <a:endParaRPr lang="en-MY" sz="2000"/>
        </a:p>
      </dgm:t>
    </dgm:pt>
    <dgm:pt modelId="{8C048618-F278-4C76-9EFA-EF13CBC7E481}" type="sibTrans" cxnId="{0BED2DBD-7C61-480F-AA0A-63D181C774C6}">
      <dgm:prSet/>
      <dgm:spPr/>
      <dgm:t>
        <a:bodyPr/>
        <a:lstStyle/>
        <a:p>
          <a:endParaRPr lang="en-MY" sz="2000"/>
        </a:p>
      </dgm:t>
    </dgm:pt>
    <dgm:pt modelId="{1D1035FF-FEE0-4A2A-A5BC-2D7B82323273}">
      <dgm:prSet phldrT="[Text]" custT="1"/>
      <dgm:spPr/>
      <dgm:t>
        <a:bodyPr/>
        <a:lstStyle/>
        <a:p>
          <a:r>
            <a:rPr lang="en-US" sz="2000" dirty="0"/>
            <a:t>Care Navigator &amp; Interactive System </a:t>
          </a:r>
          <a:endParaRPr lang="en-MY" sz="2000" dirty="0"/>
        </a:p>
      </dgm:t>
    </dgm:pt>
    <dgm:pt modelId="{6EBBE4A9-2293-4FB3-9504-418E09AFD727}" type="parTrans" cxnId="{EC49F497-4D0E-425C-8225-D5191E4DC073}">
      <dgm:prSet/>
      <dgm:spPr/>
      <dgm:t>
        <a:bodyPr/>
        <a:lstStyle/>
        <a:p>
          <a:endParaRPr lang="en-MY" sz="2000"/>
        </a:p>
      </dgm:t>
    </dgm:pt>
    <dgm:pt modelId="{1652DC6A-58E1-4220-80D7-FA8541E3C370}" type="sibTrans" cxnId="{EC49F497-4D0E-425C-8225-D5191E4DC073}">
      <dgm:prSet/>
      <dgm:spPr/>
      <dgm:t>
        <a:bodyPr/>
        <a:lstStyle/>
        <a:p>
          <a:endParaRPr lang="en-MY" sz="2000"/>
        </a:p>
      </dgm:t>
    </dgm:pt>
    <dgm:pt modelId="{DE43278D-191B-42BD-848F-1FF115F18EF9}">
      <dgm:prSet phldrT="[Text]" custT="1"/>
      <dgm:spPr/>
      <dgm:t>
        <a:bodyPr/>
        <a:lstStyle/>
        <a:p>
          <a:r>
            <a:rPr lang="en-US" sz="2000" dirty="0"/>
            <a:t>Community Health Ambassadors</a:t>
          </a:r>
          <a:endParaRPr lang="en-MY" sz="2000" dirty="0"/>
        </a:p>
      </dgm:t>
    </dgm:pt>
    <dgm:pt modelId="{E2B2689D-6431-4044-B350-D4339881BA64}" type="parTrans" cxnId="{F8AAEC7B-AE3B-487F-B2D0-467671A1DCB1}">
      <dgm:prSet/>
      <dgm:spPr/>
      <dgm:t>
        <a:bodyPr/>
        <a:lstStyle/>
        <a:p>
          <a:endParaRPr lang="en-MY" sz="2000"/>
        </a:p>
      </dgm:t>
    </dgm:pt>
    <dgm:pt modelId="{13A01BED-3053-46B2-8333-0945D4599965}" type="sibTrans" cxnId="{F8AAEC7B-AE3B-487F-B2D0-467671A1DCB1}">
      <dgm:prSet/>
      <dgm:spPr/>
      <dgm:t>
        <a:bodyPr/>
        <a:lstStyle/>
        <a:p>
          <a:endParaRPr lang="en-MY" sz="2000"/>
        </a:p>
      </dgm:t>
    </dgm:pt>
    <dgm:pt modelId="{D07C6B6D-433C-471D-8571-22FBDCBE8800}" type="pres">
      <dgm:prSet presAssocID="{75ACEB47-E058-4E6F-B0A2-BDEFA808364E}" presName="Name0" presStyleCnt="0">
        <dgm:presLayoutVars>
          <dgm:dir/>
          <dgm:animLvl val="lvl"/>
          <dgm:resizeHandles val="exact"/>
        </dgm:presLayoutVars>
      </dgm:prSet>
      <dgm:spPr/>
    </dgm:pt>
    <dgm:pt modelId="{0F4DDFD9-6CF0-4665-91D4-7167DE4A25D7}" type="pres">
      <dgm:prSet presAssocID="{DE43278D-191B-42BD-848F-1FF115F18EF9}" presName="parTxOnly" presStyleLbl="node1" presStyleIdx="0" presStyleCnt="5" custScaleX="115399">
        <dgm:presLayoutVars>
          <dgm:chMax val="0"/>
          <dgm:chPref val="0"/>
          <dgm:bulletEnabled val="1"/>
        </dgm:presLayoutVars>
      </dgm:prSet>
      <dgm:spPr/>
    </dgm:pt>
    <dgm:pt modelId="{17E87D41-EE28-4C8B-8038-E3AE2D0081BE}" type="pres">
      <dgm:prSet presAssocID="{13A01BED-3053-46B2-8333-0945D4599965}" presName="parTxOnlySpace" presStyleCnt="0"/>
      <dgm:spPr/>
    </dgm:pt>
    <dgm:pt modelId="{3C913DAB-2C49-410D-8C0E-41DE60E2E7F3}" type="pres">
      <dgm:prSet presAssocID="{074795E1-D991-431D-9571-33ADCB3E5658}" presName="parTxOnly" presStyleLbl="node1" presStyleIdx="1" presStyleCnt="5">
        <dgm:presLayoutVars>
          <dgm:chMax val="0"/>
          <dgm:chPref val="0"/>
          <dgm:bulletEnabled val="1"/>
        </dgm:presLayoutVars>
      </dgm:prSet>
      <dgm:spPr/>
    </dgm:pt>
    <dgm:pt modelId="{521C871D-CDE2-4426-B03D-9965C915460F}" type="pres">
      <dgm:prSet presAssocID="{8A64B1D8-A0FC-4567-99AA-7899588ACA70}" presName="parTxOnlySpace" presStyleCnt="0"/>
      <dgm:spPr/>
    </dgm:pt>
    <dgm:pt modelId="{7F431E1D-D557-40CC-B129-3E3949F4581C}" type="pres">
      <dgm:prSet presAssocID="{1463A183-792A-434E-8AEF-9873B1007959}" presName="parTxOnly" presStyleLbl="node1" presStyleIdx="2" presStyleCnt="5" custScaleY="120367">
        <dgm:presLayoutVars>
          <dgm:chMax val="0"/>
          <dgm:chPref val="0"/>
          <dgm:bulletEnabled val="1"/>
        </dgm:presLayoutVars>
      </dgm:prSet>
      <dgm:spPr/>
    </dgm:pt>
    <dgm:pt modelId="{A1743664-A733-4769-86E5-765C6018E297}" type="pres">
      <dgm:prSet presAssocID="{557237C7-96B2-4351-BC19-170358258A32}" presName="parTxOnlySpace" presStyleCnt="0"/>
      <dgm:spPr/>
    </dgm:pt>
    <dgm:pt modelId="{B9F9ACE3-274B-4540-87AA-D74D5ABC0906}" type="pres">
      <dgm:prSet presAssocID="{1D1035FF-FEE0-4A2A-A5BC-2D7B82323273}" presName="parTxOnly" presStyleLbl="node1" presStyleIdx="3" presStyleCnt="5" custLinFactNeighborX="21308" custLinFactNeighborY="1997">
        <dgm:presLayoutVars>
          <dgm:chMax val="0"/>
          <dgm:chPref val="0"/>
          <dgm:bulletEnabled val="1"/>
        </dgm:presLayoutVars>
      </dgm:prSet>
      <dgm:spPr/>
    </dgm:pt>
    <dgm:pt modelId="{24E07BF4-5566-4823-B35F-8316422009B2}" type="pres">
      <dgm:prSet presAssocID="{1652DC6A-58E1-4220-80D7-FA8541E3C370}" presName="parTxOnlySpace" presStyleCnt="0"/>
      <dgm:spPr/>
    </dgm:pt>
    <dgm:pt modelId="{AD17F97B-5A1F-4A20-9866-52F58B15DE65}" type="pres">
      <dgm:prSet presAssocID="{48F6DA29-AAFC-49BF-AEFF-2C5687561F88}" presName="parTxOnly" presStyleLbl="node1" presStyleIdx="4" presStyleCnt="5" custScaleX="77880" custLinFactNeighborX="-7849" custLinFactNeighborY="4232">
        <dgm:presLayoutVars>
          <dgm:chMax val="0"/>
          <dgm:chPref val="0"/>
          <dgm:bulletEnabled val="1"/>
        </dgm:presLayoutVars>
      </dgm:prSet>
      <dgm:spPr/>
    </dgm:pt>
  </dgm:ptLst>
  <dgm:cxnLst>
    <dgm:cxn modelId="{B2C0CE2D-EDED-4D14-92BE-000EB6A2175D}" srcId="{75ACEB47-E058-4E6F-B0A2-BDEFA808364E}" destId="{074795E1-D991-431D-9571-33ADCB3E5658}" srcOrd="1" destOrd="0" parTransId="{9DE66D1F-622A-4E2C-9544-04A2A5B9B3D4}" sibTransId="{8A64B1D8-A0FC-4567-99AA-7899588ACA70}"/>
    <dgm:cxn modelId="{7C9C8044-D5EC-4478-B42A-E0EDC1DAA02E}" type="presOf" srcId="{074795E1-D991-431D-9571-33ADCB3E5658}" destId="{3C913DAB-2C49-410D-8C0E-41DE60E2E7F3}" srcOrd="0" destOrd="0" presId="urn:microsoft.com/office/officeart/2005/8/layout/chevron1"/>
    <dgm:cxn modelId="{AB6BDA64-B11D-4404-8937-7E1BE150DADF}" type="presOf" srcId="{DE43278D-191B-42BD-848F-1FF115F18EF9}" destId="{0F4DDFD9-6CF0-4665-91D4-7167DE4A25D7}" srcOrd="0" destOrd="0" presId="urn:microsoft.com/office/officeart/2005/8/layout/chevron1"/>
    <dgm:cxn modelId="{7D635174-344A-4F92-AC0C-8F89BC475372}" type="presOf" srcId="{48F6DA29-AAFC-49BF-AEFF-2C5687561F88}" destId="{AD17F97B-5A1F-4A20-9866-52F58B15DE65}" srcOrd="0" destOrd="0" presId="urn:microsoft.com/office/officeart/2005/8/layout/chevron1"/>
    <dgm:cxn modelId="{F8AAEC7B-AE3B-487F-B2D0-467671A1DCB1}" srcId="{75ACEB47-E058-4E6F-B0A2-BDEFA808364E}" destId="{DE43278D-191B-42BD-848F-1FF115F18EF9}" srcOrd="0" destOrd="0" parTransId="{E2B2689D-6431-4044-B350-D4339881BA64}" sibTransId="{13A01BED-3053-46B2-8333-0945D4599965}"/>
    <dgm:cxn modelId="{EC49F497-4D0E-425C-8225-D5191E4DC073}" srcId="{75ACEB47-E058-4E6F-B0A2-BDEFA808364E}" destId="{1D1035FF-FEE0-4A2A-A5BC-2D7B82323273}" srcOrd="3" destOrd="0" parTransId="{6EBBE4A9-2293-4FB3-9504-418E09AFD727}" sibTransId="{1652DC6A-58E1-4220-80D7-FA8541E3C370}"/>
    <dgm:cxn modelId="{E18926B5-42C4-436D-9256-496C0DB4730D}" srcId="{75ACEB47-E058-4E6F-B0A2-BDEFA808364E}" destId="{1463A183-792A-434E-8AEF-9873B1007959}" srcOrd="2" destOrd="0" parTransId="{EFE0B91E-9C2A-429F-9EE9-6E111EA65AC6}" sibTransId="{557237C7-96B2-4351-BC19-170358258A32}"/>
    <dgm:cxn modelId="{0BED2DBD-7C61-480F-AA0A-63D181C774C6}" srcId="{75ACEB47-E058-4E6F-B0A2-BDEFA808364E}" destId="{48F6DA29-AAFC-49BF-AEFF-2C5687561F88}" srcOrd="4" destOrd="0" parTransId="{683E494F-5815-4EE6-9973-8D808D651AD9}" sibTransId="{8C048618-F278-4C76-9EFA-EF13CBC7E481}"/>
    <dgm:cxn modelId="{86ECF9BD-C09A-42C1-AE7A-C7EBB1107EF5}" type="presOf" srcId="{1463A183-792A-434E-8AEF-9873B1007959}" destId="{7F431E1D-D557-40CC-B129-3E3949F4581C}" srcOrd="0" destOrd="0" presId="urn:microsoft.com/office/officeart/2005/8/layout/chevron1"/>
    <dgm:cxn modelId="{D27DE3C5-F6E2-45F8-93C6-29E2B901A100}" type="presOf" srcId="{75ACEB47-E058-4E6F-B0A2-BDEFA808364E}" destId="{D07C6B6D-433C-471D-8571-22FBDCBE8800}" srcOrd="0" destOrd="0" presId="urn:microsoft.com/office/officeart/2005/8/layout/chevron1"/>
    <dgm:cxn modelId="{D2F679E7-0B31-4589-A427-C0CB7D3F84E0}" type="presOf" srcId="{1D1035FF-FEE0-4A2A-A5BC-2D7B82323273}" destId="{B9F9ACE3-274B-4540-87AA-D74D5ABC0906}" srcOrd="0" destOrd="0" presId="urn:microsoft.com/office/officeart/2005/8/layout/chevron1"/>
    <dgm:cxn modelId="{4858A1DC-D24C-4F2E-A3B8-6C59CA2C13AD}" type="presParOf" srcId="{D07C6B6D-433C-471D-8571-22FBDCBE8800}" destId="{0F4DDFD9-6CF0-4665-91D4-7167DE4A25D7}" srcOrd="0" destOrd="0" presId="urn:microsoft.com/office/officeart/2005/8/layout/chevron1"/>
    <dgm:cxn modelId="{568AAC12-C79E-431D-A5F1-6804836484FF}" type="presParOf" srcId="{D07C6B6D-433C-471D-8571-22FBDCBE8800}" destId="{17E87D41-EE28-4C8B-8038-E3AE2D0081BE}" srcOrd="1" destOrd="0" presId="urn:microsoft.com/office/officeart/2005/8/layout/chevron1"/>
    <dgm:cxn modelId="{688ACC7B-4921-4928-832F-721C07F5E538}" type="presParOf" srcId="{D07C6B6D-433C-471D-8571-22FBDCBE8800}" destId="{3C913DAB-2C49-410D-8C0E-41DE60E2E7F3}" srcOrd="2" destOrd="0" presId="urn:microsoft.com/office/officeart/2005/8/layout/chevron1"/>
    <dgm:cxn modelId="{08986BA1-EC99-4296-BA90-B68D75CA778F}" type="presParOf" srcId="{D07C6B6D-433C-471D-8571-22FBDCBE8800}" destId="{521C871D-CDE2-4426-B03D-9965C915460F}" srcOrd="3" destOrd="0" presId="urn:microsoft.com/office/officeart/2005/8/layout/chevron1"/>
    <dgm:cxn modelId="{3812041A-58B3-4DB0-8456-1F7F2B7A3B20}" type="presParOf" srcId="{D07C6B6D-433C-471D-8571-22FBDCBE8800}" destId="{7F431E1D-D557-40CC-B129-3E3949F4581C}" srcOrd="4" destOrd="0" presId="urn:microsoft.com/office/officeart/2005/8/layout/chevron1"/>
    <dgm:cxn modelId="{AC162F31-AA85-4F7A-9E8B-A8F7A184FA61}" type="presParOf" srcId="{D07C6B6D-433C-471D-8571-22FBDCBE8800}" destId="{A1743664-A733-4769-86E5-765C6018E297}" srcOrd="5" destOrd="0" presId="urn:microsoft.com/office/officeart/2005/8/layout/chevron1"/>
    <dgm:cxn modelId="{824BBF45-5EFB-4C15-973B-7D59904B953F}" type="presParOf" srcId="{D07C6B6D-433C-471D-8571-22FBDCBE8800}" destId="{B9F9ACE3-274B-4540-87AA-D74D5ABC0906}" srcOrd="6" destOrd="0" presId="urn:microsoft.com/office/officeart/2005/8/layout/chevron1"/>
    <dgm:cxn modelId="{AE285ECD-CA08-448C-96B8-6937FCE13319}" type="presParOf" srcId="{D07C6B6D-433C-471D-8571-22FBDCBE8800}" destId="{24E07BF4-5566-4823-B35F-8316422009B2}" srcOrd="7" destOrd="0" presId="urn:microsoft.com/office/officeart/2005/8/layout/chevron1"/>
    <dgm:cxn modelId="{B9040384-9EC5-4C31-A5A0-40E899B01E7D}" type="presParOf" srcId="{D07C6B6D-433C-471D-8571-22FBDCBE8800}" destId="{AD17F97B-5A1F-4A20-9866-52F58B15DE65}"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A8385B-F70B-466F-972E-9DC6B7D5B97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MY"/>
        </a:p>
      </dgm:t>
    </dgm:pt>
    <dgm:pt modelId="{26511D59-D201-4DE5-A8BA-88E01BCA21A8}">
      <dgm:prSet phldrT="[Text]" custT="1"/>
      <dgm:spPr/>
      <dgm:t>
        <a:bodyPr/>
        <a:lstStyle/>
        <a:p>
          <a:r>
            <a:rPr lang="en-US" sz="2000" dirty="0"/>
            <a:t>CIS</a:t>
          </a:r>
          <a:endParaRPr lang="en-MY" sz="2000" dirty="0"/>
        </a:p>
      </dgm:t>
    </dgm:pt>
    <dgm:pt modelId="{AEAE3929-C50F-4157-94DE-81137342AA07}" type="parTrans" cxnId="{E4640BE0-F05F-4C53-A59C-B43A8411ACAB}">
      <dgm:prSet/>
      <dgm:spPr/>
      <dgm:t>
        <a:bodyPr/>
        <a:lstStyle/>
        <a:p>
          <a:endParaRPr lang="en-MY" sz="2000"/>
        </a:p>
      </dgm:t>
    </dgm:pt>
    <dgm:pt modelId="{5C0C46F6-03F8-4C6F-A4AF-75ECD30DE181}" type="sibTrans" cxnId="{E4640BE0-F05F-4C53-A59C-B43A8411ACAB}">
      <dgm:prSet/>
      <dgm:spPr/>
      <dgm:t>
        <a:bodyPr/>
        <a:lstStyle/>
        <a:p>
          <a:endParaRPr lang="en-MY" sz="2000"/>
        </a:p>
      </dgm:t>
    </dgm:pt>
    <dgm:pt modelId="{36708568-ED4B-4FBB-AE8A-908A5C96612A}">
      <dgm:prSet phldrT="[Text]" custT="1"/>
      <dgm:spPr/>
      <dgm:t>
        <a:bodyPr/>
        <a:lstStyle/>
        <a:p>
          <a:r>
            <a:rPr lang="en-US" sz="2000" dirty="0"/>
            <a:t>Emails</a:t>
          </a:r>
        </a:p>
        <a:p>
          <a:r>
            <a:rPr lang="en-US" sz="2000" dirty="0"/>
            <a:t>Chat forums</a:t>
          </a:r>
          <a:endParaRPr lang="en-MY" sz="2000" dirty="0"/>
        </a:p>
      </dgm:t>
    </dgm:pt>
    <dgm:pt modelId="{023B79DB-BD87-4985-80CA-A973138F6D1F}" type="parTrans" cxnId="{E0F3B3F9-8800-4606-B750-D47FF0224EA8}">
      <dgm:prSet/>
      <dgm:spPr/>
      <dgm:t>
        <a:bodyPr/>
        <a:lstStyle/>
        <a:p>
          <a:endParaRPr lang="en-MY" sz="2000"/>
        </a:p>
      </dgm:t>
    </dgm:pt>
    <dgm:pt modelId="{7A264926-B0C8-4D85-B52A-C7A5EF475EA7}" type="sibTrans" cxnId="{E0F3B3F9-8800-4606-B750-D47FF0224EA8}">
      <dgm:prSet/>
      <dgm:spPr/>
      <dgm:t>
        <a:bodyPr/>
        <a:lstStyle/>
        <a:p>
          <a:endParaRPr lang="en-MY" sz="2000"/>
        </a:p>
      </dgm:t>
    </dgm:pt>
    <dgm:pt modelId="{5F5F0540-2E98-48BC-821E-7BF497D101BE}">
      <dgm:prSet phldrT="[Text]" custT="1"/>
      <dgm:spPr/>
      <dgm:t>
        <a:bodyPr/>
        <a:lstStyle/>
        <a:p>
          <a:r>
            <a:rPr lang="en-US" sz="2000" dirty="0"/>
            <a:t>Websites</a:t>
          </a:r>
        </a:p>
        <a:p>
          <a:endParaRPr lang="en-MY" sz="2000" dirty="0"/>
        </a:p>
      </dgm:t>
    </dgm:pt>
    <dgm:pt modelId="{1EFFAEF8-8B2E-47BB-A238-5F75B10AAF1A}" type="parTrans" cxnId="{59CDCE45-F2DD-4586-9090-E7289A72F41D}">
      <dgm:prSet/>
      <dgm:spPr/>
      <dgm:t>
        <a:bodyPr/>
        <a:lstStyle/>
        <a:p>
          <a:endParaRPr lang="en-MY" sz="2000"/>
        </a:p>
      </dgm:t>
    </dgm:pt>
    <dgm:pt modelId="{B153254E-6059-4FDF-A5B4-DFB981E3976C}" type="sibTrans" cxnId="{59CDCE45-F2DD-4586-9090-E7289A72F41D}">
      <dgm:prSet/>
      <dgm:spPr/>
      <dgm:t>
        <a:bodyPr/>
        <a:lstStyle/>
        <a:p>
          <a:endParaRPr lang="en-MY" sz="2000"/>
        </a:p>
      </dgm:t>
    </dgm:pt>
    <dgm:pt modelId="{7F31A441-1619-4293-820A-F58425DCEC23}">
      <dgm:prSet phldrT="[Text]" custT="1"/>
      <dgm:spPr/>
      <dgm:t>
        <a:bodyPr/>
        <a:lstStyle/>
        <a:p>
          <a:r>
            <a:rPr lang="en-US" sz="2000" dirty="0"/>
            <a:t>Wellness Centre</a:t>
          </a:r>
          <a:endParaRPr lang="en-MY" sz="2000" dirty="0"/>
        </a:p>
      </dgm:t>
    </dgm:pt>
    <dgm:pt modelId="{56C81C0D-6E71-4D96-80A7-F195716FE65F}" type="parTrans" cxnId="{5A3EAB42-0CC0-48B8-B800-6687E604C7DA}">
      <dgm:prSet/>
      <dgm:spPr/>
      <dgm:t>
        <a:bodyPr/>
        <a:lstStyle/>
        <a:p>
          <a:endParaRPr lang="en-MY" sz="2000"/>
        </a:p>
      </dgm:t>
    </dgm:pt>
    <dgm:pt modelId="{C7D006AA-70FD-4A17-AFC5-418E1D0C4B39}" type="sibTrans" cxnId="{5A3EAB42-0CC0-48B8-B800-6687E604C7DA}">
      <dgm:prSet/>
      <dgm:spPr/>
      <dgm:t>
        <a:bodyPr/>
        <a:lstStyle/>
        <a:p>
          <a:endParaRPr lang="en-MY" sz="2000"/>
        </a:p>
      </dgm:t>
    </dgm:pt>
    <dgm:pt modelId="{7B7B5E02-E31F-414F-8A69-2DE62DE391BE}">
      <dgm:prSet phldrT="[Text]" custT="1"/>
      <dgm:spPr/>
      <dgm:t>
        <a:bodyPr/>
        <a:lstStyle/>
        <a:p>
          <a:r>
            <a:rPr lang="en-US" sz="2000" dirty="0"/>
            <a:t>Support group</a:t>
          </a:r>
          <a:endParaRPr lang="en-MY" sz="2000" dirty="0"/>
        </a:p>
      </dgm:t>
    </dgm:pt>
    <dgm:pt modelId="{0892E868-082B-4DED-9280-98190B66072E}" type="parTrans" cxnId="{7BD9C383-22F7-4817-B092-B7AEA0839E1D}">
      <dgm:prSet/>
      <dgm:spPr/>
      <dgm:t>
        <a:bodyPr/>
        <a:lstStyle/>
        <a:p>
          <a:endParaRPr lang="en-MY" sz="2000"/>
        </a:p>
      </dgm:t>
    </dgm:pt>
    <dgm:pt modelId="{2A161DED-AA84-4D6B-89DD-28C4B8A86132}" type="sibTrans" cxnId="{7BD9C383-22F7-4817-B092-B7AEA0839E1D}">
      <dgm:prSet/>
      <dgm:spPr/>
      <dgm:t>
        <a:bodyPr/>
        <a:lstStyle/>
        <a:p>
          <a:endParaRPr lang="en-MY" sz="2000"/>
        </a:p>
      </dgm:t>
    </dgm:pt>
    <dgm:pt modelId="{346AEE87-33B2-4542-918A-6410DD7ED0E1}" type="pres">
      <dgm:prSet presAssocID="{E3A8385B-F70B-466F-972E-9DC6B7D5B977}" presName="Name0" presStyleCnt="0">
        <dgm:presLayoutVars>
          <dgm:dir/>
          <dgm:resizeHandles val="exact"/>
        </dgm:presLayoutVars>
      </dgm:prSet>
      <dgm:spPr/>
    </dgm:pt>
    <dgm:pt modelId="{FF9E7C55-3A4F-44FF-BE60-20E260D202BC}" type="pres">
      <dgm:prSet presAssocID="{26511D59-D201-4DE5-A8BA-88E01BCA21A8}" presName="composite" presStyleCnt="0"/>
      <dgm:spPr/>
    </dgm:pt>
    <dgm:pt modelId="{FB37BBE1-333C-416F-BEDE-0844070A3E13}" type="pres">
      <dgm:prSet presAssocID="{26511D59-D201-4DE5-A8BA-88E01BCA21A8}" presName="rect1" presStyleLbl="trAlignAcc1" presStyleIdx="0" presStyleCnt="5">
        <dgm:presLayoutVars>
          <dgm:bulletEnabled val="1"/>
        </dgm:presLayoutVars>
      </dgm:prSet>
      <dgm:spPr/>
    </dgm:pt>
    <dgm:pt modelId="{AAFB8285-A6C9-4251-B6EF-5A77999A47E7}" type="pres">
      <dgm:prSet presAssocID="{26511D59-D201-4DE5-A8BA-88E01BCA21A8}" presName="rect2" presStyleLbl="fgImgPlace1" presStyleIdx="0" presStyleCnt="5"/>
      <dgm:spPr>
        <a:blipFill rotWithShape="1">
          <a:blip xmlns:r="http://schemas.openxmlformats.org/officeDocument/2006/relationships" r:embed="rId1"/>
          <a:stretch>
            <a:fillRect/>
          </a:stretch>
        </a:blipFill>
      </dgm:spPr>
    </dgm:pt>
    <dgm:pt modelId="{0AB124D3-BE67-450E-93BF-85B9D63D245D}" type="pres">
      <dgm:prSet presAssocID="{5C0C46F6-03F8-4C6F-A4AF-75ECD30DE181}" presName="sibTrans" presStyleCnt="0"/>
      <dgm:spPr/>
    </dgm:pt>
    <dgm:pt modelId="{706BEC8F-2F5F-4455-B417-F91B19031E78}" type="pres">
      <dgm:prSet presAssocID="{36708568-ED4B-4FBB-AE8A-908A5C96612A}" presName="composite" presStyleCnt="0"/>
      <dgm:spPr/>
    </dgm:pt>
    <dgm:pt modelId="{4EE6A7B9-1A40-42FD-9B43-D690DF01781E}" type="pres">
      <dgm:prSet presAssocID="{36708568-ED4B-4FBB-AE8A-908A5C96612A}" presName="rect1" presStyleLbl="trAlignAcc1" presStyleIdx="1" presStyleCnt="5">
        <dgm:presLayoutVars>
          <dgm:bulletEnabled val="1"/>
        </dgm:presLayoutVars>
      </dgm:prSet>
      <dgm:spPr/>
    </dgm:pt>
    <dgm:pt modelId="{8DCA9769-BFA8-438A-9E90-EAD8DAE37344}" type="pres">
      <dgm:prSet presAssocID="{36708568-ED4B-4FBB-AE8A-908A5C96612A}" presName="rect2" presStyleLbl="fgImgPlace1" presStyleIdx="1" presStyleCnt="5"/>
      <dgm:spPr>
        <a:blipFill rotWithShape="1">
          <a:blip xmlns:r="http://schemas.openxmlformats.org/officeDocument/2006/relationships" r:embed="rId2"/>
          <a:stretch>
            <a:fillRect/>
          </a:stretch>
        </a:blipFill>
      </dgm:spPr>
    </dgm:pt>
    <dgm:pt modelId="{F8EA1AE5-100D-405A-AF5E-4C8787912EEB}" type="pres">
      <dgm:prSet presAssocID="{7A264926-B0C8-4D85-B52A-C7A5EF475EA7}" presName="sibTrans" presStyleCnt="0"/>
      <dgm:spPr/>
    </dgm:pt>
    <dgm:pt modelId="{951AA633-EAD1-4CAA-94BF-80AAE32184CD}" type="pres">
      <dgm:prSet presAssocID="{5F5F0540-2E98-48BC-821E-7BF497D101BE}" presName="composite" presStyleCnt="0"/>
      <dgm:spPr/>
    </dgm:pt>
    <dgm:pt modelId="{76B6D3AB-C155-402D-8B5C-FF96CDFE52D7}" type="pres">
      <dgm:prSet presAssocID="{5F5F0540-2E98-48BC-821E-7BF497D101BE}" presName="rect1" presStyleLbl="trAlignAcc1" presStyleIdx="2" presStyleCnt="5">
        <dgm:presLayoutVars>
          <dgm:bulletEnabled val="1"/>
        </dgm:presLayoutVars>
      </dgm:prSet>
      <dgm:spPr/>
    </dgm:pt>
    <dgm:pt modelId="{24DE53E9-7DBE-4B4C-9EB2-66B37CC01E40}" type="pres">
      <dgm:prSet presAssocID="{5F5F0540-2E98-48BC-821E-7BF497D101BE}" presName="rect2" presStyleLbl="fgImgPlace1" presStyleIdx="2" presStyleCnt="5"/>
      <dgm:spPr>
        <a:blipFill rotWithShape="1">
          <a:blip xmlns:r="http://schemas.openxmlformats.org/officeDocument/2006/relationships" r:embed="rId3"/>
          <a:stretch>
            <a:fillRect/>
          </a:stretch>
        </a:blipFill>
      </dgm:spPr>
    </dgm:pt>
    <dgm:pt modelId="{1E224735-31B5-4656-B1ED-4064D02D6AA5}" type="pres">
      <dgm:prSet presAssocID="{B153254E-6059-4FDF-A5B4-DFB981E3976C}" presName="sibTrans" presStyleCnt="0"/>
      <dgm:spPr/>
    </dgm:pt>
    <dgm:pt modelId="{73B41800-563D-4DC4-81D0-FBF5214D1F28}" type="pres">
      <dgm:prSet presAssocID="{7B7B5E02-E31F-414F-8A69-2DE62DE391BE}" presName="composite" presStyleCnt="0"/>
      <dgm:spPr/>
    </dgm:pt>
    <dgm:pt modelId="{5D6C4A13-CD6F-4A61-83D6-08D835116EED}" type="pres">
      <dgm:prSet presAssocID="{7B7B5E02-E31F-414F-8A69-2DE62DE391BE}" presName="rect1" presStyleLbl="trAlignAcc1" presStyleIdx="3" presStyleCnt="5">
        <dgm:presLayoutVars>
          <dgm:bulletEnabled val="1"/>
        </dgm:presLayoutVars>
      </dgm:prSet>
      <dgm:spPr/>
    </dgm:pt>
    <dgm:pt modelId="{8F5C8237-3689-4A03-B8E3-7B8C83B4D2E1}" type="pres">
      <dgm:prSet presAssocID="{7B7B5E02-E31F-414F-8A69-2DE62DE391BE}" presName="rect2" presStyleLbl="fgImgPlace1" presStyleIdx="3" presStyleCnt="5"/>
      <dgm:spPr>
        <a:blipFill rotWithShape="1">
          <a:blip xmlns:r="http://schemas.openxmlformats.org/officeDocument/2006/relationships" r:embed="rId4"/>
          <a:stretch>
            <a:fillRect/>
          </a:stretch>
        </a:blipFill>
      </dgm:spPr>
    </dgm:pt>
    <dgm:pt modelId="{9C9F0473-2696-41FC-84BE-D560CB1849F0}" type="pres">
      <dgm:prSet presAssocID="{2A161DED-AA84-4D6B-89DD-28C4B8A86132}" presName="sibTrans" presStyleCnt="0"/>
      <dgm:spPr/>
    </dgm:pt>
    <dgm:pt modelId="{A1180DA6-B6FA-43B6-9D13-A2C6D78A2C53}" type="pres">
      <dgm:prSet presAssocID="{7F31A441-1619-4293-820A-F58425DCEC23}" presName="composite" presStyleCnt="0"/>
      <dgm:spPr/>
    </dgm:pt>
    <dgm:pt modelId="{791969AA-375E-49A4-9B9C-D52D91881A12}" type="pres">
      <dgm:prSet presAssocID="{7F31A441-1619-4293-820A-F58425DCEC23}" presName="rect1" presStyleLbl="trAlignAcc1" presStyleIdx="4" presStyleCnt="5">
        <dgm:presLayoutVars>
          <dgm:bulletEnabled val="1"/>
        </dgm:presLayoutVars>
      </dgm:prSet>
      <dgm:spPr/>
    </dgm:pt>
    <dgm:pt modelId="{AD585849-FAB0-4A88-B7A2-DAE9961DC35A}" type="pres">
      <dgm:prSet presAssocID="{7F31A441-1619-4293-820A-F58425DCEC23}" presName="rect2" presStyleLbl="fgImgPlace1" presStyleIdx="4" presStyleCnt="5"/>
      <dgm:spPr>
        <a:blipFill rotWithShape="1">
          <a:blip xmlns:r="http://schemas.openxmlformats.org/officeDocument/2006/relationships" r:embed="rId5"/>
          <a:stretch>
            <a:fillRect/>
          </a:stretch>
        </a:blipFill>
      </dgm:spPr>
    </dgm:pt>
  </dgm:ptLst>
  <dgm:cxnLst>
    <dgm:cxn modelId="{7C180215-229D-499D-96A9-B387A902B072}" type="presOf" srcId="{26511D59-D201-4DE5-A8BA-88E01BCA21A8}" destId="{FB37BBE1-333C-416F-BEDE-0844070A3E13}" srcOrd="0" destOrd="0" presId="urn:microsoft.com/office/officeart/2008/layout/PictureStrips"/>
    <dgm:cxn modelId="{5A3EAB42-0CC0-48B8-B800-6687E604C7DA}" srcId="{E3A8385B-F70B-466F-972E-9DC6B7D5B977}" destId="{7F31A441-1619-4293-820A-F58425DCEC23}" srcOrd="4" destOrd="0" parTransId="{56C81C0D-6E71-4D96-80A7-F195716FE65F}" sibTransId="{C7D006AA-70FD-4A17-AFC5-418E1D0C4B39}"/>
    <dgm:cxn modelId="{BFFA4565-BB9F-4E07-B156-A957C73C4DDD}" type="presOf" srcId="{36708568-ED4B-4FBB-AE8A-908A5C96612A}" destId="{4EE6A7B9-1A40-42FD-9B43-D690DF01781E}" srcOrd="0" destOrd="0" presId="urn:microsoft.com/office/officeart/2008/layout/PictureStrips"/>
    <dgm:cxn modelId="{59CDCE45-F2DD-4586-9090-E7289A72F41D}" srcId="{E3A8385B-F70B-466F-972E-9DC6B7D5B977}" destId="{5F5F0540-2E98-48BC-821E-7BF497D101BE}" srcOrd="2" destOrd="0" parTransId="{1EFFAEF8-8B2E-47BB-A238-5F75B10AAF1A}" sibTransId="{B153254E-6059-4FDF-A5B4-DFB981E3976C}"/>
    <dgm:cxn modelId="{7BD9C383-22F7-4817-B092-B7AEA0839E1D}" srcId="{E3A8385B-F70B-466F-972E-9DC6B7D5B977}" destId="{7B7B5E02-E31F-414F-8A69-2DE62DE391BE}" srcOrd="3" destOrd="0" parTransId="{0892E868-082B-4DED-9280-98190B66072E}" sibTransId="{2A161DED-AA84-4D6B-89DD-28C4B8A86132}"/>
    <dgm:cxn modelId="{129389A1-877B-4905-9F90-F489F5FC0A91}" type="presOf" srcId="{E3A8385B-F70B-466F-972E-9DC6B7D5B977}" destId="{346AEE87-33B2-4542-918A-6410DD7ED0E1}" srcOrd="0" destOrd="0" presId="urn:microsoft.com/office/officeart/2008/layout/PictureStrips"/>
    <dgm:cxn modelId="{95D3F4A4-FBBA-4072-803B-DEFA4B898C61}" type="presOf" srcId="{7B7B5E02-E31F-414F-8A69-2DE62DE391BE}" destId="{5D6C4A13-CD6F-4A61-83D6-08D835116EED}" srcOrd="0" destOrd="0" presId="urn:microsoft.com/office/officeart/2008/layout/PictureStrips"/>
    <dgm:cxn modelId="{3C560EA5-D76E-4AFA-A105-457FDFD14AA1}" type="presOf" srcId="{5F5F0540-2E98-48BC-821E-7BF497D101BE}" destId="{76B6D3AB-C155-402D-8B5C-FF96CDFE52D7}" srcOrd="0" destOrd="0" presId="urn:microsoft.com/office/officeart/2008/layout/PictureStrips"/>
    <dgm:cxn modelId="{225831B7-5F1F-43C3-89F4-2FB8C2841738}" type="presOf" srcId="{7F31A441-1619-4293-820A-F58425DCEC23}" destId="{791969AA-375E-49A4-9B9C-D52D91881A12}" srcOrd="0" destOrd="0" presId="urn:microsoft.com/office/officeart/2008/layout/PictureStrips"/>
    <dgm:cxn modelId="{E4640BE0-F05F-4C53-A59C-B43A8411ACAB}" srcId="{E3A8385B-F70B-466F-972E-9DC6B7D5B977}" destId="{26511D59-D201-4DE5-A8BA-88E01BCA21A8}" srcOrd="0" destOrd="0" parTransId="{AEAE3929-C50F-4157-94DE-81137342AA07}" sibTransId="{5C0C46F6-03F8-4C6F-A4AF-75ECD30DE181}"/>
    <dgm:cxn modelId="{E0F3B3F9-8800-4606-B750-D47FF0224EA8}" srcId="{E3A8385B-F70B-466F-972E-9DC6B7D5B977}" destId="{36708568-ED4B-4FBB-AE8A-908A5C96612A}" srcOrd="1" destOrd="0" parTransId="{023B79DB-BD87-4985-80CA-A973138F6D1F}" sibTransId="{7A264926-B0C8-4D85-B52A-C7A5EF475EA7}"/>
    <dgm:cxn modelId="{D5E046F0-7612-4D57-92D7-6E3C3840B55D}" type="presParOf" srcId="{346AEE87-33B2-4542-918A-6410DD7ED0E1}" destId="{FF9E7C55-3A4F-44FF-BE60-20E260D202BC}" srcOrd="0" destOrd="0" presId="urn:microsoft.com/office/officeart/2008/layout/PictureStrips"/>
    <dgm:cxn modelId="{9B1D43D3-AA3C-454B-A546-5EF2A37470E3}" type="presParOf" srcId="{FF9E7C55-3A4F-44FF-BE60-20E260D202BC}" destId="{FB37BBE1-333C-416F-BEDE-0844070A3E13}" srcOrd="0" destOrd="0" presId="urn:microsoft.com/office/officeart/2008/layout/PictureStrips"/>
    <dgm:cxn modelId="{3877DA6C-8E9E-4774-A02C-FDE14B67DE09}" type="presParOf" srcId="{FF9E7C55-3A4F-44FF-BE60-20E260D202BC}" destId="{AAFB8285-A6C9-4251-B6EF-5A77999A47E7}" srcOrd="1" destOrd="0" presId="urn:microsoft.com/office/officeart/2008/layout/PictureStrips"/>
    <dgm:cxn modelId="{978C6944-3868-4BB5-B39D-87D6C500919B}" type="presParOf" srcId="{346AEE87-33B2-4542-918A-6410DD7ED0E1}" destId="{0AB124D3-BE67-450E-93BF-85B9D63D245D}" srcOrd="1" destOrd="0" presId="urn:microsoft.com/office/officeart/2008/layout/PictureStrips"/>
    <dgm:cxn modelId="{52F4DD51-781E-474A-8342-1A9E2EB9F9B0}" type="presParOf" srcId="{346AEE87-33B2-4542-918A-6410DD7ED0E1}" destId="{706BEC8F-2F5F-4455-B417-F91B19031E78}" srcOrd="2" destOrd="0" presId="urn:microsoft.com/office/officeart/2008/layout/PictureStrips"/>
    <dgm:cxn modelId="{5652233A-C14F-4A98-BA81-6D804CFB1FD7}" type="presParOf" srcId="{706BEC8F-2F5F-4455-B417-F91B19031E78}" destId="{4EE6A7B9-1A40-42FD-9B43-D690DF01781E}" srcOrd="0" destOrd="0" presId="urn:microsoft.com/office/officeart/2008/layout/PictureStrips"/>
    <dgm:cxn modelId="{87481928-7784-4B09-8D27-A89C6BFEE2AB}" type="presParOf" srcId="{706BEC8F-2F5F-4455-B417-F91B19031E78}" destId="{8DCA9769-BFA8-438A-9E90-EAD8DAE37344}" srcOrd="1" destOrd="0" presId="urn:microsoft.com/office/officeart/2008/layout/PictureStrips"/>
    <dgm:cxn modelId="{91503405-677A-4BB7-A497-6A8E89D34D10}" type="presParOf" srcId="{346AEE87-33B2-4542-918A-6410DD7ED0E1}" destId="{F8EA1AE5-100D-405A-AF5E-4C8787912EEB}" srcOrd="3" destOrd="0" presId="urn:microsoft.com/office/officeart/2008/layout/PictureStrips"/>
    <dgm:cxn modelId="{9B667205-AEE0-4120-ABE7-3B1531D37871}" type="presParOf" srcId="{346AEE87-33B2-4542-918A-6410DD7ED0E1}" destId="{951AA633-EAD1-4CAA-94BF-80AAE32184CD}" srcOrd="4" destOrd="0" presId="urn:microsoft.com/office/officeart/2008/layout/PictureStrips"/>
    <dgm:cxn modelId="{C5F86E28-24D0-43AA-B9D4-580AF449B51A}" type="presParOf" srcId="{951AA633-EAD1-4CAA-94BF-80AAE32184CD}" destId="{76B6D3AB-C155-402D-8B5C-FF96CDFE52D7}" srcOrd="0" destOrd="0" presId="urn:microsoft.com/office/officeart/2008/layout/PictureStrips"/>
    <dgm:cxn modelId="{5392ED04-CC92-43DE-AB54-86744D1DB5D5}" type="presParOf" srcId="{951AA633-EAD1-4CAA-94BF-80AAE32184CD}" destId="{24DE53E9-7DBE-4B4C-9EB2-66B37CC01E40}" srcOrd="1" destOrd="0" presId="urn:microsoft.com/office/officeart/2008/layout/PictureStrips"/>
    <dgm:cxn modelId="{7CFD40D7-2725-4FA8-83C9-0C7D69D7D9C5}" type="presParOf" srcId="{346AEE87-33B2-4542-918A-6410DD7ED0E1}" destId="{1E224735-31B5-4656-B1ED-4064D02D6AA5}" srcOrd="5" destOrd="0" presId="urn:microsoft.com/office/officeart/2008/layout/PictureStrips"/>
    <dgm:cxn modelId="{FBBD48BA-E713-476C-A006-4F92B28B3A41}" type="presParOf" srcId="{346AEE87-33B2-4542-918A-6410DD7ED0E1}" destId="{73B41800-563D-4DC4-81D0-FBF5214D1F28}" srcOrd="6" destOrd="0" presId="urn:microsoft.com/office/officeart/2008/layout/PictureStrips"/>
    <dgm:cxn modelId="{6D0D431F-7525-46E8-931A-6A5B5C7D1EEE}" type="presParOf" srcId="{73B41800-563D-4DC4-81D0-FBF5214D1F28}" destId="{5D6C4A13-CD6F-4A61-83D6-08D835116EED}" srcOrd="0" destOrd="0" presId="urn:microsoft.com/office/officeart/2008/layout/PictureStrips"/>
    <dgm:cxn modelId="{8275822C-941B-4955-912F-4FA9342D6052}" type="presParOf" srcId="{73B41800-563D-4DC4-81D0-FBF5214D1F28}" destId="{8F5C8237-3689-4A03-B8E3-7B8C83B4D2E1}" srcOrd="1" destOrd="0" presId="urn:microsoft.com/office/officeart/2008/layout/PictureStrips"/>
    <dgm:cxn modelId="{418A91FB-8392-4F0E-BB49-FB626C7CE46C}" type="presParOf" srcId="{346AEE87-33B2-4542-918A-6410DD7ED0E1}" destId="{9C9F0473-2696-41FC-84BE-D560CB1849F0}" srcOrd="7" destOrd="0" presId="urn:microsoft.com/office/officeart/2008/layout/PictureStrips"/>
    <dgm:cxn modelId="{02CEB194-6484-4B4B-A67C-8964B95232DE}" type="presParOf" srcId="{346AEE87-33B2-4542-918A-6410DD7ED0E1}" destId="{A1180DA6-B6FA-43B6-9D13-A2C6D78A2C53}" srcOrd="8" destOrd="0" presId="urn:microsoft.com/office/officeart/2008/layout/PictureStrips"/>
    <dgm:cxn modelId="{122A2647-369D-413E-9BDC-49AB2435E888}" type="presParOf" srcId="{A1180DA6-B6FA-43B6-9D13-A2C6D78A2C53}" destId="{791969AA-375E-49A4-9B9C-D52D91881A12}" srcOrd="0" destOrd="0" presId="urn:microsoft.com/office/officeart/2008/layout/PictureStrips"/>
    <dgm:cxn modelId="{BA2550E0-DDEC-4ED8-AF76-0B8DEB991D27}" type="presParOf" srcId="{A1180DA6-B6FA-43B6-9D13-A2C6D78A2C53}" destId="{AD585849-FAB0-4A88-B7A2-DAE9961DC35A}"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1456E-4087-44D9-8BFF-F6AE3253EB01}">
      <dsp:nvSpPr>
        <dsp:cNvPr id="0" name=""/>
        <dsp:cNvSpPr/>
      </dsp:nvSpPr>
      <dsp:spPr>
        <a:xfrm>
          <a:off x="587740" y="725403"/>
          <a:ext cx="4332272" cy="4332272"/>
        </a:xfrm>
        <a:prstGeom prst="blockArc">
          <a:avLst>
            <a:gd name="adj1" fmla="val 9000000"/>
            <a:gd name="adj2" fmla="val 16200000"/>
            <a:gd name="adj3" fmla="val 4637"/>
          </a:avLst>
        </a:prstGeom>
        <a:solidFill>
          <a:schemeClr val="accent3">
            <a:shade val="90000"/>
            <a:hueOff val="186893"/>
            <a:satOff val="-4005"/>
            <a:lumOff val="2054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9EF280-5F59-4982-8AD5-14A96B220A72}">
      <dsp:nvSpPr>
        <dsp:cNvPr id="0" name=""/>
        <dsp:cNvSpPr/>
      </dsp:nvSpPr>
      <dsp:spPr>
        <a:xfrm>
          <a:off x="587740" y="725403"/>
          <a:ext cx="4332272" cy="4332272"/>
        </a:xfrm>
        <a:prstGeom prst="blockArc">
          <a:avLst>
            <a:gd name="adj1" fmla="val 1800000"/>
            <a:gd name="adj2" fmla="val 9000000"/>
            <a:gd name="adj3" fmla="val 4637"/>
          </a:avLst>
        </a:prstGeom>
        <a:solidFill>
          <a:schemeClr val="accent3">
            <a:shade val="90000"/>
            <a:hueOff val="186893"/>
            <a:satOff val="-4005"/>
            <a:lumOff val="2054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17DF61-6E67-481C-A0F8-C1E75B55F971}">
      <dsp:nvSpPr>
        <dsp:cNvPr id="0" name=""/>
        <dsp:cNvSpPr/>
      </dsp:nvSpPr>
      <dsp:spPr>
        <a:xfrm>
          <a:off x="587740" y="725403"/>
          <a:ext cx="4332272" cy="4332272"/>
        </a:xfrm>
        <a:prstGeom prst="blockArc">
          <a:avLst>
            <a:gd name="adj1" fmla="val 16200000"/>
            <a:gd name="adj2" fmla="val 1800000"/>
            <a:gd name="adj3" fmla="val 4637"/>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673577A-3ED9-4C7B-8DA1-063D4C39CDA3}">
      <dsp:nvSpPr>
        <dsp:cNvPr id="0" name=""/>
        <dsp:cNvSpPr/>
      </dsp:nvSpPr>
      <dsp:spPr>
        <a:xfrm>
          <a:off x="1757323" y="1894986"/>
          <a:ext cx="1993106" cy="1993106"/>
        </a:xfrm>
        <a:prstGeom prst="ellipse">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“What would have been important  to  know?”</a:t>
          </a:r>
          <a:endParaRPr lang="en-MY" sz="2000" b="1" kern="1200" dirty="0">
            <a:solidFill>
              <a:schemeClr val="tx1"/>
            </a:solidFill>
          </a:endParaRPr>
        </a:p>
      </dsp:txBody>
      <dsp:txXfrm>
        <a:off x="2049207" y="2186870"/>
        <a:ext cx="1409338" cy="1409338"/>
      </dsp:txXfrm>
    </dsp:sp>
    <dsp:sp modelId="{D69FDE0C-5179-4ACE-A215-F28C4F9A5770}">
      <dsp:nvSpPr>
        <dsp:cNvPr id="0" name=""/>
        <dsp:cNvSpPr/>
      </dsp:nvSpPr>
      <dsp:spPr>
        <a:xfrm>
          <a:off x="1912844" y="-77952"/>
          <a:ext cx="1682064" cy="1707163"/>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Practical help</a:t>
          </a:r>
        </a:p>
      </dsp:txBody>
      <dsp:txXfrm>
        <a:off x="2159177" y="172056"/>
        <a:ext cx="1189398" cy="1207147"/>
      </dsp:txXfrm>
    </dsp:sp>
    <dsp:sp modelId="{689D1927-66D4-41CB-8CB7-BB9B5D208A70}">
      <dsp:nvSpPr>
        <dsp:cNvPr id="0" name=""/>
        <dsp:cNvSpPr/>
      </dsp:nvSpPr>
      <dsp:spPr>
        <a:xfrm>
          <a:off x="3725276" y="3158695"/>
          <a:ext cx="1722063" cy="1581597"/>
        </a:xfrm>
        <a:prstGeom prst="ellipse">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Preparing for the hospital</a:t>
          </a:r>
        </a:p>
      </dsp:txBody>
      <dsp:txXfrm>
        <a:off x="3977466" y="3390315"/>
        <a:ext cx="1217683" cy="1118357"/>
      </dsp:txXfrm>
    </dsp:sp>
    <dsp:sp modelId="{E97E1969-A95A-407A-A80B-A02C827A163F}">
      <dsp:nvSpPr>
        <dsp:cNvPr id="0" name=""/>
        <dsp:cNvSpPr/>
      </dsp:nvSpPr>
      <dsp:spPr>
        <a:xfrm>
          <a:off x="39059" y="3118967"/>
          <a:ext cx="1764770" cy="1661052"/>
        </a:xfrm>
        <a:prstGeom prst="ellipse">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Patients’ rights</a:t>
          </a:r>
        </a:p>
      </dsp:txBody>
      <dsp:txXfrm>
        <a:off x="297504" y="3362222"/>
        <a:ext cx="1247880" cy="1174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5B8BF-F864-4919-9139-1562F14DD16B}">
      <dsp:nvSpPr>
        <dsp:cNvPr id="0" name=""/>
        <dsp:cNvSpPr/>
      </dsp:nvSpPr>
      <dsp:spPr>
        <a:xfrm>
          <a:off x="2092895" y="2145106"/>
          <a:ext cx="1529208" cy="1529208"/>
        </a:xfrm>
        <a:prstGeom prst="ellipse">
          <a:avLst/>
        </a:prstGeom>
        <a:gradFill rotWithShape="0">
          <a:gsLst>
            <a:gs pos="0">
              <a:schemeClr val="accent3">
                <a:alpha val="80000"/>
                <a:hueOff val="0"/>
                <a:satOff val="0"/>
                <a:lumOff val="0"/>
                <a:alphaOff val="0"/>
                <a:shade val="51000"/>
                <a:satMod val="130000"/>
              </a:schemeClr>
            </a:gs>
            <a:gs pos="80000">
              <a:schemeClr val="accent3">
                <a:alpha val="80000"/>
                <a:hueOff val="0"/>
                <a:satOff val="0"/>
                <a:lumOff val="0"/>
                <a:alphaOff val="0"/>
                <a:shade val="93000"/>
                <a:satMod val="130000"/>
              </a:schemeClr>
            </a:gs>
            <a:gs pos="100000">
              <a:schemeClr val="accent3">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Directory of resources</a:t>
          </a:r>
          <a:endParaRPr lang="en-MY" sz="2000" b="1" kern="1200" dirty="0">
            <a:solidFill>
              <a:schemeClr val="tx1"/>
            </a:solidFill>
          </a:endParaRPr>
        </a:p>
      </dsp:txBody>
      <dsp:txXfrm>
        <a:off x="2316842" y="2369053"/>
        <a:ext cx="1081314" cy="1081314"/>
      </dsp:txXfrm>
    </dsp:sp>
    <dsp:sp modelId="{712C7B55-AC0E-4469-89D0-492982EF3C2C}">
      <dsp:nvSpPr>
        <dsp:cNvPr id="0" name=""/>
        <dsp:cNvSpPr/>
      </dsp:nvSpPr>
      <dsp:spPr>
        <a:xfrm rot="16200000">
          <a:off x="2694921" y="1587591"/>
          <a:ext cx="325156" cy="519931"/>
        </a:xfrm>
        <a:prstGeom prst="rightArrow">
          <a:avLst>
            <a:gd name="adj1" fmla="val 60000"/>
            <a:gd name="adj2" fmla="val 50000"/>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MY" sz="2000" kern="1200">
            <a:solidFill>
              <a:schemeClr val="tx1"/>
            </a:solidFill>
          </a:endParaRPr>
        </a:p>
      </dsp:txBody>
      <dsp:txXfrm>
        <a:off x="2743695" y="1740351"/>
        <a:ext cx="227609" cy="311959"/>
      </dsp:txXfrm>
    </dsp:sp>
    <dsp:sp modelId="{573A08BD-102B-4F6A-9400-8D8DE02B5CAD}">
      <dsp:nvSpPr>
        <dsp:cNvPr id="0" name=""/>
        <dsp:cNvSpPr/>
      </dsp:nvSpPr>
      <dsp:spPr>
        <a:xfrm>
          <a:off x="2092895" y="2393"/>
          <a:ext cx="1529208" cy="1529208"/>
        </a:xfrm>
        <a:prstGeom prst="ellipse">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List of hospitals</a:t>
          </a:r>
          <a:endParaRPr lang="en-MY" sz="2000" kern="1200" dirty="0">
            <a:solidFill>
              <a:schemeClr val="tx1"/>
            </a:solidFill>
          </a:endParaRPr>
        </a:p>
      </dsp:txBody>
      <dsp:txXfrm>
        <a:off x="2316842" y="226340"/>
        <a:ext cx="1081314" cy="1081314"/>
      </dsp:txXfrm>
    </dsp:sp>
    <dsp:sp modelId="{5E364CB4-62FB-4657-BE2C-0048A4ED724C}">
      <dsp:nvSpPr>
        <dsp:cNvPr id="0" name=""/>
        <dsp:cNvSpPr/>
      </dsp:nvSpPr>
      <dsp:spPr>
        <a:xfrm rot="20520000">
          <a:off x="3705089" y="2321521"/>
          <a:ext cx="325156" cy="519931"/>
        </a:xfrm>
        <a:prstGeom prst="rightArrow">
          <a:avLst>
            <a:gd name="adj1" fmla="val 60000"/>
            <a:gd name="adj2" fmla="val 50000"/>
          </a:avLst>
        </a:prstGeom>
        <a:gradFill rotWithShape="0">
          <a:gsLst>
            <a:gs pos="0">
              <a:schemeClr val="accent3">
                <a:shade val="90000"/>
                <a:hueOff val="70085"/>
                <a:satOff val="-1502"/>
                <a:lumOff val="7703"/>
                <a:alphaOff val="0"/>
                <a:shade val="51000"/>
                <a:satMod val="130000"/>
              </a:schemeClr>
            </a:gs>
            <a:gs pos="80000">
              <a:schemeClr val="accent3">
                <a:shade val="90000"/>
                <a:hueOff val="70085"/>
                <a:satOff val="-1502"/>
                <a:lumOff val="7703"/>
                <a:alphaOff val="0"/>
                <a:shade val="93000"/>
                <a:satMod val="130000"/>
              </a:schemeClr>
            </a:gs>
            <a:gs pos="100000">
              <a:schemeClr val="accent3">
                <a:shade val="90000"/>
                <a:hueOff val="70085"/>
                <a:satOff val="-1502"/>
                <a:lumOff val="77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MY" sz="2000" kern="1200">
            <a:solidFill>
              <a:schemeClr val="tx1"/>
            </a:solidFill>
          </a:endParaRPr>
        </a:p>
      </dsp:txBody>
      <dsp:txXfrm>
        <a:off x="3707476" y="2440579"/>
        <a:ext cx="227609" cy="311959"/>
      </dsp:txXfrm>
    </dsp:sp>
    <dsp:sp modelId="{3944221E-F3A9-4D29-A004-CF9C94E31865}">
      <dsp:nvSpPr>
        <dsp:cNvPr id="0" name=""/>
        <dsp:cNvSpPr/>
      </dsp:nvSpPr>
      <dsp:spPr>
        <a:xfrm>
          <a:off x="4130736" y="1482971"/>
          <a:ext cx="1529208" cy="1529208"/>
        </a:xfrm>
        <a:prstGeom prst="ellipse">
          <a:avLst/>
        </a:prstGeom>
        <a:gradFill rotWithShape="0">
          <a:gsLst>
            <a:gs pos="0">
              <a:schemeClr val="accent3">
                <a:alpha val="90000"/>
                <a:hueOff val="0"/>
                <a:satOff val="0"/>
                <a:lumOff val="0"/>
                <a:alphaOff val="-10000"/>
                <a:shade val="51000"/>
                <a:satMod val="130000"/>
              </a:schemeClr>
            </a:gs>
            <a:gs pos="80000">
              <a:schemeClr val="accent3">
                <a:alpha val="90000"/>
                <a:hueOff val="0"/>
                <a:satOff val="0"/>
                <a:lumOff val="0"/>
                <a:alphaOff val="-10000"/>
                <a:shade val="93000"/>
                <a:satMod val="130000"/>
              </a:schemeClr>
            </a:gs>
            <a:gs pos="100000">
              <a:schemeClr val="accent3">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Financial avenues</a:t>
          </a:r>
          <a:endParaRPr lang="en-MY" sz="2000" kern="1200" dirty="0">
            <a:solidFill>
              <a:schemeClr val="tx1"/>
            </a:solidFill>
          </a:endParaRPr>
        </a:p>
      </dsp:txBody>
      <dsp:txXfrm>
        <a:off x="4354683" y="1706918"/>
        <a:ext cx="1081314" cy="1081314"/>
      </dsp:txXfrm>
    </dsp:sp>
    <dsp:sp modelId="{2F87F5FD-9C49-4576-ABA1-449C398686B4}">
      <dsp:nvSpPr>
        <dsp:cNvPr id="0" name=""/>
        <dsp:cNvSpPr/>
      </dsp:nvSpPr>
      <dsp:spPr>
        <a:xfrm rot="3240000">
          <a:off x="3319239" y="3509045"/>
          <a:ext cx="325156" cy="519931"/>
        </a:xfrm>
        <a:prstGeom prst="rightArrow">
          <a:avLst>
            <a:gd name="adj1" fmla="val 60000"/>
            <a:gd name="adj2" fmla="val 50000"/>
          </a:avLst>
        </a:prstGeom>
        <a:gradFill rotWithShape="0">
          <a:gsLst>
            <a:gs pos="0">
              <a:schemeClr val="accent3">
                <a:shade val="90000"/>
                <a:hueOff val="140170"/>
                <a:satOff val="-3004"/>
                <a:lumOff val="15406"/>
                <a:alphaOff val="0"/>
                <a:shade val="51000"/>
                <a:satMod val="130000"/>
              </a:schemeClr>
            </a:gs>
            <a:gs pos="80000">
              <a:schemeClr val="accent3">
                <a:shade val="90000"/>
                <a:hueOff val="140170"/>
                <a:satOff val="-3004"/>
                <a:lumOff val="15406"/>
                <a:alphaOff val="0"/>
                <a:shade val="93000"/>
                <a:satMod val="130000"/>
              </a:schemeClr>
            </a:gs>
            <a:gs pos="100000">
              <a:schemeClr val="accent3">
                <a:shade val="90000"/>
                <a:hueOff val="140170"/>
                <a:satOff val="-3004"/>
                <a:lumOff val="154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MY" sz="2000" kern="1200">
            <a:solidFill>
              <a:schemeClr val="tx1"/>
            </a:solidFill>
          </a:endParaRPr>
        </a:p>
      </dsp:txBody>
      <dsp:txXfrm>
        <a:off x="3339344" y="3573572"/>
        <a:ext cx="227609" cy="311959"/>
      </dsp:txXfrm>
    </dsp:sp>
    <dsp:sp modelId="{A95B72AE-B982-4E38-A5C2-6B06C6B83F07}">
      <dsp:nvSpPr>
        <dsp:cNvPr id="0" name=""/>
        <dsp:cNvSpPr/>
      </dsp:nvSpPr>
      <dsp:spPr>
        <a:xfrm>
          <a:off x="3352350" y="3878597"/>
          <a:ext cx="1529208" cy="1529208"/>
        </a:xfrm>
        <a:prstGeom prst="ellipse">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Support groups</a:t>
          </a:r>
          <a:endParaRPr lang="en-MY" sz="2000" kern="1200" dirty="0">
            <a:solidFill>
              <a:schemeClr val="tx1"/>
            </a:solidFill>
          </a:endParaRPr>
        </a:p>
      </dsp:txBody>
      <dsp:txXfrm>
        <a:off x="3576297" y="4102544"/>
        <a:ext cx="1081314" cy="1081314"/>
      </dsp:txXfrm>
    </dsp:sp>
    <dsp:sp modelId="{32812F5D-FF6D-4F05-B65B-F7607C790493}">
      <dsp:nvSpPr>
        <dsp:cNvPr id="0" name=""/>
        <dsp:cNvSpPr/>
      </dsp:nvSpPr>
      <dsp:spPr>
        <a:xfrm rot="7560000">
          <a:off x="2070603" y="3509045"/>
          <a:ext cx="325156" cy="519931"/>
        </a:xfrm>
        <a:prstGeom prst="rightArrow">
          <a:avLst>
            <a:gd name="adj1" fmla="val 60000"/>
            <a:gd name="adj2" fmla="val 50000"/>
          </a:avLst>
        </a:prstGeom>
        <a:gradFill rotWithShape="0">
          <a:gsLst>
            <a:gs pos="0">
              <a:schemeClr val="accent3">
                <a:shade val="90000"/>
                <a:hueOff val="210255"/>
                <a:satOff val="-4505"/>
                <a:lumOff val="23109"/>
                <a:alphaOff val="0"/>
                <a:shade val="51000"/>
                <a:satMod val="130000"/>
              </a:schemeClr>
            </a:gs>
            <a:gs pos="80000">
              <a:schemeClr val="accent3">
                <a:shade val="90000"/>
                <a:hueOff val="210255"/>
                <a:satOff val="-4505"/>
                <a:lumOff val="23109"/>
                <a:alphaOff val="0"/>
                <a:shade val="93000"/>
                <a:satMod val="130000"/>
              </a:schemeClr>
            </a:gs>
            <a:gs pos="100000">
              <a:schemeClr val="accent3">
                <a:shade val="90000"/>
                <a:hueOff val="210255"/>
                <a:satOff val="-4505"/>
                <a:lumOff val="231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MY" sz="2000" kern="1200">
            <a:solidFill>
              <a:schemeClr val="tx1"/>
            </a:solidFill>
          </a:endParaRPr>
        </a:p>
      </dsp:txBody>
      <dsp:txXfrm rot="10800000">
        <a:off x="2148045" y="3573572"/>
        <a:ext cx="227609" cy="311959"/>
      </dsp:txXfrm>
    </dsp:sp>
    <dsp:sp modelId="{15E5E95B-8FF7-411C-8D2B-00F652B605A3}">
      <dsp:nvSpPr>
        <dsp:cNvPr id="0" name=""/>
        <dsp:cNvSpPr/>
      </dsp:nvSpPr>
      <dsp:spPr>
        <a:xfrm>
          <a:off x="833440" y="3878597"/>
          <a:ext cx="1529208" cy="1529208"/>
        </a:xfrm>
        <a:prstGeom prst="ellipse">
          <a:avLst/>
        </a:prstGeom>
        <a:gradFill rotWithShape="0">
          <a:gsLst>
            <a:gs pos="0">
              <a:schemeClr val="accent3">
                <a:alpha val="90000"/>
                <a:hueOff val="0"/>
                <a:satOff val="0"/>
                <a:lumOff val="0"/>
                <a:alphaOff val="-30000"/>
                <a:shade val="51000"/>
                <a:satMod val="130000"/>
              </a:schemeClr>
            </a:gs>
            <a:gs pos="80000">
              <a:schemeClr val="accent3">
                <a:alpha val="90000"/>
                <a:hueOff val="0"/>
                <a:satOff val="0"/>
                <a:lumOff val="0"/>
                <a:alphaOff val="-30000"/>
                <a:shade val="93000"/>
                <a:satMod val="130000"/>
              </a:schemeClr>
            </a:gs>
            <a:gs pos="100000">
              <a:schemeClr val="accent3">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Palliative care</a:t>
          </a:r>
          <a:endParaRPr lang="en-MY" sz="2000" kern="1200" dirty="0">
            <a:solidFill>
              <a:schemeClr val="tx1"/>
            </a:solidFill>
          </a:endParaRPr>
        </a:p>
      </dsp:txBody>
      <dsp:txXfrm>
        <a:off x="1057387" y="4102544"/>
        <a:ext cx="1081314" cy="1081314"/>
      </dsp:txXfrm>
    </dsp:sp>
    <dsp:sp modelId="{88AF4D06-3461-4BAA-8A49-F8AEE2101B40}">
      <dsp:nvSpPr>
        <dsp:cNvPr id="0" name=""/>
        <dsp:cNvSpPr/>
      </dsp:nvSpPr>
      <dsp:spPr>
        <a:xfrm rot="11880000">
          <a:off x="1684753" y="2321521"/>
          <a:ext cx="325156" cy="519931"/>
        </a:xfrm>
        <a:prstGeom prst="rightArrow">
          <a:avLst>
            <a:gd name="adj1" fmla="val 60000"/>
            <a:gd name="adj2" fmla="val 50000"/>
          </a:avLst>
        </a:prstGeom>
        <a:gradFill rotWithShape="0">
          <a:gsLst>
            <a:gs pos="0">
              <a:schemeClr val="accent3">
                <a:shade val="90000"/>
                <a:hueOff val="280340"/>
                <a:satOff val="-6007"/>
                <a:lumOff val="30812"/>
                <a:alphaOff val="0"/>
                <a:shade val="51000"/>
                <a:satMod val="130000"/>
              </a:schemeClr>
            </a:gs>
            <a:gs pos="80000">
              <a:schemeClr val="accent3">
                <a:shade val="90000"/>
                <a:hueOff val="280340"/>
                <a:satOff val="-6007"/>
                <a:lumOff val="30812"/>
                <a:alphaOff val="0"/>
                <a:shade val="93000"/>
                <a:satMod val="130000"/>
              </a:schemeClr>
            </a:gs>
            <a:gs pos="100000">
              <a:schemeClr val="accent3">
                <a:shade val="90000"/>
                <a:hueOff val="280340"/>
                <a:satOff val="-6007"/>
                <a:lumOff val="308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MY" sz="2000" kern="1200">
            <a:solidFill>
              <a:schemeClr val="tx1"/>
            </a:solidFill>
          </a:endParaRPr>
        </a:p>
      </dsp:txBody>
      <dsp:txXfrm rot="10800000">
        <a:off x="1779913" y="2440579"/>
        <a:ext cx="227609" cy="311959"/>
      </dsp:txXfrm>
    </dsp:sp>
    <dsp:sp modelId="{C6C1607C-B8CF-4793-8AF9-CB139786CA78}">
      <dsp:nvSpPr>
        <dsp:cNvPr id="0" name=""/>
        <dsp:cNvSpPr/>
      </dsp:nvSpPr>
      <dsp:spPr>
        <a:xfrm>
          <a:off x="55054" y="1482971"/>
          <a:ext cx="1529208" cy="1529208"/>
        </a:xfrm>
        <a:prstGeom prst="ellipse">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Home nursing</a:t>
          </a:r>
          <a:endParaRPr lang="en-MY" sz="2000" kern="1200" dirty="0">
            <a:solidFill>
              <a:schemeClr val="tx1"/>
            </a:solidFill>
          </a:endParaRPr>
        </a:p>
      </dsp:txBody>
      <dsp:txXfrm>
        <a:off x="279001" y="1706918"/>
        <a:ext cx="1081314" cy="1081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47C4-DA93-44EA-AE1C-57CFDE882ECE}">
      <dsp:nvSpPr>
        <dsp:cNvPr id="0" name=""/>
        <dsp:cNvSpPr/>
      </dsp:nvSpPr>
      <dsp:spPr>
        <a:xfrm rot="16200000">
          <a:off x="259556" y="-259556"/>
          <a:ext cx="1575594" cy="2094706"/>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u="sng" kern="1200" dirty="0"/>
        </a:p>
        <a:p>
          <a:pPr marL="0" lvl="0" indent="0" algn="ctr" defTabSz="800100">
            <a:lnSpc>
              <a:spcPct val="90000"/>
            </a:lnSpc>
            <a:spcBef>
              <a:spcPct val="0"/>
            </a:spcBef>
            <a:spcAft>
              <a:spcPct val="35000"/>
            </a:spcAft>
            <a:buNone/>
          </a:pPr>
          <a:r>
            <a:rPr lang="en-US" sz="1800" u="sng" kern="1200" dirty="0"/>
            <a:t>Mental Health</a:t>
          </a:r>
        </a:p>
        <a:p>
          <a:pPr marL="0" lvl="0" indent="0" algn="ctr" defTabSz="800100">
            <a:lnSpc>
              <a:spcPct val="90000"/>
            </a:lnSpc>
            <a:spcBef>
              <a:spcPct val="0"/>
            </a:spcBef>
            <a:spcAft>
              <a:spcPct val="35000"/>
            </a:spcAft>
            <a:buNone/>
          </a:pPr>
          <a:r>
            <a:rPr lang="en-US" sz="1800" kern="1200" dirty="0"/>
            <a:t>Sociologist</a:t>
          </a:r>
        </a:p>
        <a:p>
          <a:pPr marL="0" lvl="0" indent="0" algn="ctr" defTabSz="800100">
            <a:lnSpc>
              <a:spcPct val="90000"/>
            </a:lnSpc>
            <a:spcBef>
              <a:spcPct val="0"/>
            </a:spcBef>
            <a:spcAft>
              <a:spcPct val="35000"/>
            </a:spcAft>
            <a:buNone/>
          </a:pPr>
          <a:r>
            <a:rPr lang="en-US" sz="1800" kern="1200" dirty="0"/>
            <a:t>Psychologist</a:t>
          </a:r>
        </a:p>
        <a:p>
          <a:pPr marL="0" lvl="0" indent="0" algn="ctr" defTabSz="800100">
            <a:lnSpc>
              <a:spcPct val="90000"/>
            </a:lnSpc>
            <a:spcBef>
              <a:spcPct val="0"/>
            </a:spcBef>
            <a:spcAft>
              <a:spcPct val="35000"/>
            </a:spcAft>
            <a:buNone/>
          </a:pPr>
          <a:r>
            <a:rPr lang="en-US" sz="1800" kern="1200" dirty="0"/>
            <a:t>Counsellor</a:t>
          </a:r>
        </a:p>
        <a:p>
          <a:pPr marL="0" lvl="0" indent="0" algn="ctr" defTabSz="800100">
            <a:lnSpc>
              <a:spcPct val="90000"/>
            </a:lnSpc>
            <a:spcBef>
              <a:spcPct val="0"/>
            </a:spcBef>
            <a:spcAft>
              <a:spcPct val="35000"/>
            </a:spcAft>
            <a:buNone/>
          </a:pPr>
          <a:endParaRPr lang="en-US" sz="1800" kern="1200" dirty="0"/>
        </a:p>
      </dsp:txBody>
      <dsp:txXfrm rot="5400000">
        <a:off x="0" y="0"/>
        <a:ext cx="2094706" cy="1181695"/>
      </dsp:txXfrm>
    </dsp:sp>
    <dsp:sp modelId="{26069C74-1E78-4E35-9F4F-711AAC4CE490}">
      <dsp:nvSpPr>
        <dsp:cNvPr id="0" name=""/>
        <dsp:cNvSpPr/>
      </dsp:nvSpPr>
      <dsp:spPr>
        <a:xfrm>
          <a:off x="2094706" y="0"/>
          <a:ext cx="2094706" cy="1575594"/>
        </a:xfrm>
        <a:prstGeom prst="round1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u="sng" kern="1200" dirty="0"/>
            <a:t>Government</a:t>
          </a:r>
        </a:p>
        <a:p>
          <a:pPr marL="0" lvl="0" indent="0" algn="ctr" defTabSz="800100">
            <a:lnSpc>
              <a:spcPct val="90000"/>
            </a:lnSpc>
            <a:spcBef>
              <a:spcPct val="0"/>
            </a:spcBef>
            <a:spcAft>
              <a:spcPct val="35000"/>
            </a:spcAft>
            <a:buNone/>
          </a:pPr>
          <a:r>
            <a:rPr lang="en-US" sz="1800" kern="1200" dirty="0"/>
            <a:t>Ministry of Health</a:t>
          </a:r>
        </a:p>
        <a:p>
          <a:pPr marL="0" lvl="0" indent="0" algn="ctr" defTabSz="800100">
            <a:lnSpc>
              <a:spcPct val="90000"/>
            </a:lnSpc>
            <a:spcBef>
              <a:spcPct val="0"/>
            </a:spcBef>
            <a:spcAft>
              <a:spcPct val="35000"/>
            </a:spcAft>
            <a:buNone/>
          </a:pPr>
          <a:r>
            <a:rPr lang="en-US" sz="1800" kern="1200" dirty="0"/>
            <a:t>Women Development</a:t>
          </a:r>
        </a:p>
        <a:p>
          <a:pPr marL="0" lvl="0" indent="0" algn="ctr" defTabSz="800100">
            <a:lnSpc>
              <a:spcPct val="90000"/>
            </a:lnSpc>
            <a:spcBef>
              <a:spcPct val="0"/>
            </a:spcBef>
            <a:spcAft>
              <a:spcPct val="35000"/>
            </a:spcAft>
            <a:buNone/>
          </a:pPr>
          <a:r>
            <a:rPr lang="en-US" sz="1800" kern="1200" dirty="0"/>
            <a:t>Doctors &amp; Nurses</a:t>
          </a:r>
          <a:endParaRPr lang="en-MY" sz="1800" kern="1200" dirty="0"/>
        </a:p>
      </dsp:txBody>
      <dsp:txXfrm>
        <a:off x="2094706" y="0"/>
        <a:ext cx="2094706" cy="1181695"/>
      </dsp:txXfrm>
    </dsp:sp>
    <dsp:sp modelId="{E78E0690-10E7-42D1-8462-D6FC05A838E8}">
      <dsp:nvSpPr>
        <dsp:cNvPr id="0" name=""/>
        <dsp:cNvSpPr/>
      </dsp:nvSpPr>
      <dsp:spPr>
        <a:xfrm rot="10800000">
          <a:off x="0" y="1575594"/>
          <a:ext cx="2094706" cy="1575594"/>
        </a:xfrm>
        <a:prstGeom prst="round1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Religious leaders</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MY" sz="1800" kern="1200" dirty="0"/>
        </a:p>
      </dsp:txBody>
      <dsp:txXfrm rot="10800000">
        <a:off x="0" y="1969492"/>
        <a:ext cx="2094706" cy="1181695"/>
      </dsp:txXfrm>
    </dsp:sp>
    <dsp:sp modelId="{955565DE-6867-4067-9C63-479B40B69FFF}">
      <dsp:nvSpPr>
        <dsp:cNvPr id="0" name=""/>
        <dsp:cNvSpPr/>
      </dsp:nvSpPr>
      <dsp:spPr>
        <a:xfrm rot="5400000">
          <a:off x="2354262" y="1316037"/>
          <a:ext cx="1575594" cy="2094706"/>
        </a:xfrm>
        <a:prstGeom prst="round1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CA survivors &amp; Spouse</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MY" sz="1800" kern="1200" dirty="0"/>
        </a:p>
      </dsp:txBody>
      <dsp:txXfrm rot="-5400000">
        <a:off x="2094707" y="1969492"/>
        <a:ext cx="2094706" cy="1181695"/>
      </dsp:txXfrm>
    </dsp:sp>
    <dsp:sp modelId="{501862D3-9A34-462C-BAD1-B904B4B1B28D}">
      <dsp:nvSpPr>
        <dsp:cNvPr id="0" name=""/>
        <dsp:cNvSpPr/>
      </dsp:nvSpPr>
      <dsp:spPr>
        <a:xfrm>
          <a:off x="1447800" y="1419988"/>
          <a:ext cx="920133" cy="478665"/>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NCSM</a:t>
          </a:r>
          <a:endParaRPr lang="en-MY" sz="1800" kern="1200" dirty="0"/>
        </a:p>
      </dsp:txBody>
      <dsp:txXfrm>
        <a:off x="1471166" y="1443354"/>
        <a:ext cx="873401" cy="431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DDFD9-6CF0-4665-91D4-7167DE4A25D7}">
      <dsp:nvSpPr>
        <dsp:cNvPr id="0" name=""/>
        <dsp:cNvSpPr/>
      </dsp:nvSpPr>
      <dsp:spPr>
        <a:xfrm>
          <a:off x="4113" y="171751"/>
          <a:ext cx="2966034" cy="102809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Community Health Ambassadors</a:t>
          </a:r>
          <a:endParaRPr lang="en-MY" sz="2000" kern="1200" dirty="0"/>
        </a:p>
      </dsp:txBody>
      <dsp:txXfrm>
        <a:off x="518162" y="171751"/>
        <a:ext cx="1937937" cy="1028097"/>
      </dsp:txXfrm>
    </dsp:sp>
    <dsp:sp modelId="{3C913DAB-2C49-410D-8C0E-41DE60E2E7F3}">
      <dsp:nvSpPr>
        <dsp:cNvPr id="0" name=""/>
        <dsp:cNvSpPr/>
      </dsp:nvSpPr>
      <dsp:spPr>
        <a:xfrm>
          <a:off x="2713124" y="171751"/>
          <a:ext cx="2570243" cy="102809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Patients into hospitals</a:t>
          </a:r>
          <a:endParaRPr lang="en-MY" sz="2000" kern="1200" dirty="0"/>
        </a:p>
      </dsp:txBody>
      <dsp:txXfrm>
        <a:off x="3227173" y="171751"/>
        <a:ext cx="1542146" cy="1028097"/>
      </dsp:txXfrm>
    </dsp:sp>
    <dsp:sp modelId="{7F431E1D-D557-40CC-B129-3E3949F4581C}">
      <dsp:nvSpPr>
        <dsp:cNvPr id="0" name=""/>
        <dsp:cNvSpPr/>
      </dsp:nvSpPr>
      <dsp:spPr>
        <a:xfrm>
          <a:off x="5026343" y="67055"/>
          <a:ext cx="2570243" cy="1237489"/>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 Data in PNS</a:t>
          </a:r>
          <a:endParaRPr lang="en-MY" sz="2000" kern="1200" dirty="0"/>
        </a:p>
      </dsp:txBody>
      <dsp:txXfrm>
        <a:off x="5645088" y="67055"/>
        <a:ext cx="1332754" cy="1237489"/>
      </dsp:txXfrm>
    </dsp:sp>
    <dsp:sp modelId="{B9F9ACE3-274B-4540-87AA-D74D5ABC0906}">
      <dsp:nvSpPr>
        <dsp:cNvPr id="0" name=""/>
        <dsp:cNvSpPr/>
      </dsp:nvSpPr>
      <dsp:spPr>
        <a:xfrm>
          <a:off x="7394328" y="192282"/>
          <a:ext cx="2570243" cy="102809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Care Navigator &amp; Interactive System </a:t>
          </a:r>
          <a:endParaRPr lang="en-MY" sz="2000" kern="1200" dirty="0"/>
        </a:p>
      </dsp:txBody>
      <dsp:txXfrm>
        <a:off x="7908377" y="192282"/>
        <a:ext cx="1542146" cy="1028097"/>
      </dsp:txXfrm>
    </dsp:sp>
    <dsp:sp modelId="{AD17F97B-5A1F-4A20-9866-52F58B15DE65}">
      <dsp:nvSpPr>
        <dsp:cNvPr id="0" name=""/>
        <dsp:cNvSpPr/>
      </dsp:nvSpPr>
      <dsp:spPr>
        <a:xfrm>
          <a:off x="9632606" y="215260"/>
          <a:ext cx="2001705" cy="102809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Track journey to closure</a:t>
          </a:r>
          <a:endParaRPr lang="en-MY" sz="2000" kern="1200" dirty="0"/>
        </a:p>
      </dsp:txBody>
      <dsp:txXfrm>
        <a:off x="10146655" y="215260"/>
        <a:ext cx="973608" cy="1028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7BBE1-333C-416F-BEDE-0844070A3E13}">
      <dsp:nvSpPr>
        <dsp:cNvPr id="0" name=""/>
        <dsp:cNvSpPr/>
      </dsp:nvSpPr>
      <dsp:spPr>
        <a:xfrm>
          <a:off x="645974" y="229877"/>
          <a:ext cx="2422456" cy="7570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2753"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CIS</a:t>
          </a:r>
          <a:endParaRPr lang="en-MY" sz="2000" kern="1200" dirty="0"/>
        </a:p>
      </dsp:txBody>
      <dsp:txXfrm>
        <a:off x="645974" y="229877"/>
        <a:ext cx="2422456" cy="757017"/>
      </dsp:txXfrm>
    </dsp:sp>
    <dsp:sp modelId="{AAFB8285-A6C9-4251-B6EF-5A77999A47E7}">
      <dsp:nvSpPr>
        <dsp:cNvPr id="0" name=""/>
        <dsp:cNvSpPr/>
      </dsp:nvSpPr>
      <dsp:spPr>
        <a:xfrm>
          <a:off x="545038" y="120530"/>
          <a:ext cx="529912" cy="79486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6A7B9-1A40-42FD-9B43-D690DF01781E}">
      <dsp:nvSpPr>
        <dsp:cNvPr id="0" name=""/>
        <dsp:cNvSpPr/>
      </dsp:nvSpPr>
      <dsp:spPr>
        <a:xfrm>
          <a:off x="3259382" y="230082"/>
          <a:ext cx="2420927" cy="7565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243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Emails</a:t>
          </a:r>
        </a:p>
        <a:p>
          <a:pPr marL="0" lvl="0" indent="0" algn="l" defTabSz="889000">
            <a:lnSpc>
              <a:spcPct val="90000"/>
            </a:lnSpc>
            <a:spcBef>
              <a:spcPct val="0"/>
            </a:spcBef>
            <a:spcAft>
              <a:spcPct val="35000"/>
            </a:spcAft>
            <a:buNone/>
          </a:pPr>
          <a:r>
            <a:rPr lang="en-US" sz="2000" kern="1200" dirty="0"/>
            <a:t>Chat forums</a:t>
          </a:r>
          <a:endParaRPr lang="en-MY" sz="2000" kern="1200" dirty="0"/>
        </a:p>
      </dsp:txBody>
      <dsp:txXfrm>
        <a:off x="3259382" y="230082"/>
        <a:ext cx="2420927" cy="756539"/>
      </dsp:txXfrm>
    </dsp:sp>
    <dsp:sp modelId="{8DCA9769-BFA8-438A-9E90-EAD8DAE37344}">
      <dsp:nvSpPr>
        <dsp:cNvPr id="0" name=""/>
        <dsp:cNvSpPr/>
      </dsp:nvSpPr>
      <dsp:spPr>
        <a:xfrm>
          <a:off x="3158510" y="120804"/>
          <a:ext cx="529577" cy="79436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6D3AB-C155-402D-8B5C-FF96CDFE52D7}">
      <dsp:nvSpPr>
        <dsp:cNvPr id="0" name=""/>
        <dsp:cNvSpPr/>
      </dsp:nvSpPr>
      <dsp:spPr>
        <a:xfrm>
          <a:off x="5870880" y="231308"/>
          <a:ext cx="2411755" cy="7536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048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Websites</a:t>
          </a:r>
        </a:p>
        <a:p>
          <a:pPr marL="0" lvl="0" indent="0" algn="l" defTabSz="889000">
            <a:lnSpc>
              <a:spcPct val="90000"/>
            </a:lnSpc>
            <a:spcBef>
              <a:spcPct val="0"/>
            </a:spcBef>
            <a:spcAft>
              <a:spcPct val="35000"/>
            </a:spcAft>
            <a:buNone/>
          </a:pPr>
          <a:endParaRPr lang="en-MY" sz="2000" kern="1200" dirty="0"/>
        </a:p>
      </dsp:txBody>
      <dsp:txXfrm>
        <a:off x="5870880" y="231308"/>
        <a:ext cx="2411755" cy="753673"/>
      </dsp:txXfrm>
    </dsp:sp>
    <dsp:sp modelId="{24DE53E9-7DBE-4B4C-9EB2-66B37CC01E40}">
      <dsp:nvSpPr>
        <dsp:cNvPr id="0" name=""/>
        <dsp:cNvSpPr/>
      </dsp:nvSpPr>
      <dsp:spPr>
        <a:xfrm>
          <a:off x="5770390" y="122444"/>
          <a:ext cx="527571" cy="79135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C4A13-CD6F-4A61-83D6-08D835116EED}">
      <dsp:nvSpPr>
        <dsp:cNvPr id="0" name=""/>
        <dsp:cNvSpPr/>
      </dsp:nvSpPr>
      <dsp:spPr>
        <a:xfrm>
          <a:off x="8473205" y="231308"/>
          <a:ext cx="2411755" cy="7536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048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Support group</a:t>
          </a:r>
          <a:endParaRPr lang="en-MY" sz="2000" kern="1200" dirty="0"/>
        </a:p>
      </dsp:txBody>
      <dsp:txXfrm>
        <a:off x="8473205" y="231308"/>
        <a:ext cx="2411755" cy="753673"/>
      </dsp:txXfrm>
    </dsp:sp>
    <dsp:sp modelId="{8F5C8237-3689-4A03-B8E3-7B8C83B4D2E1}">
      <dsp:nvSpPr>
        <dsp:cNvPr id="0" name=""/>
        <dsp:cNvSpPr/>
      </dsp:nvSpPr>
      <dsp:spPr>
        <a:xfrm>
          <a:off x="8372715" y="122444"/>
          <a:ext cx="527571" cy="791357"/>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969AA-375E-49A4-9B9C-D52D91881A12}">
      <dsp:nvSpPr>
        <dsp:cNvPr id="0" name=""/>
        <dsp:cNvSpPr/>
      </dsp:nvSpPr>
      <dsp:spPr>
        <a:xfrm>
          <a:off x="4559366" y="1185441"/>
          <a:ext cx="2411755" cy="7536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048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Wellness Centre</a:t>
          </a:r>
          <a:endParaRPr lang="en-MY" sz="2000" kern="1200" dirty="0"/>
        </a:p>
      </dsp:txBody>
      <dsp:txXfrm>
        <a:off x="4559366" y="1185441"/>
        <a:ext cx="2411755" cy="753673"/>
      </dsp:txXfrm>
    </dsp:sp>
    <dsp:sp modelId="{AD585849-FAB0-4A88-B7A2-DAE9961DC35A}">
      <dsp:nvSpPr>
        <dsp:cNvPr id="0" name=""/>
        <dsp:cNvSpPr/>
      </dsp:nvSpPr>
      <dsp:spPr>
        <a:xfrm>
          <a:off x="4458876" y="1076577"/>
          <a:ext cx="527571" cy="791357"/>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575" cy="498475"/>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6039" y="1"/>
            <a:ext cx="2949575" cy="498475"/>
          </a:xfrm>
          <a:prstGeom prst="rect">
            <a:avLst/>
          </a:prstGeom>
        </p:spPr>
        <p:txBody>
          <a:bodyPr vert="horz" lIns="91440" tIns="45720" rIns="91440" bIns="45720" rtlCol="0"/>
          <a:lstStyle>
            <a:lvl1pPr algn="r">
              <a:defRPr sz="1200"/>
            </a:lvl1pPr>
          </a:lstStyle>
          <a:p>
            <a:fld id="{838DCF0E-307B-43F0-8173-3B26F24F216A}" type="datetimeFigureOut">
              <a:rPr lang="en-MY" smtClean="0"/>
              <a:t>28/9/2018</a:t>
            </a:fld>
            <a:endParaRPr lang="en-MY"/>
          </a:p>
        </p:txBody>
      </p:sp>
      <p:sp>
        <p:nvSpPr>
          <p:cNvPr id="4" name="Footer Placeholder 3"/>
          <p:cNvSpPr>
            <a:spLocks noGrp="1"/>
          </p:cNvSpPr>
          <p:nvPr>
            <p:ph type="ftr" sz="quarter" idx="2"/>
          </p:nvPr>
        </p:nvSpPr>
        <p:spPr>
          <a:xfrm>
            <a:off x="1" y="9440863"/>
            <a:ext cx="2949575" cy="49847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6039" y="9440863"/>
            <a:ext cx="2949575" cy="498475"/>
          </a:xfrm>
          <a:prstGeom prst="rect">
            <a:avLst/>
          </a:prstGeom>
        </p:spPr>
        <p:txBody>
          <a:bodyPr vert="horz" lIns="91440" tIns="45720" rIns="91440" bIns="45720" rtlCol="0" anchor="b"/>
          <a:lstStyle>
            <a:lvl1pPr algn="r">
              <a:defRPr sz="1200"/>
            </a:lvl1pPr>
          </a:lstStyle>
          <a:p>
            <a:fld id="{117E27A1-ACB2-406E-9ADF-F2300F396EFC}" type="slidenum">
              <a:rPr lang="en-MY" smtClean="0"/>
              <a:t>‹#›</a:t>
            </a:fld>
            <a:endParaRPr lang="en-MY"/>
          </a:p>
        </p:txBody>
      </p:sp>
    </p:spTree>
    <p:extLst>
      <p:ext uri="{BB962C8B-B14F-4D97-AF65-F5344CB8AC3E}">
        <p14:creationId xmlns:p14="http://schemas.microsoft.com/office/powerpoint/2010/main" val="340904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8693"/>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5839" y="1"/>
            <a:ext cx="2949787" cy="498693"/>
          </a:xfrm>
          <a:prstGeom prst="rect">
            <a:avLst/>
          </a:prstGeom>
        </p:spPr>
        <p:txBody>
          <a:bodyPr vert="horz" lIns="91440" tIns="45720" rIns="91440" bIns="45720" rtlCol="0"/>
          <a:lstStyle>
            <a:lvl1pPr algn="r">
              <a:defRPr sz="1200"/>
            </a:lvl1pPr>
          </a:lstStyle>
          <a:p>
            <a:fld id="{E4DC1837-E723-4235-8D29-0E0396052460}" type="datetimeFigureOut">
              <a:rPr lang="en-MY" smtClean="0"/>
              <a:pPr/>
              <a:t>28/9/2018</a:t>
            </a:fld>
            <a:endParaRPr lang="en-MY"/>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0720" y="4783308"/>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1" y="9440648"/>
            <a:ext cx="2949787" cy="49869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5839" y="9440648"/>
            <a:ext cx="2949787" cy="498692"/>
          </a:xfrm>
          <a:prstGeom prst="rect">
            <a:avLst/>
          </a:prstGeom>
        </p:spPr>
        <p:txBody>
          <a:bodyPr vert="horz" lIns="91440" tIns="45720" rIns="91440" bIns="45720" rtlCol="0" anchor="b"/>
          <a:lstStyle>
            <a:lvl1pPr algn="r">
              <a:defRPr sz="1200"/>
            </a:lvl1pPr>
          </a:lstStyle>
          <a:p>
            <a:fld id="{1170F736-DFAD-4AD5-A1F8-498D9D54A86C}" type="slidenum">
              <a:rPr lang="en-MY" smtClean="0"/>
              <a:pPr/>
              <a:t>‹#›</a:t>
            </a:fld>
            <a:endParaRPr lang="en-MY"/>
          </a:p>
        </p:txBody>
      </p:sp>
    </p:spTree>
    <p:extLst>
      <p:ext uri="{BB962C8B-B14F-4D97-AF65-F5344CB8AC3E}">
        <p14:creationId xmlns:p14="http://schemas.microsoft.com/office/powerpoint/2010/main" val="37024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US" dirty="0"/>
              <a:t>At</a:t>
            </a:r>
            <a:r>
              <a:rPr lang="en-US" baseline="0" dirty="0"/>
              <a:t> the ideation stage of the digital support process, one of the key task was to create a knowledge base that is the same for CIS, mobile app and website.  Survivors’ input is important as needed to contextualize information to the Malaysian culture and situation.  A discussion among survivors were conducted and we found 3 important areas to include / contextualize in the knowledge base; practical help, preparing for the hospital and patient’s rights.  The discussion also points to the lack of knowledge and information with regards to support available, hence the Directory of Resources was put together for the purpose.</a:t>
            </a:r>
            <a:endParaRPr lang="en-MY" dirty="0"/>
          </a:p>
        </p:txBody>
      </p:sp>
      <p:sp>
        <p:nvSpPr>
          <p:cNvPr id="4" name="Slide Number Placeholder 3"/>
          <p:cNvSpPr>
            <a:spLocks noGrp="1"/>
          </p:cNvSpPr>
          <p:nvPr>
            <p:ph type="sldNum" sz="quarter" idx="10"/>
          </p:nvPr>
        </p:nvSpPr>
        <p:spPr/>
        <p:txBody>
          <a:bodyPr/>
          <a:lstStyle/>
          <a:p>
            <a:fld id="{1170F736-DFAD-4AD5-A1F8-498D9D54A86C}" type="slidenum">
              <a:rPr lang="en-MY" smtClean="0"/>
              <a:pPr/>
              <a:t>2</a:t>
            </a:fld>
            <a:endParaRPr lang="en-MY"/>
          </a:p>
        </p:txBody>
      </p:sp>
    </p:spTree>
    <p:extLst>
      <p:ext uri="{BB962C8B-B14F-4D97-AF65-F5344CB8AC3E}">
        <p14:creationId xmlns:p14="http://schemas.microsoft.com/office/powerpoint/2010/main" val="88233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US" dirty="0"/>
              <a:t>On going data</a:t>
            </a:r>
            <a:r>
              <a:rPr lang="en-US" baseline="0" dirty="0"/>
              <a:t> collection was also conducted to ensure we had the right information ready for our callers.  Information are refreshed and included based on findings.  We believe one of our key success factors is understanding what survivors and callers need.</a:t>
            </a:r>
            <a:endParaRPr lang="en-MY" dirty="0"/>
          </a:p>
        </p:txBody>
      </p:sp>
      <p:sp>
        <p:nvSpPr>
          <p:cNvPr id="4" name="Slide Number Placeholder 3"/>
          <p:cNvSpPr>
            <a:spLocks noGrp="1"/>
          </p:cNvSpPr>
          <p:nvPr>
            <p:ph type="sldNum" sz="quarter" idx="10"/>
          </p:nvPr>
        </p:nvSpPr>
        <p:spPr/>
        <p:txBody>
          <a:bodyPr/>
          <a:lstStyle/>
          <a:p>
            <a:fld id="{1170F736-DFAD-4AD5-A1F8-498D9D54A86C}" type="slidenum">
              <a:rPr lang="en-MY" smtClean="0"/>
              <a:pPr/>
              <a:t>3</a:t>
            </a:fld>
            <a:endParaRPr lang="en-MY"/>
          </a:p>
        </p:txBody>
      </p:sp>
    </p:spTree>
    <p:extLst>
      <p:ext uri="{BB962C8B-B14F-4D97-AF65-F5344CB8AC3E}">
        <p14:creationId xmlns:p14="http://schemas.microsoft.com/office/powerpoint/2010/main" val="195330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US" dirty="0"/>
              <a:t>This</a:t>
            </a:r>
            <a:r>
              <a:rPr lang="en-US" baseline="0" dirty="0"/>
              <a:t> is the latest study done on survivors and caregivers on what they expect from support providers.  Empathy and approachability of the person providing support is crucial and so is the importance of fast and accurate information to help them make decisions.  </a:t>
            </a:r>
          </a:p>
          <a:p>
            <a:endParaRPr lang="en-US" baseline="0" dirty="0"/>
          </a:p>
          <a:p>
            <a:r>
              <a:rPr lang="en-US" baseline="0" dirty="0"/>
              <a:t>The tick signs on the left side (red) are characteristics that our CIS nurses possess and were the exact hiring criteria we had, in order to meet the diversity of our community; language, gentle, education levels, income levels.</a:t>
            </a:r>
          </a:p>
          <a:p>
            <a:endParaRPr lang="en-US" baseline="0" dirty="0"/>
          </a:p>
          <a:p>
            <a:r>
              <a:rPr lang="en-US" baseline="0" dirty="0"/>
              <a:t>This exercise also impresses upon us to now pay more attention to cultural sensitivities especially the Malay community that makes up 67% of the population.  Demographically, they are skewed middle to lower income, have lower education level, Muslims and women are submissive to their husband and / or father.</a:t>
            </a:r>
            <a:endParaRPr lang="en-MY" dirty="0"/>
          </a:p>
        </p:txBody>
      </p:sp>
      <p:sp>
        <p:nvSpPr>
          <p:cNvPr id="4" name="Slide Number Placeholder 3"/>
          <p:cNvSpPr>
            <a:spLocks noGrp="1"/>
          </p:cNvSpPr>
          <p:nvPr>
            <p:ph type="sldNum" sz="quarter" idx="10"/>
          </p:nvPr>
        </p:nvSpPr>
        <p:spPr/>
        <p:txBody>
          <a:bodyPr/>
          <a:lstStyle/>
          <a:p>
            <a:fld id="{1170F736-DFAD-4AD5-A1F8-498D9D54A86C}" type="slidenum">
              <a:rPr lang="en-MY" smtClean="0"/>
              <a:pPr/>
              <a:t>4</a:t>
            </a:fld>
            <a:endParaRPr lang="en-MY"/>
          </a:p>
        </p:txBody>
      </p:sp>
    </p:spTree>
    <p:extLst>
      <p:ext uri="{BB962C8B-B14F-4D97-AF65-F5344CB8AC3E}">
        <p14:creationId xmlns:p14="http://schemas.microsoft.com/office/powerpoint/2010/main" val="420009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US" dirty="0"/>
              <a:t>The foundation work has</a:t>
            </a:r>
            <a:r>
              <a:rPr lang="en-US" baseline="0" dirty="0"/>
              <a:t> been laid with the introduction of CIS, mobile app and website.  The next level challenge is </a:t>
            </a:r>
            <a:r>
              <a:rPr lang="en-US" dirty="0"/>
              <a:t>being</a:t>
            </a:r>
            <a:r>
              <a:rPr lang="en-US" baseline="0" dirty="0"/>
              <a:t> able to find the way to convince the Malay community to seek conventional treatment rather than alternative treatment (to protect their womanhood and marriage) will be a big plus in reducing CA death among the biggest population in Malaysia.  The idea is to set up a task force to unlock this prevailing unprofitable culturally based practice.</a:t>
            </a:r>
            <a:endParaRPr lang="en-MY" dirty="0"/>
          </a:p>
        </p:txBody>
      </p:sp>
      <p:sp>
        <p:nvSpPr>
          <p:cNvPr id="4" name="Slide Number Placeholder 3"/>
          <p:cNvSpPr>
            <a:spLocks noGrp="1"/>
          </p:cNvSpPr>
          <p:nvPr>
            <p:ph type="sldNum" sz="quarter" idx="10"/>
          </p:nvPr>
        </p:nvSpPr>
        <p:spPr/>
        <p:txBody>
          <a:bodyPr/>
          <a:lstStyle/>
          <a:p>
            <a:fld id="{1170F736-DFAD-4AD5-A1F8-498D9D54A86C}" type="slidenum">
              <a:rPr lang="en-MY" smtClean="0"/>
              <a:pPr/>
              <a:t>5</a:t>
            </a:fld>
            <a:endParaRPr lang="en-MY"/>
          </a:p>
        </p:txBody>
      </p:sp>
    </p:spTree>
    <p:extLst>
      <p:ext uri="{BB962C8B-B14F-4D97-AF65-F5344CB8AC3E}">
        <p14:creationId xmlns:p14="http://schemas.microsoft.com/office/powerpoint/2010/main" val="257248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US" dirty="0"/>
              <a:t>In summary, a wholesome and strong</a:t>
            </a:r>
            <a:r>
              <a:rPr lang="en-US" baseline="0" dirty="0"/>
              <a:t> </a:t>
            </a:r>
            <a:r>
              <a:rPr lang="en-US" dirty="0"/>
              <a:t>support ecosystem encompasses man and machine;</a:t>
            </a:r>
            <a:r>
              <a:rPr lang="en-US" baseline="0" dirty="0"/>
              <a:t> </a:t>
            </a:r>
            <a:r>
              <a:rPr lang="en-US" dirty="0"/>
              <a:t>digital platforms and the human touch.  </a:t>
            </a:r>
          </a:p>
          <a:p>
            <a:endParaRPr lang="en-US" dirty="0"/>
          </a:p>
          <a:p>
            <a:r>
              <a:rPr lang="en-US" dirty="0"/>
              <a:t>Next steps: </a:t>
            </a:r>
          </a:p>
          <a:p>
            <a:r>
              <a:rPr lang="en-US" dirty="0"/>
              <a:t>There are plans to train</a:t>
            </a:r>
            <a:r>
              <a:rPr lang="en-US" baseline="0" dirty="0"/>
              <a:t> Community Health Ambassadors for education and improve screening uptake.  These ambassadors direct patients to the hospitals with data of patients captured in the Patient Navigation System (PNS).  NCSM’s Help Desk manned by Support Volunteers will introduce them to the various digital and not digital support care available.  </a:t>
            </a:r>
          </a:p>
          <a:p>
            <a:r>
              <a:rPr lang="en-US" baseline="0" dirty="0"/>
              <a:t>Patients, Care Navigator and Help Desk should be able to access the PNS.  Patients can use it to check appointments, and nurses plus Help Desk will use it for the purpose of managing reminder call and providing information and emotional support.</a:t>
            </a:r>
            <a:endParaRPr lang="en-MY" dirty="0"/>
          </a:p>
        </p:txBody>
      </p:sp>
      <p:sp>
        <p:nvSpPr>
          <p:cNvPr id="4" name="Slide Number Placeholder 3"/>
          <p:cNvSpPr>
            <a:spLocks noGrp="1"/>
          </p:cNvSpPr>
          <p:nvPr>
            <p:ph type="sldNum" sz="quarter" idx="10"/>
          </p:nvPr>
        </p:nvSpPr>
        <p:spPr/>
        <p:txBody>
          <a:bodyPr/>
          <a:lstStyle/>
          <a:p>
            <a:fld id="{1170F736-DFAD-4AD5-A1F8-498D9D54A86C}" type="slidenum">
              <a:rPr lang="en-MY" smtClean="0"/>
              <a:pPr/>
              <a:t>6</a:t>
            </a:fld>
            <a:endParaRPr lang="en-MY"/>
          </a:p>
        </p:txBody>
      </p:sp>
    </p:spTree>
    <p:extLst>
      <p:ext uri="{BB962C8B-B14F-4D97-AF65-F5344CB8AC3E}">
        <p14:creationId xmlns:p14="http://schemas.microsoft.com/office/powerpoint/2010/main" val="378584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r>
              <a:rPr lang="en-US" dirty="0"/>
              <a:t>The mobile</a:t>
            </a:r>
            <a:r>
              <a:rPr lang="en-US" baseline="0" dirty="0"/>
              <a:t> app had not been popular.  We believe that this is due to the plethora of apps in every individuals’ phone, competing for memory space.  We may review content to include tracking/ logging of appointments </a:t>
            </a:r>
            <a:r>
              <a:rPr lang="en-US" baseline="0" dirty="0" err="1"/>
              <a:t>etc</a:t>
            </a:r>
            <a:r>
              <a:rPr lang="en-US" baseline="0" dirty="0"/>
              <a:t> or target the mobile app for the HCP audience.</a:t>
            </a:r>
            <a:endParaRPr lang="en-MY" dirty="0"/>
          </a:p>
        </p:txBody>
      </p:sp>
      <p:sp>
        <p:nvSpPr>
          <p:cNvPr id="4" name="Slide Number Placeholder 3"/>
          <p:cNvSpPr>
            <a:spLocks noGrp="1"/>
          </p:cNvSpPr>
          <p:nvPr>
            <p:ph type="sldNum" sz="quarter" idx="10"/>
          </p:nvPr>
        </p:nvSpPr>
        <p:spPr/>
        <p:txBody>
          <a:bodyPr/>
          <a:lstStyle/>
          <a:p>
            <a:fld id="{1170F736-DFAD-4AD5-A1F8-498D9D54A86C}" type="slidenum">
              <a:rPr lang="en-MY" smtClean="0"/>
              <a:pPr/>
              <a:t>7</a:t>
            </a:fld>
            <a:endParaRPr lang="en-MY"/>
          </a:p>
        </p:txBody>
      </p:sp>
    </p:spTree>
    <p:extLst>
      <p:ext uri="{BB962C8B-B14F-4D97-AF65-F5344CB8AC3E}">
        <p14:creationId xmlns:p14="http://schemas.microsoft.com/office/powerpoint/2010/main" val="208788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84E47E-5E95-4044-B46F-4C6F007E5BD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4E47E-5E95-4044-B46F-4C6F007E5BD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4E47E-5E95-4044-B46F-4C6F007E5BD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4952" y="136526"/>
            <a:ext cx="9417049" cy="823913"/>
          </a:xfrm>
        </p:spPr>
        <p:txBody>
          <a:bodyPr/>
          <a:lstStyle/>
          <a:p>
            <a:r>
              <a:rPr lang="en-US"/>
              <a:t>Click to edit Master title style</a:t>
            </a:r>
          </a:p>
        </p:txBody>
      </p:sp>
      <p:sp>
        <p:nvSpPr>
          <p:cNvPr id="3" name="Chart Placeholder 2"/>
          <p:cNvSpPr>
            <a:spLocks noGrp="1"/>
          </p:cNvSpPr>
          <p:nvPr>
            <p:ph type="chart" idx="1"/>
          </p:nvPr>
        </p:nvSpPr>
        <p:spPr>
          <a:xfrm>
            <a:off x="234952" y="1371600"/>
            <a:ext cx="11703049" cy="4679950"/>
          </a:xfrm>
        </p:spPr>
        <p:txBody>
          <a:bodyPr/>
          <a:lstStyle/>
          <a:p>
            <a:endParaRPr lang="en-US"/>
          </a:p>
        </p:txBody>
      </p:sp>
    </p:spTree>
    <p:extLst>
      <p:ext uri="{BB962C8B-B14F-4D97-AF65-F5344CB8AC3E}">
        <p14:creationId xmlns:p14="http://schemas.microsoft.com/office/powerpoint/2010/main" val="343619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4E47E-5E95-4044-B46F-4C6F007E5BD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4E47E-5E95-4044-B46F-4C6F007E5BD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84E47E-5E95-4044-B46F-4C6F007E5BDC}"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84E47E-5E95-4044-B46F-4C6F007E5BDC}" type="datetimeFigureOut">
              <a:rPr lang="en-US" smtClean="0"/>
              <a:pPr/>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84E47E-5E95-4044-B46F-4C6F007E5BDC}" type="datetimeFigureOut">
              <a:rPr lang="en-US" smtClean="0"/>
              <a:pPr/>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4E47E-5E95-4044-B46F-4C6F007E5BDC}" type="datetimeFigureOut">
              <a:rPr lang="en-US" smtClean="0"/>
              <a:pPr/>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84E47E-5E95-4044-B46F-4C6F007E5BDC}"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84E47E-5E95-4044-B46F-4C6F007E5BDC}"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3A4ED-3A78-402D-8B58-54C1D7F039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4E47E-5E95-4044-B46F-4C6F007E5BDC}" type="datetimeFigureOut">
              <a:rPr lang="en-US" smtClean="0"/>
              <a:pPr/>
              <a:t>9/28/2018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3A4ED-3A78-402D-8B58-54C1D7F039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Data" Target="../diagrams/data5.xml"/><Relationship Id="rId1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diagramColors" Target="../diagrams/colors4.xml"/><Relationship Id="rId12" Type="http://schemas.openxmlformats.org/officeDocument/2006/relationships/image" Target="../media/image13.png"/><Relationship Id="rId17" Type="http://schemas.microsoft.com/office/2007/relationships/diagramDrawing" Target="../diagrams/drawing5.xml"/><Relationship Id="rId2" Type="http://schemas.openxmlformats.org/officeDocument/2006/relationships/notesSlide" Target="../notesSlides/notesSlide5.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12.png"/><Relationship Id="rId5" Type="http://schemas.openxmlformats.org/officeDocument/2006/relationships/diagramLayout" Target="../diagrams/layout4.xml"/><Relationship Id="rId15" Type="http://schemas.openxmlformats.org/officeDocument/2006/relationships/diagramQuickStyle" Target="../diagrams/quickStyle5.xml"/><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diagramData" Target="../diagrams/data4.xml"/><Relationship Id="rId9" Type="http://schemas.openxmlformats.org/officeDocument/2006/relationships/image" Target="../media/image10.png"/><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0" y="4800600"/>
            <a:ext cx="7620000" cy="1371600"/>
          </a:xfrm>
        </p:spPr>
        <p:txBody>
          <a:bodyPr>
            <a:noAutofit/>
          </a:bodyPr>
          <a:lstStyle/>
          <a:p>
            <a:r>
              <a:rPr lang="en-MY" sz="2000" b="1" dirty="0"/>
              <a:t>Living Stronger than Cancer: </a:t>
            </a:r>
          </a:p>
          <a:p>
            <a:r>
              <a:rPr lang="en-MY" sz="2000" b="1" dirty="0"/>
              <a:t>Building an ecosystem that combines human touch  and digital tools to improve the quality of survivorship</a:t>
            </a:r>
          </a:p>
          <a:p>
            <a:r>
              <a:rPr lang="en-US" sz="1800" b="1" dirty="0"/>
              <a:t>By Sharon Lee</a:t>
            </a:r>
            <a:endParaRPr lang="en-US" sz="1800" dirty="0"/>
          </a:p>
        </p:txBody>
      </p:sp>
      <p:sp>
        <p:nvSpPr>
          <p:cNvPr id="4" name="Rectangle 3"/>
          <p:cNvSpPr/>
          <p:nvPr/>
        </p:nvSpPr>
        <p:spPr>
          <a:xfrm>
            <a:off x="4419600" y="2057400"/>
            <a:ext cx="3429000" cy="2743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365" y="2057400"/>
            <a:ext cx="4423071"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941" y="4762"/>
            <a:ext cx="10972800" cy="1143000"/>
          </a:xfrm>
        </p:spPr>
        <p:txBody>
          <a:bodyPr>
            <a:normAutofit/>
          </a:bodyPr>
          <a:lstStyle/>
          <a:p>
            <a:pPr algn="ctr"/>
            <a:r>
              <a:rPr lang="en-US" sz="2800" dirty="0"/>
              <a:t>Rooted on Insights : Survivors 2015</a:t>
            </a:r>
            <a:endParaRPr lang="en-MY" sz="2800"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782968976"/>
              </p:ext>
            </p:extLst>
          </p:nvPr>
        </p:nvGraphicFramePr>
        <p:xfrm>
          <a:off x="457200" y="990600"/>
          <a:ext cx="5486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Picture Placeholder 14"/>
          <p:cNvGraphicFramePr>
            <a:graphicFrameLocks noGrp="1"/>
          </p:cNvGraphicFramePr>
          <p:nvPr>
            <p:ph sz="half" idx="2"/>
            <p:extLst>
              <p:ext uri="{D42A27DB-BD31-4B8C-83A1-F6EECF244321}">
                <p14:modId xmlns:p14="http://schemas.microsoft.com/office/powerpoint/2010/main" val="1825425402"/>
              </p:ext>
            </p:extLst>
          </p:nvPr>
        </p:nvGraphicFramePr>
        <p:xfrm>
          <a:off x="6324600" y="838200"/>
          <a:ext cx="5715000"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868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1739" y="347654"/>
            <a:ext cx="8594614" cy="566738"/>
          </a:xfrm>
        </p:spPr>
        <p:txBody>
          <a:bodyPr>
            <a:noAutofit/>
          </a:bodyPr>
          <a:lstStyle/>
          <a:p>
            <a:pPr algn="ctr"/>
            <a:r>
              <a:rPr lang="en-US" sz="2800" b="0" dirty="0"/>
              <a:t>Rooted on insights: Community survey 2015 - 2017</a:t>
            </a:r>
            <a:endParaRPr lang="en-MY" sz="2800" b="0" dirty="0"/>
          </a:p>
        </p:txBody>
      </p:sp>
      <p:sp>
        <p:nvSpPr>
          <p:cNvPr id="6" name="Text Placeholder 5"/>
          <p:cNvSpPr>
            <a:spLocks noGrp="1"/>
          </p:cNvSpPr>
          <p:nvPr>
            <p:ph type="body" sz="half" idx="2"/>
          </p:nvPr>
        </p:nvSpPr>
        <p:spPr>
          <a:xfrm>
            <a:off x="2774967" y="1071451"/>
            <a:ext cx="6479581" cy="804862"/>
          </a:xfrm>
        </p:spPr>
        <p:txBody>
          <a:bodyPr>
            <a:noAutofit/>
          </a:bodyPr>
          <a:lstStyle/>
          <a:p>
            <a:pPr algn="ctr"/>
            <a:r>
              <a:rPr lang="en-MY" sz="2000" dirty="0"/>
              <a:t>Q:  </a:t>
            </a:r>
            <a:r>
              <a:rPr lang="en-MY" sz="2000" dirty="0">
                <a:solidFill>
                  <a:prstClr val="black"/>
                </a:solidFill>
              </a:rPr>
              <a:t>If you/your family member is diagnosed with cancer, what would be your top 2 concerns?</a:t>
            </a:r>
            <a:endParaRPr lang="en-MY" sz="2000" dirty="0"/>
          </a:p>
          <a:p>
            <a:pPr algn="ctr"/>
            <a:endParaRPr lang="en-MY" sz="2000" dirty="0"/>
          </a:p>
        </p:txBody>
      </p:sp>
      <p:pic>
        <p:nvPicPr>
          <p:cNvPr id="8" name="Picture 7"/>
          <p:cNvPicPr>
            <a:picLocks noChangeAspect="1"/>
          </p:cNvPicPr>
          <p:nvPr/>
        </p:nvPicPr>
        <p:blipFill>
          <a:blip r:embed="rId3"/>
          <a:stretch>
            <a:fillRect/>
          </a:stretch>
        </p:blipFill>
        <p:spPr>
          <a:xfrm>
            <a:off x="2590800" y="2305889"/>
            <a:ext cx="7492563" cy="3256711"/>
          </a:xfrm>
          <a:prstGeom prst="rect">
            <a:avLst/>
          </a:prstGeom>
        </p:spPr>
      </p:pic>
      <p:sp>
        <p:nvSpPr>
          <p:cNvPr id="10" name="Rounded Rectangle 9"/>
          <p:cNvSpPr/>
          <p:nvPr/>
        </p:nvSpPr>
        <p:spPr>
          <a:xfrm>
            <a:off x="2553090" y="3030556"/>
            <a:ext cx="2386013" cy="70324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ounded Rectangle 11"/>
          <p:cNvSpPr/>
          <p:nvPr/>
        </p:nvSpPr>
        <p:spPr>
          <a:xfrm>
            <a:off x="2514600" y="4648200"/>
            <a:ext cx="2424504" cy="9144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40887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793329" y="6242867"/>
            <a:ext cx="8722272" cy="6469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sz="1600"/>
          </a:p>
        </p:txBody>
      </p:sp>
      <p:sp>
        <p:nvSpPr>
          <p:cNvPr id="26" name="Cloud 25"/>
          <p:cNvSpPr/>
          <p:nvPr/>
        </p:nvSpPr>
        <p:spPr>
          <a:xfrm>
            <a:off x="2057400" y="5737074"/>
            <a:ext cx="3052834" cy="968526"/>
          </a:xfrm>
          <a:prstGeom prst="cloud">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loud 24"/>
          <p:cNvSpPr/>
          <p:nvPr/>
        </p:nvSpPr>
        <p:spPr>
          <a:xfrm>
            <a:off x="2028059" y="4466674"/>
            <a:ext cx="3482495" cy="1095926"/>
          </a:xfrm>
          <a:prstGeom prst="cloud">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TextBox 20"/>
          <p:cNvSpPr txBox="1"/>
          <p:nvPr/>
        </p:nvSpPr>
        <p:spPr>
          <a:xfrm>
            <a:off x="2438400" y="5906869"/>
            <a:ext cx="2405896" cy="646331"/>
          </a:xfrm>
          <a:prstGeom prst="rect">
            <a:avLst/>
          </a:prstGeom>
          <a:solidFill>
            <a:srgbClr val="C00000"/>
          </a:solidFill>
        </p:spPr>
        <p:txBody>
          <a:bodyPr wrap="square" rtlCol="0">
            <a:spAutoFit/>
          </a:bodyPr>
          <a:lstStyle/>
          <a:p>
            <a:pPr algn="ctr"/>
            <a:r>
              <a:rPr lang="en-US" b="1" dirty="0">
                <a:solidFill>
                  <a:schemeClr val="bg1"/>
                </a:solidFill>
              </a:rPr>
              <a:t>Communication skills : </a:t>
            </a:r>
          </a:p>
          <a:p>
            <a:pPr algn="ctr"/>
            <a:r>
              <a:rPr lang="en-US" b="1" dirty="0">
                <a:solidFill>
                  <a:schemeClr val="bg1"/>
                </a:solidFill>
              </a:rPr>
              <a:t>tone &amp; manner</a:t>
            </a:r>
          </a:p>
        </p:txBody>
      </p:sp>
      <p:sp>
        <p:nvSpPr>
          <p:cNvPr id="17" name="Cloud 16"/>
          <p:cNvSpPr/>
          <p:nvPr/>
        </p:nvSpPr>
        <p:spPr>
          <a:xfrm>
            <a:off x="2204966" y="3477443"/>
            <a:ext cx="2784881" cy="942157"/>
          </a:xfrm>
          <a:prstGeom prst="cloud">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Cloud 14"/>
          <p:cNvSpPr/>
          <p:nvPr/>
        </p:nvSpPr>
        <p:spPr>
          <a:xfrm>
            <a:off x="7010400" y="5540853"/>
            <a:ext cx="2921455" cy="823280"/>
          </a:xfrm>
          <a:prstGeom prst="cloud">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 name="Picture 4"/>
          <p:cNvPicPr>
            <a:picLocks noChangeAspect="1"/>
          </p:cNvPicPr>
          <p:nvPr/>
        </p:nvPicPr>
        <p:blipFill>
          <a:blip r:embed="rId3"/>
          <a:stretch>
            <a:fillRect/>
          </a:stretch>
        </p:blipFill>
        <p:spPr>
          <a:xfrm>
            <a:off x="4596435" y="685800"/>
            <a:ext cx="2681341" cy="2406508"/>
          </a:xfrm>
          <a:prstGeom prst="rect">
            <a:avLst/>
          </a:prstGeom>
        </p:spPr>
      </p:pic>
      <p:sp>
        <p:nvSpPr>
          <p:cNvPr id="6" name="TextBox 5"/>
          <p:cNvSpPr txBox="1"/>
          <p:nvPr/>
        </p:nvSpPr>
        <p:spPr>
          <a:xfrm>
            <a:off x="6022960" y="1481955"/>
            <a:ext cx="1687605" cy="646331"/>
          </a:xfrm>
          <a:prstGeom prst="rect">
            <a:avLst/>
          </a:prstGeom>
          <a:solidFill>
            <a:srgbClr val="FFC000"/>
          </a:solidFill>
        </p:spPr>
        <p:txBody>
          <a:bodyPr wrap="square" rtlCol="0">
            <a:spAutoFit/>
          </a:bodyPr>
          <a:lstStyle/>
          <a:p>
            <a:r>
              <a:rPr lang="en-US" b="1" dirty="0">
                <a:solidFill>
                  <a:schemeClr val="bg1"/>
                </a:solidFill>
              </a:rPr>
              <a:t>Fast &amp; accurate</a:t>
            </a:r>
          </a:p>
          <a:p>
            <a:endParaRPr lang="en-MY" b="1" dirty="0">
              <a:solidFill>
                <a:schemeClr val="bg1"/>
              </a:solidFill>
            </a:endParaRPr>
          </a:p>
        </p:txBody>
      </p:sp>
      <p:sp>
        <p:nvSpPr>
          <p:cNvPr id="7" name="TextBox 6"/>
          <p:cNvSpPr txBox="1"/>
          <p:nvPr/>
        </p:nvSpPr>
        <p:spPr>
          <a:xfrm>
            <a:off x="3947281" y="1484901"/>
            <a:ext cx="1807541" cy="646331"/>
          </a:xfrm>
          <a:prstGeom prst="rect">
            <a:avLst/>
          </a:prstGeom>
          <a:solidFill>
            <a:srgbClr val="C00000"/>
          </a:solidFill>
        </p:spPr>
        <p:txBody>
          <a:bodyPr wrap="square" rtlCol="0">
            <a:spAutoFit/>
          </a:bodyPr>
          <a:lstStyle/>
          <a:p>
            <a:pPr algn="ctr"/>
            <a:r>
              <a:rPr lang="en-US" b="1" dirty="0">
                <a:solidFill>
                  <a:schemeClr val="bg1"/>
                </a:solidFill>
              </a:rPr>
              <a:t>Empathy</a:t>
            </a:r>
          </a:p>
          <a:p>
            <a:pPr algn="ctr"/>
            <a:r>
              <a:rPr lang="en-US" b="1" dirty="0">
                <a:solidFill>
                  <a:schemeClr val="bg1"/>
                </a:solidFill>
              </a:rPr>
              <a:t>Approachability</a:t>
            </a:r>
            <a:endParaRPr lang="en-MY" b="1" dirty="0">
              <a:solidFill>
                <a:schemeClr val="bg1"/>
              </a:solidFill>
            </a:endParaRPr>
          </a:p>
        </p:txBody>
      </p:sp>
      <p:sp>
        <p:nvSpPr>
          <p:cNvPr id="8" name="TextBox 7"/>
          <p:cNvSpPr txBox="1"/>
          <p:nvPr/>
        </p:nvSpPr>
        <p:spPr>
          <a:xfrm>
            <a:off x="7206295" y="2742259"/>
            <a:ext cx="2427428" cy="646331"/>
          </a:xfrm>
          <a:prstGeom prst="rect">
            <a:avLst/>
          </a:prstGeom>
          <a:solidFill>
            <a:srgbClr val="FFC000"/>
          </a:solidFill>
        </p:spPr>
        <p:txBody>
          <a:bodyPr wrap="square" rtlCol="0">
            <a:spAutoFit/>
          </a:bodyPr>
          <a:lstStyle/>
          <a:p>
            <a:pPr algn="ctr"/>
            <a:r>
              <a:rPr lang="en-US" b="1" dirty="0">
                <a:solidFill>
                  <a:schemeClr val="bg1"/>
                </a:solidFill>
              </a:rPr>
              <a:t>Experienced in </a:t>
            </a:r>
            <a:r>
              <a:rPr lang="en-US" b="1" dirty="0" err="1">
                <a:solidFill>
                  <a:schemeClr val="bg1"/>
                </a:solidFill>
              </a:rPr>
              <a:t>onco</a:t>
            </a:r>
            <a:r>
              <a:rPr lang="en-US" b="1" dirty="0">
                <a:solidFill>
                  <a:schemeClr val="bg1"/>
                </a:solidFill>
              </a:rPr>
              <a:t>. &amp;  BMT</a:t>
            </a:r>
          </a:p>
        </p:txBody>
      </p:sp>
      <p:sp>
        <p:nvSpPr>
          <p:cNvPr id="9" name="TextBox 8"/>
          <p:cNvSpPr txBox="1"/>
          <p:nvPr/>
        </p:nvSpPr>
        <p:spPr>
          <a:xfrm>
            <a:off x="7206296" y="3429001"/>
            <a:ext cx="2421639" cy="646331"/>
          </a:xfrm>
          <a:prstGeom prst="rect">
            <a:avLst/>
          </a:prstGeom>
          <a:solidFill>
            <a:srgbClr val="FFC000"/>
          </a:solidFill>
        </p:spPr>
        <p:txBody>
          <a:bodyPr wrap="square" rtlCol="0">
            <a:spAutoFit/>
          </a:bodyPr>
          <a:lstStyle/>
          <a:p>
            <a:pPr algn="ctr"/>
            <a:r>
              <a:rPr lang="en-US" b="1" dirty="0">
                <a:solidFill>
                  <a:schemeClr val="bg1"/>
                </a:solidFill>
              </a:rPr>
              <a:t>Information knowledgebase</a:t>
            </a:r>
          </a:p>
        </p:txBody>
      </p:sp>
      <p:sp>
        <p:nvSpPr>
          <p:cNvPr id="10" name="TextBox 9"/>
          <p:cNvSpPr txBox="1"/>
          <p:nvPr/>
        </p:nvSpPr>
        <p:spPr>
          <a:xfrm>
            <a:off x="2546712" y="3581401"/>
            <a:ext cx="2203870" cy="646331"/>
          </a:xfrm>
          <a:prstGeom prst="rect">
            <a:avLst/>
          </a:prstGeom>
          <a:solidFill>
            <a:srgbClr val="C00000"/>
          </a:solidFill>
        </p:spPr>
        <p:txBody>
          <a:bodyPr wrap="square" rtlCol="0">
            <a:spAutoFit/>
          </a:bodyPr>
          <a:lstStyle/>
          <a:p>
            <a:pPr algn="ctr"/>
            <a:r>
              <a:rPr lang="en-US" b="1" dirty="0">
                <a:solidFill>
                  <a:schemeClr val="bg1"/>
                </a:solidFill>
              </a:rPr>
              <a:t>Genuine desire to make a difference</a:t>
            </a:r>
            <a:endParaRPr lang="en-MY" b="1" dirty="0">
              <a:solidFill>
                <a:schemeClr val="bg1"/>
              </a:solidFill>
            </a:endParaRPr>
          </a:p>
        </p:txBody>
      </p:sp>
      <p:sp>
        <p:nvSpPr>
          <p:cNvPr id="12" name="TextBox 11"/>
          <p:cNvSpPr txBox="1"/>
          <p:nvPr/>
        </p:nvSpPr>
        <p:spPr>
          <a:xfrm>
            <a:off x="2600003" y="2721994"/>
            <a:ext cx="2192453" cy="646331"/>
          </a:xfrm>
          <a:prstGeom prst="rect">
            <a:avLst/>
          </a:prstGeom>
          <a:solidFill>
            <a:srgbClr val="C00000"/>
          </a:solidFill>
        </p:spPr>
        <p:txBody>
          <a:bodyPr wrap="square" rtlCol="0">
            <a:spAutoFit/>
          </a:bodyPr>
          <a:lstStyle/>
          <a:p>
            <a:pPr algn="ctr"/>
            <a:r>
              <a:rPr lang="en-US" b="1" dirty="0">
                <a:solidFill>
                  <a:schemeClr val="bg1"/>
                </a:solidFill>
              </a:rPr>
              <a:t>Languages</a:t>
            </a:r>
          </a:p>
          <a:p>
            <a:pPr algn="ctr"/>
            <a:r>
              <a:rPr lang="en-US" b="1" dirty="0">
                <a:solidFill>
                  <a:schemeClr val="bg1"/>
                </a:solidFill>
              </a:rPr>
              <a:t> 4 main languages</a:t>
            </a:r>
          </a:p>
        </p:txBody>
      </p:sp>
      <p:sp>
        <p:nvSpPr>
          <p:cNvPr id="13" name="TextBox 12"/>
          <p:cNvSpPr txBox="1"/>
          <p:nvPr/>
        </p:nvSpPr>
        <p:spPr>
          <a:xfrm>
            <a:off x="2324910" y="4573982"/>
            <a:ext cx="2854988" cy="923330"/>
          </a:xfrm>
          <a:prstGeom prst="rect">
            <a:avLst/>
          </a:prstGeom>
          <a:solidFill>
            <a:srgbClr val="C00000"/>
          </a:solidFill>
        </p:spPr>
        <p:txBody>
          <a:bodyPr wrap="square" rtlCol="0">
            <a:spAutoFit/>
          </a:bodyPr>
          <a:lstStyle/>
          <a:p>
            <a:pPr algn="ctr"/>
            <a:r>
              <a:rPr lang="en-US" b="1" dirty="0">
                <a:solidFill>
                  <a:schemeClr val="bg1"/>
                </a:solidFill>
              </a:rPr>
              <a:t>The flex to speak to different levels of the community</a:t>
            </a:r>
          </a:p>
        </p:txBody>
      </p:sp>
      <p:sp>
        <p:nvSpPr>
          <p:cNvPr id="14" name="TextBox 13"/>
          <p:cNvSpPr txBox="1"/>
          <p:nvPr/>
        </p:nvSpPr>
        <p:spPr>
          <a:xfrm>
            <a:off x="7410720" y="5802868"/>
            <a:ext cx="2027146" cy="369332"/>
          </a:xfrm>
          <a:prstGeom prst="rect">
            <a:avLst/>
          </a:prstGeom>
          <a:solidFill>
            <a:srgbClr val="FFC000"/>
          </a:solidFill>
        </p:spPr>
        <p:txBody>
          <a:bodyPr wrap="square" rtlCol="0">
            <a:spAutoFit/>
          </a:bodyPr>
          <a:lstStyle/>
          <a:p>
            <a:pPr algn="ctr"/>
            <a:r>
              <a:rPr lang="en-US" b="1" dirty="0">
                <a:solidFill>
                  <a:srgbClr val="339933"/>
                </a:solidFill>
              </a:rPr>
              <a:t>Cultural sensitivity</a:t>
            </a:r>
          </a:p>
        </p:txBody>
      </p:sp>
      <p:sp>
        <p:nvSpPr>
          <p:cNvPr id="20" name="TextBox 19"/>
          <p:cNvSpPr txBox="1"/>
          <p:nvPr/>
        </p:nvSpPr>
        <p:spPr>
          <a:xfrm>
            <a:off x="7183885" y="4614446"/>
            <a:ext cx="2424947" cy="369332"/>
          </a:xfrm>
          <a:prstGeom prst="rect">
            <a:avLst/>
          </a:prstGeom>
          <a:solidFill>
            <a:srgbClr val="FFC000"/>
          </a:solidFill>
        </p:spPr>
        <p:txBody>
          <a:bodyPr wrap="square" rtlCol="0">
            <a:spAutoFit/>
          </a:bodyPr>
          <a:lstStyle/>
          <a:p>
            <a:pPr algn="ctr"/>
            <a:r>
              <a:rPr lang="en-US" b="1" dirty="0">
                <a:solidFill>
                  <a:schemeClr val="bg1"/>
                </a:solidFill>
              </a:rPr>
              <a:t>Self service technology</a:t>
            </a:r>
          </a:p>
        </p:txBody>
      </p:sp>
      <p:sp>
        <p:nvSpPr>
          <p:cNvPr id="19" name="Title 3"/>
          <p:cNvSpPr>
            <a:spLocks noGrp="1"/>
          </p:cNvSpPr>
          <p:nvPr>
            <p:ph type="title"/>
          </p:nvPr>
        </p:nvSpPr>
        <p:spPr>
          <a:xfrm>
            <a:off x="1793328" y="578249"/>
            <a:ext cx="8459264" cy="518106"/>
          </a:xfrm>
        </p:spPr>
        <p:txBody>
          <a:bodyPr>
            <a:noAutofit/>
          </a:bodyPr>
          <a:lstStyle/>
          <a:p>
            <a:r>
              <a:rPr lang="en-US" sz="2800" b="1" dirty="0"/>
              <a:t>Rooted on insights: Patients, Survivors, Caregivers: 2018</a:t>
            </a:r>
            <a:br>
              <a:rPr lang="en-US" sz="2800" b="1" dirty="0"/>
            </a:br>
            <a:br>
              <a:rPr lang="en-US" sz="2800" b="1" dirty="0"/>
            </a:br>
            <a:endParaRPr lang="en-MY" sz="2800" b="1" dirty="0"/>
          </a:p>
        </p:txBody>
      </p:sp>
      <p:sp>
        <p:nvSpPr>
          <p:cNvPr id="27" name="TextBox 26"/>
          <p:cNvSpPr txBox="1"/>
          <p:nvPr/>
        </p:nvSpPr>
        <p:spPr>
          <a:xfrm>
            <a:off x="7206296" y="4114800"/>
            <a:ext cx="2427427" cy="369332"/>
          </a:xfrm>
          <a:prstGeom prst="rect">
            <a:avLst/>
          </a:prstGeom>
          <a:solidFill>
            <a:srgbClr val="FFC000"/>
          </a:solidFill>
        </p:spPr>
        <p:txBody>
          <a:bodyPr wrap="square" rtlCol="0">
            <a:spAutoFit/>
          </a:bodyPr>
          <a:lstStyle/>
          <a:p>
            <a:pPr algn="ctr"/>
            <a:r>
              <a:rPr lang="en-US" b="1" dirty="0">
                <a:solidFill>
                  <a:schemeClr val="bg1"/>
                </a:solidFill>
              </a:rPr>
              <a:t>Check list</a:t>
            </a:r>
          </a:p>
        </p:txBody>
      </p:sp>
      <p:pic>
        <p:nvPicPr>
          <p:cNvPr id="2" name="Picture 1"/>
          <p:cNvPicPr>
            <a:picLocks noChangeAspect="1"/>
          </p:cNvPicPr>
          <p:nvPr/>
        </p:nvPicPr>
        <p:blipFill rotWithShape="1">
          <a:blip r:embed="rId4"/>
          <a:srcRect l="6110" t="13452" r="51995" b="5330"/>
          <a:stretch/>
        </p:blipFill>
        <p:spPr>
          <a:xfrm>
            <a:off x="5634748" y="2952556"/>
            <a:ext cx="330506" cy="314768"/>
          </a:xfrm>
          <a:prstGeom prst="rect">
            <a:avLst/>
          </a:prstGeom>
        </p:spPr>
      </p:pic>
      <p:pic>
        <p:nvPicPr>
          <p:cNvPr id="3" name="Picture 2"/>
          <p:cNvPicPr>
            <a:picLocks noChangeAspect="1"/>
          </p:cNvPicPr>
          <p:nvPr/>
        </p:nvPicPr>
        <p:blipFill>
          <a:blip r:embed="rId5"/>
          <a:stretch>
            <a:fillRect/>
          </a:stretch>
        </p:blipFill>
        <p:spPr>
          <a:xfrm>
            <a:off x="5585872" y="3668605"/>
            <a:ext cx="330656" cy="311206"/>
          </a:xfrm>
          <a:prstGeom prst="rect">
            <a:avLst/>
          </a:prstGeom>
        </p:spPr>
      </p:pic>
      <p:pic>
        <p:nvPicPr>
          <p:cNvPr id="4" name="Picture 3"/>
          <p:cNvPicPr>
            <a:picLocks noChangeAspect="1"/>
          </p:cNvPicPr>
          <p:nvPr/>
        </p:nvPicPr>
        <p:blipFill>
          <a:blip r:embed="rId5"/>
          <a:stretch>
            <a:fillRect/>
          </a:stretch>
        </p:blipFill>
        <p:spPr>
          <a:xfrm>
            <a:off x="5624313" y="4588066"/>
            <a:ext cx="330656" cy="311206"/>
          </a:xfrm>
          <a:prstGeom prst="rect">
            <a:avLst/>
          </a:prstGeom>
        </p:spPr>
      </p:pic>
      <p:pic>
        <p:nvPicPr>
          <p:cNvPr id="11" name="Picture 10"/>
          <p:cNvPicPr>
            <a:picLocks noChangeAspect="1"/>
          </p:cNvPicPr>
          <p:nvPr/>
        </p:nvPicPr>
        <p:blipFill>
          <a:blip r:embed="rId5"/>
          <a:stretch>
            <a:fillRect/>
          </a:stretch>
        </p:blipFill>
        <p:spPr>
          <a:xfrm>
            <a:off x="5562561" y="5842621"/>
            <a:ext cx="330656" cy="311206"/>
          </a:xfrm>
          <a:prstGeom prst="rect">
            <a:avLst/>
          </a:prstGeom>
        </p:spPr>
      </p:pic>
      <p:pic>
        <p:nvPicPr>
          <p:cNvPr id="16" name="Picture 15"/>
          <p:cNvPicPr>
            <a:picLocks noChangeAspect="1"/>
          </p:cNvPicPr>
          <p:nvPr/>
        </p:nvPicPr>
        <p:blipFill>
          <a:blip r:embed="rId5"/>
          <a:stretch>
            <a:fillRect/>
          </a:stretch>
        </p:blipFill>
        <p:spPr>
          <a:xfrm>
            <a:off x="9759858" y="2739300"/>
            <a:ext cx="330656" cy="311206"/>
          </a:xfrm>
          <a:prstGeom prst="rect">
            <a:avLst/>
          </a:prstGeom>
        </p:spPr>
      </p:pic>
      <p:pic>
        <p:nvPicPr>
          <p:cNvPr id="18" name="Picture 17"/>
          <p:cNvPicPr>
            <a:picLocks noChangeAspect="1"/>
          </p:cNvPicPr>
          <p:nvPr/>
        </p:nvPicPr>
        <p:blipFill>
          <a:blip r:embed="rId5"/>
          <a:stretch>
            <a:fillRect/>
          </a:stretch>
        </p:blipFill>
        <p:spPr>
          <a:xfrm>
            <a:off x="9753600" y="3422594"/>
            <a:ext cx="330656" cy="311206"/>
          </a:xfrm>
          <a:prstGeom prst="rect">
            <a:avLst/>
          </a:prstGeom>
        </p:spPr>
      </p:pic>
      <p:pic>
        <p:nvPicPr>
          <p:cNvPr id="22" name="Picture 21"/>
          <p:cNvPicPr>
            <a:picLocks noChangeAspect="1"/>
          </p:cNvPicPr>
          <p:nvPr/>
        </p:nvPicPr>
        <p:blipFill>
          <a:blip r:embed="rId5"/>
          <a:stretch>
            <a:fillRect/>
          </a:stretch>
        </p:blipFill>
        <p:spPr>
          <a:xfrm>
            <a:off x="9753600" y="4114800"/>
            <a:ext cx="330656" cy="311206"/>
          </a:xfrm>
          <a:prstGeom prst="rect">
            <a:avLst/>
          </a:prstGeom>
        </p:spPr>
      </p:pic>
      <p:pic>
        <p:nvPicPr>
          <p:cNvPr id="28" name="Picture 27"/>
          <p:cNvPicPr>
            <a:picLocks noChangeAspect="1"/>
          </p:cNvPicPr>
          <p:nvPr/>
        </p:nvPicPr>
        <p:blipFill>
          <a:blip r:embed="rId5"/>
          <a:stretch>
            <a:fillRect/>
          </a:stretch>
        </p:blipFill>
        <p:spPr>
          <a:xfrm>
            <a:off x="9753600" y="4641794"/>
            <a:ext cx="330656" cy="311206"/>
          </a:xfrm>
          <a:prstGeom prst="rect">
            <a:avLst/>
          </a:prstGeom>
        </p:spPr>
      </p:pic>
    </p:spTree>
    <p:extLst>
      <p:ext uri="{BB962C8B-B14F-4D97-AF65-F5344CB8AC3E}">
        <p14:creationId xmlns:p14="http://schemas.microsoft.com/office/powerpoint/2010/main" val="39886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1" grpId="0" animBg="1"/>
      <p:bldP spid="17" grpId="0" animBg="1"/>
      <p:bldP spid="15" grpId="0" animBg="1"/>
      <p:bldP spid="8" grpId="0" animBg="1"/>
      <p:bldP spid="9" grpId="0" animBg="1"/>
      <p:bldP spid="10" grpId="0" animBg="1"/>
      <p:bldP spid="12" grpId="0" animBg="1"/>
      <p:bldP spid="13" grpId="0" animBg="1"/>
      <p:bldP spid="14" grpId="0" animBg="1"/>
      <p:bldP spid="20"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00201" y="6149974"/>
            <a:ext cx="8839200" cy="7016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graphicFrame>
        <p:nvGraphicFramePr>
          <p:cNvPr id="8" name="Diagram 7"/>
          <p:cNvGraphicFramePr/>
          <p:nvPr>
            <p:extLst>
              <p:ext uri="{D42A27DB-BD31-4B8C-83A1-F6EECF244321}">
                <p14:modId xmlns:p14="http://schemas.microsoft.com/office/powerpoint/2010/main" val="1751730655"/>
              </p:ext>
            </p:extLst>
          </p:nvPr>
        </p:nvGraphicFramePr>
        <p:xfrm>
          <a:off x="6019801" y="3402012"/>
          <a:ext cx="4189413" cy="315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2800" dirty="0"/>
              <a:t>Next level challenge: Cultural sensitivity</a:t>
            </a:r>
            <a:br>
              <a:rPr lang="en-MY" sz="2800" dirty="0"/>
            </a:br>
            <a:br>
              <a:rPr lang="en-MY" sz="2800" dirty="0"/>
            </a:br>
            <a:endParaRPr lang="en-MY" sz="2800" dirty="0"/>
          </a:p>
        </p:txBody>
      </p:sp>
      <p:sp>
        <p:nvSpPr>
          <p:cNvPr id="3" name="Text Placeholder 2"/>
          <p:cNvSpPr>
            <a:spLocks noGrp="1"/>
          </p:cNvSpPr>
          <p:nvPr>
            <p:ph type="body" idx="1"/>
          </p:nvPr>
        </p:nvSpPr>
        <p:spPr>
          <a:xfrm>
            <a:off x="696916" y="730251"/>
            <a:ext cx="4040188" cy="639762"/>
          </a:xfrm>
        </p:spPr>
        <p:txBody>
          <a:bodyPr>
            <a:normAutofit/>
          </a:bodyPr>
          <a:lstStyle/>
          <a:p>
            <a:r>
              <a:rPr lang="en-US" sz="2000" dirty="0"/>
              <a:t>Appealing to the majority</a:t>
            </a:r>
            <a:endParaRPr lang="en-MY" sz="2000" dirty="0"/>
          </a:p>
        </p:txBody>
      </p:sp>
      <p:sp>
        <p:nvSpPr>
          <p:cNvPr id="4" name="Content Placeholder 3"/>
          <p:cNvSpPr>
            <a:spLocks noGrp="1"/>
          </p:cNvSpPr>
          <p:nvPr>
            <p:ph sz="half" idx="2"/>
          </p:nvPr>
        </p:nvSpPr>
        <p:spPr>
          <a:xfrm>
            <a:off x="457200" y="1382712"/>
            <a:ext cx="4040188" cy="3951288"/>
          </a:xfrm>
        </p:spPr>
        <p:txBody>
          <a:bodyPr>
            <a:noAutofit/>
          </a:bodyPr>
          <a:lstStyle/>
          <a:p>
            <a:pPr>
              <a:lnSpc>
                <a:spcPct val="120000"/>
              </a:lnSpc>
              <a:spcBef>
                <a:spcPts val="600"/>
              </a:spcBef>
            </a:pPr>
            <a:r>
              <a:rPr lang="en-US" sz="2000" dirty="0"/>
              <a:t>The Malay community makes up 67% of the population.  </a:t>
            </a:r>
          </a:p>
          <a:p>
            <a:pPr>
              <a:lnSpc>
                <a:spcPct val="120000"/>
              </a:lnSpc>
              <a:spcBef>
                <a:spcPts val="600"/>
              </a:spcBef>
            </a:pPr>
            <a:r>
              <a:rPr lang="en-US" sz="2000" dirty="0"/>
              <a:t>Lower to mid level income.</a:t>
            </a:r>
          </a:p>
          <a:p>
            <a:pPr>
              <a:lnSpc>
                <a:spcPct val="120000"/>
              </a:lnSpc>
              <a:spcBef>
                <a:spcPts val="600"/>
              </a:spcBef>
            </a:pPr>
            <a:r>
              <a:rPr lang="en-US" sz="2000" dirty="0"/>
              <a:t>Goes to the public hospitals but  with reported high drop out rate.</a:t>
            </a:r>
          </a:p>
          <a:p>
            <a:pPr>
              <a:lnSpc>
                <a:spcPct val="120000"/>
              </a:lnSpc>
              <a:spcBef>
                <a:spcPts val="600"/>
              </a:spcBef>
            </a:pPr>
            <a:r>
              <a:rPr lang="en-US" sz="2000" dirty="0"/>
              <a:t>Strong inclination towards alternative / herbal remedies. </a:t>
            </a:r>
          </a:p>
          <a:p>
            <a:pPr>
              <a:lnSpc>
                <a:spcPct val="120000"/>
              </a:lnSpc>
              <a:spcBef>
                <a:spcPts val="600"/>
              </a:spcBef>
            </a:pPr>
            <a:r>
              <a:rPr lang="en-US" sz="2000" dirty="0"/>
              <a:t>Male centric and submissive to the wishes of fathers/spouse, often agreeing to alternative remedies versus surgery.</a:t>
            </a:r>
          </a:p>
          <a:p>
            <a:pPr>
              <a:lnSpc>
                <a:spcPct val="120000"/>
              </a:lnSpc>
              <a:spcBef>
                <a:spcPts val="600"/>
              </a:spcBef>
            </a:pPr>
            <a:r>
              <a:rPr lang="en-US" sz="2000" dirty="0"/>
              <a:t>Prefer to discuss with fellow Muslim.</a:t>
            </a:r>
          </a:p>
          <a:p>
            <a:pPr marL="0" indent="0">
              <a:lnSpc>
                <a:spcPct val="120000"/>
              </a:lnSpc>
              <a:spcBef>
                <a:spcPts val="600"/>
              </a:spcBef>
              <a:buNone/>
            </a:pPr>
            <a:endParaRPr lang="en-US" sz="2000" dirty="0"/>
          </a:p>
          <a:p>
            <a:pPr>
              <a:lnSpc>
                <a:spcPct val="120000"/>
              </a:lnSpc>
              <a:spcBef>
                <a:spcPts val="600"/>
              </a:spcBef>
            </a:pPr>
            <a:endParaRPr lang="en-US" sz="2000" dirty="0"/>
          </a:p>
          <a:p>
            <a:pPr>
              <a:lnSpc>
                <a:spcPct val="120000"/>
              </a:lnSpc>
              <a:spcBef>
                <a:spcPts val="600"/>
              </a:spcBef>
            </a:pPr>
            <a:endParaRPr lang="en-MY" sz="2000" dirty="0"/>
          </a:p>
        </p:txBody>
      </p:sp>
      <p:sp>
        <p:nvSpPr>
          <p:cNvPr id="5" name="Text Placeholder 4"/>
          <p:cNvSpPr>
            <a:spLocks noGrp="1"/>
          </p:cNvSpPr>
          <p:nvPr>
            <p:ph type="body" sz="quarter" idx="3"/>
          </p:nvPr>
        </p:nvSpPr>
        <p:spPr>
          <a:xfrm>
            <a:off x="6169026" y="685800"/>
            <a:ext cx="4041775" cy="639762"/>
          </a:xfrm>
        </p:spPr>
        <p:txBody>
          <a:bodyPr>
            <a:normAutofit/>
          </a:bodyPr>
          <a:lstStyle/>
          <a:p>
            <a:r>
              <a:rPr lang="en-US" sz="2000" dirty="0"/>
              <a:t>Objective : to improve survivorship</a:t>
            </a:r>
          </a:p>
        </p:txBody>
      </p:sp>
      <p:sp>
        <p:nvSpPr>
          <p:cNvPr id="6" name="Content Placeholder 5"/>
          <p:cNvSpPr>
            <a:spLocks noGrp="1"/>
          </p:cNvSpPr>
          <p:nvPr>
            <p:ph sz="quarter" idx="4"/>
          </p:nvPr>
        </p:nvSpPr>
        <p:spPr>
          <a:xfrm>
            <a:off x="6169026" y="1450974"/>
            <a:ext cx="4041775" cy="3951288"/>
          </a:xfrm>
        </p:spPr>
        <p:txBody>
          <a:bodyPr>
            <a:noAutofit/>
          </a:bodyPr>
          <a:lstStyle/>
          <a:p>
            <a:pPr>
              <a:buFont typeface="+mj-lt"/>
              <a:buAutoNum type="arabicPeriod"/>
            </a:pPr>
            <a:r>
              <a:rPr lang="en-US" sz="2000" dirty="0"/>
              <a:t>Target the Malay community with a support ecosystem</a:t>
            </a:r>
          </a:p>
          <a:p>
            <a:pPr>
              <a:buFont typeface="+mj-lt"/>
              <a:buAutoNum type="arabicPeriod"/>
            </a:pPr>
            <a:r>
              <a:rPr lang="en-US" sz="2000" dirty="0"/>
              <a:t>Set up a task force to tackle inclination towards alternative remedies in the community</a:t>
            </a:r>
          </a:p>
        </p:txBody>
      </p:sp>
      <p:pic>
        <p:nvPicPr>
          <p:cNvPr id="9" name="Picture 8"/>
          <p:cNvPicPr>
            <a:picLocks noChangeAspect="1"/>
          </p:cNvPicPr>
          <p:nvPr/>
        </p:nvPicPr>
        <p:blipFill>
          <a:blip r:embed="rId8"/>
          <a:stretch>
            <a:fillRect/>
          </a:stretch>
        </p:blipFill>
        <p:spPr>
          <a:xfrm>
            <a:off x="8759778" y="5785692"/>
            <a:ext cx="917623" cy="664321"/>
          </a:xfrm>
          <a:prstGeom prst="rect">
            <a:avLst/>
          </a:prstGeom>
        </p:spPr>
      </p:pic>
    </p:spTree>
    <p:extLst>
      <p:ext uri="{BB962C8B-B14F-4D97-AF65-F5344CB8AC3E}">
        <p14:creationId xmlns:p14="http://schemas.microsoft.com/office/powerpoint/2010/main" val="293846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l="1" t="60146" r="2622" b="27747"/>
          <a:stretch/>
        </p:blipFill>
        <p:spPr>
          <a:xfrm>
            <a:off x="3124200" y="5105400"/>
            <a:ext cx="6248400" cy="423798"/>
          </a:xfrm>
          <a:prstGeom prst="rect">
            <a:avLst/>
          </a:prstGeom>
        </p:spPr>
      </p:pic>
      <p:sp>
        <p:nvSpPr>
          <p:cNvPr id="27" name="Rounded Rectangle 26"/>
          <p:cNvSpPr/>
          <p:nvPr/>
        </p:nvSpPr>
        <p:spPr>
          <a:xfrm>
            <a:off x="1676400" y="6234416"/>
            <a:ext cx="8839200" cy="6235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13" name="Diagram 12"/>
          <p:cNvGraphicFramePr/>
          <p:nvPr>
            <p:extLst>
              <p:ext uri="{D42A27DB-BD31-4B8C-83A1-F6EECF244321}">
                <p14:modId xmlns:p14="http://schemas.microsoft.com/office/powerpoint/2010/main" val="3677573274"/>
              </p:ext>
            </p:extLst>
          </p:nvPr>
        </p:nvGraphicFramePr>
        <p:xfrm>
          <a:off x="304800" y="5486400"/>
          <a:ext cx="11658600" cy="1371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 name="Picture 29"/>
          <p:cNvPicPr>
            <a:picLocks noChangeAspect="1"/>
          </p:cNvPicPr>
          <p:nvPr/>
        </p:nvPicPr>
        <p:blipFill rotWithShape="1">
          <a:blip r:embed="rId9"/>
          <a:srcRect l="33790" r="46526" b="-3443"/>
          <a:stretch/>
        </p:blipFill>
        <p:spPr>
          <a:xfrm rot="16200000">
            <a:off x="6067255" y="2468366"/>
            <a:ext cx="467126" cy="254796"/>
          </a:xfrm>
          <a:prstGeom prst="rect">
            <a:avLst/>
          </a:prstGeom>
        </p:spPr>
      </p:pic>
      <p:sp>
        <p:nvSpPr>
          <p:cNvPr id="2" name="Title 1"/>
          <p:cNvSpPr>
            <a:spLocks noGrp="1"/>
          </p:cNvSpPr>
          <p:nvPr>
            <p:ph type="title"/>
          </p:nvPr>
        </p:nvSpPr>
        <p:spPr>
          <a:xfrm>
            <a:off x="2058620" y="152400"/>
            <a:ext cx="8229600" cy="1143000"/>
          </a:xfrm>
        </p:spPr>
        <p:txBody>
          <a:bodyPr>
            <a:noAutofit/>
          </a:bodyPr>
          <a:lstStyle/>
          <a:p>
            <a:r>
              <a:rPr lang="en-US" sz="2800" dirty="0"/>
              <a:t>The support ecosystem</a:t>
            </a:r>
            <a:br>
              <a:rPr lang="en-US" sz="2800" dirty="0"/>
            </a:br>
            <a:br>
              <a:rPr lang="en-US" sz="2800" dirty="0"/>
            </a:br>
            <a:endParaRPr lang="en-MY" sz="2800" dirty="0"/>
          </a:p>
        </p:txBody>
      </p:sp>
      <p:pic>
        <p:nvPicPr>
          <p:cNvPr id="4" name="Picture 3"/>
          <p:cNvPicPr>
            <a:picLocks noChangeAspect="1"/>
          </p:cNvPicPr>
          <p:nvPr/>
        </p:nvPicPr>
        <p:blipFill>
          <a:blip r:embed="rId10"/>
          <a:stretch>
            <a:fillRect/>
          </a:stretch>
        </p:blipFill>
        <p:spPr>
          <a:xfrm>
            <a:off x="5565740" y="4096002"/>
            <a:ext cx="1541659" cy="100940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11"/>
          <a:stretch>
            <a:fillRect/>
          </a:stretch>
        </p:blipFill>
        <p:spPr>
          <a:xfrm>
            <a:off x="3255451" y="4133234"/>
            <a:ext cx="1515323" cy="1009400"/>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12"/>
          <a:stretch>
            <a:fillRect/>
          </a:stretch>
        </p:blipFill>
        <p:spPr>
          <a:xfrm>
            <a:off x="8150526" y="4086684"/>
            <a:ext cx="1526874" cy="1018715"/>
          </a:xfrm>
          <a:prstGeom prst="rect">
            <a:avLst/>
          </a:prstGeom>
          <a:ln>
            <a:noFill/>
          </a:ln>
          <a:effectLst>
            <a:outerShdw blurRad="190500" algn="tl" rotWithShape="0">
              <a:srgbClr val="000000">
                <a:alpha val="70000"/>
              </a:srgbClr>
            </a:outerShdw>
          </a:effectLst>
        </p:spPr>
      </p:pic>
      <p:grpSp>
        <p:nvGrpSpPr>
          <p:cNvPr id="19" name="Group 18"/>
          <p:cNvGrpSpPr/>
          <p:nvPr/>
        </p:nvGrpSpPr>
        <p:grpSpPr>
          <a:xfrm>
            <a:off x="4560109" y="2819400"/>
            <a:ext cx="3376582" cy="727093"/>
            <a:chOff x="6298505" y="821638"/>
            <a:chExt cx="2356296" cy="885487"/>
          </a:xfrm>
          <a:scene3d>
            <a:camera prst="orthographicFront"/>
            <a:lightRig rig="threePt" dir="t">
              <a:rot lat="0" lon="0" rev="7500000"/>
            </a:lightRig>
          </a:scene3d>
        </p:grpSpPr>
        <p:sp>
          <p:nvSpPr>
            <p:cNvPr id="20" name="Chevron 19"/>
            <p:cNvSpPr/>
            <p:nvPr/>
          </p:nvSpPr>
          <p:spPr>
            <a:xfrm>
              <a:off x="6298505" y="855147"/>
              <a:ext cx="2356296" cy="851978"/>
            </a:xfrm>
            <a:prstGeom prst="chevron">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1" name="Chevron 4"/>
            <p:cNvSpPr/>
            <p:nvPr/>
          </p:nvSpPr>
          <p:spPr>
            <a:xfrm>
              <a:off x="6724495" y="821638"/>
              <a:ext cx="1504317" cy="8519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US" sz="2000" dirty="0"/>
                <a:t>NCSM Help Desk</a:t>
              </a:r>
              <a:endParaRPr lang="en-MY" sz="2000" dirty="0"/>
            </a:p>
          </p:txBody>
        </p:sp>
      </p:grpSp>
      <p:graphicFrame>
        <p:nvGraphicFramePr>
          <p:cNvPr id="25" name="Diagram 24"/>
          <p:cNvGraphicFramePr/>
          <p:nvPr>
            <p:extLst>
              <p:ext uri="{D42A27DB-BD31-4B8C-83A1-F6EECF244321}">
                <p14:modId xmlns:p14="http://schemas.microsoft.com/office/powerpoint/2010/main" val="1356010060"/>
              </p:ext>
            </p:extLst>
          </p:nvPr>
        </p:nvGraphicFramePr>
        <p:xfrm>
          <a:off x="304800" y="457200"/>
          <a:ext cx="11429999" cy="205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1" name="Picture 30"/>
          <p:cNvPicPr>
            <a:picLocks noChangeAspect="1"/>
          </p:cNvPicPr>
          <p:nvPr/>
        </p:nvPicPr>
        <p:blipFill>
          <a:blip r:embed="rId18"/>
          <a:stretch>
            <a:fillRect/>
          </a:stretch>
        </p:blipFill>
        <p:spPr>
          <a:xfrm>
            <a:off x="844550" y="4118696"/>
            <a:ext cx="1365250" cy="1023938"/>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19"/>
          <a:stretch>
            <a:fillRect/>
          </a:stretch>
        </p:blipFill>
        <p:spPr>
          <a:xfrm>
            <a:off x="6072219" y="3638702"/>
            <a:ext cx="399898" cy="399898"/>
          </a:xfrm>
          <a:prstGeom prst="rect">
            <a:avLst/>
          </a:prstGeom>
        </p:spPr>
      </p:pic>
    </p:spTree>
    <p:extLst>
      <p:ext uri="{BB962C8B-B14F-4D97-AF65-F5344CB8AC3E}">
        <p14:creationId xmlns:p14="http://schemas.microsoft.com/office/powerpoint/2010/main" val="24697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Graphic spid="13" grpId="0">
        <p:bldAsOne/>
      </p:bldGraphic>
      <p:bldGraphic spid="2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172200"/>
            <a:ext cx="8839200" cy="685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4" name="Title 3"/>
          <p:cNvSpPr>
            <a:spLocks noGrp="1"/>
          </p:cNvSpPr>
          <p:nvPr>
            <p:ph type="title"/>
          </p:nvPr>
        </p:nvSpPr>
        <p:spPr>
          <a:xfrm>
            <a:off x="609600" y="152400"/>
            <a:ext cx="10972800" cy="838200"/>
          </a:xfrm>
        </p:spPr>
        <p:txBody>
          <a:bodyPr>
            <a:normAutofit fontScale="90000"/>
          </a:bodyPr>
          <a:lstStyle/>
          <a:p>
            <a:r>
              <a:rPr lang="en-US" sz="2800" dirty="0"/>
              <a:t>Learnings</a:t>
            </a:r>
            <a:br>
              <a:rPr lang="en-US" sz="2800" dirty="0"/>
            </a:br>
            <a:endParaRPr lang="en-MY" sz="2800" dirty="0"/>
          </a:p>
        </p:txBody>
      </p:sp>
      <p:sp>
        <p:nvSpPr>
          <p:cNvPr id="7" name="Text Placeholder 6"/>
          <p:cNvSpPr>
            <a:spLocks noGrp="1"/>
          </p:cNvSpPr>
          <p:nvPr>
            <p:ph type="body" idx="1"/>
          </p:nvPr>
        </p:nvSpPr>
        <p:spPr>
          <a:xfrm>
            <a:off x="1104900" y="585265"/>
            <a:ext cx="4040188" cy="649016"/>
          </a:xfrm>
        </p:spPr>
        <p:txBody>
          <a:bodyPr/>
          <a:lstStyle/>
          <a:p>
            <a:r>
              <a:rPr lang="en-US" sz="2200" dirty="0"/>
              <a:t>Did well</a:t>
            </a:r>
            <a:endParaRPr lang="en-MY" sz="2200" dirty="0"/>
          </a:p>
        </p:txBody>
      </p:sp>
      <p:sp>
        <p:nvSpPr>
          <p:cNvPr id="5" name="Content Placeholder 4"/>
          <p:cNvSpPr>
            <a:spLocks noGrp="1"/>
          </p:cNvSpPr>
          <p:nvPr>
            <p:ph sz="half" idx="2"/>
          </p:nvPr>
        </p:nvSpPr>
        <p:spPr>
          <a:xfrm>
            <a:off x="1065212" y="1234281"/>
            <a:ext cx="4954588" cy="4530228"/>
          </a:xfrm>
        </p:spPr>
        <p:txBody>
          <a:bodyPr>
            <a:noAutofit/>
          </a:bodyPr>
          <a:lstStyle/>
          <a:p>
            <a:pPr marL="514350" indent="-457200">
              <a:buFont typeface="+mj-lt"/>
              <a:buAutoNum type="arabicPeriod"/>
            </a:pPr>
            <a:r>
              <a:rPr lang="en-US" sz="2000" dirty="0"/>
              <a:t>Rooted on insights that leads to local content</a:t>
            </a:r>
          </a:p>
          <a:p>
            <a:pPr marL="514350" indent="-457200">
              <a:buFont typeface="+mj-lt"/>
              <a:buAutoNum type="arabicPeriod"/>
            </a:pPr>
            <a:r>
              <a:rPr lang="en-US" sz="2000" dirty="0"/>
              <a:t>Localizing content of existing knowledge base</a:t>
            </a:r>
          </a:p>
          <a:p>
            <a:pPr marL="514350" indent="-457200">
              <a:buFont typeface="+mj-lt"/>
              <a:buAutoNum type="arabicPeriod"/>
            </a:pPr>
            <a:r>
              <a:rPr lang="en-US" sz="2000" dirty="0"/>
              <a:t>Hiring for diversity &amp; experience</a:t>
            </a:r>
          </a:p>
          <a:p>
            <a:pPr lvl="1"/>
            <a:r>
              <a:rPr lang="en-US" dirty="0"/>
              <a:t>4 major languages</a:t>
            </a:r>
          </a:p>
          <a:p>
            <a:pPr lvl="1"/>
            <a:r>
              <a:rPr lang="en-US" dirty="0"/>
              <a:t>Oncology experience</a:t>
            </a:r>
          </a:p>
          <a:p>
            <a:pPr lvl="1"/>
            <a:r>
              <a:rPr lang="en-US" dirty="0"/>
              <a:t>Excellent communication skills </a:t>
            </a:r>
            <a:r>
              <a:rPr lang="en-US" u="sng" dirty="0"/>
              <a:t>over the phone</a:t>
            </a:r>
          </a:p>
          <a:p>
            <a:pPr lvl="1"/>
            <a:r>
              <a:rPr lang="en-US" dirty="0"/>
              <a:t>Embrace technology</a:t>
            </a:r>
          </a:p>
          <a:p>
            <a:pPr marL="514350" indent="-457200">
              <a:buFont typeface="+mj-lt"/>
              <a:buAutoNum type="arabicPeriod"/>
            </a:pPr>
            <a:r>
              <a:rPr lang="en-US" sz="2000" dirty="0"/>
              <a:t>CIS provided an avenue for communication, helpful for an inhibitive community</a:t>
            </a:r>
          </a:p>
          <a:p>
            <a:pPr marL="457200" indent="-457200">
              <a:buFont typeface="+mj-lt"/>
              <a:buAutoNum type="arabicPeriod"/>
            </a:pPr>
            <a:r>
              <a:rPr lang="en-US" sz="2000" dirty="0"/>
              <a:t>5% of callers received deeper support from subsequent F2F counselling and wellbeing </a:t>
            </a:r>
            <a:r>
              <a:rPr lang="en-US" sz="2000" dirty="0" err="1"/>
              <a:t>programmes</a:t>
            </a:r>
            <a:endParaRPr lang="en-US" sz="2000" dirty="0"/>
          </a:p>
          <a:p>
            <a:pPr lvl="1">
              <a:buFont typeface="Arial" panose="020B0604020202020204" pitchFamily="34" charset="0"/>
              <a:buChar char="•"/>
            </a:pPr>
            <a:endParaRPr lang="en-US" dirty="0"/>
          </a:p>
          <a:p>
            <a:pPr marL="514350" indent="-457200">
              <a:buFont typeface="+mj-lt"/>
              <a:buAutoNum type="arabicPeriod"/>
            </a:pPr>
            <a:endParaRPr lang="en-US" sz="2000" dirty="0"/>
          </a:p>
        </p:txBody>
      </p:sp>
      <p:sp>
        <p:nvSpPr>
          <p:cNvPr id="8" name="Text Placeholder 7"/>
          <p:cNvSpPr>
            <a:spLocks noGrp="1"/>
          </p:cNvSpPr>
          <p:nvPr>
            <p:ph type="body" sz="quarter" idx="3"/>
          </p:nvPr>
        </p:nvSpPr>
        <p:spPr>
          <a:xfrm>
            <a:off x="7086600" y="585265"/>
            <a:ext cx="4041775" cy="649016"/>
          </a:xfrm>
        </p:spPr>
        <p:txBody>
          <a:bodyPr>
            <a:normAutofit/>
          </a:bodyPr>
          <a:lstStyle/>
          <a:p>
            <a:r>
              <a:rPr lang="en-US" sz="2200" dirty="0"/>
              <a:t>Continuous improvement</a:t>
            </a:r>
            <a:endParaRPr lang="en-MY" sz="2200" dirty="0"/>
          </a:p>
        </p:txBody>
      </p:sp>
      <p:sp>
        <p:nvSpPr>
          <p:cNvPr id="6" name="Content Placeholder 5"/>
          <p:cNvSpPr>
            <a:spLocks noGrp="1"/>
          </p:cNvSpPr>
          <p:nvPr>
            <p:ph sz="quarter" idx="4"/>
          </p:nvPr>
        </p:nvSpPr>
        <p:spPr>
          <a:xfrm>
            <a:off x="6629400" y="1438126"/>
            <a:ext cx="4953000" cy="4530228"/>
          </a:xfrm>
        </p:spPr>
        <p:txBody>
          <a:bodyPr>
            <a:noAutofit/>
          </a:bodyPr>
          <a:lstStyle/>
          <a:p>
            <a:pPr marL="457200" indent="-457200">
              <a:buFont typeface="+mj-lt"/>
              <a:buAutoNum type="arabicPeriod"/>
            </a:pPr>
            <a:r>
              <a:rPr lang="en-US" sz="2000" dirty="0"/>
              <a:t>Review mobile app strategy as downloads are low.  Does not command broad base interest. </a:t>
            </a:r>
          </a:p>
          <a:p>
            <a:pPr marL="457200" indent="-457200">
              <a:buFont typeface="+mj-lt"/>
              <a:buAutoNum type="arabicPeriod"/>
            </a:pPr>
            <a:r>
              <a:rPr lang="en-US" sz="2000" dirty="0"/>
              <a:t>Fizziness of digital tools – keeping it Top of mind</a:t>
            </a:r>
          </a:p>
          <a:p>
            <a:pPr marL="457200" indent="-457200">
              <a:buFont typeface="+mj-lt"/>
              <a:buAutoNum type="arabicPeriod"/>
            </a:pPr>
            <a:r>
              <a:rPr lang="en-US" sz="2000" dirty="0"/>
              <a:t>Knowledge bank – continuous addition / update of information</a:t>
            </a:r>
          </a:p>
          <a:p>
            <a:pPr marL="457200" indent="-457200">
              <a:buFont typeface="+mj-lt"/>
              <a:buAutoNum type="arabicPeriod"/>
            </a:pPr>
            <a:r>
              <a:rPr lang="en-US" sz="2000" dirty="0"/>
              <a:t>System &amp; report automation</a:t>
            </a:r>
          </a:p>
          <a:p>
            <a:pPr marL="457200" indent="-457200">
              <a:buFont typeface="+mj-lt"/>
              <a:buAutoNum type="arabicPeriod"/>
            </a:pPr>
            <a:r>
              <a:rPr lang="en-US" sz="2000" dirty="0"/>
              <a:t>Quantifying the impact</a:t>
            </a:r>
          </a:p>
        </p:txBody>
      </p:sp>
    </p:spTree>
    <p:extLst>
      <p:ext uri="{BB962C8B-B14F-4D97-AF65-F5344CB8AC3E}">
        <p14:creationId xmlns:p14="http://schemas.microsoft.com/office/powerpoint/2010/main" val="25133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uiExpand="1" build="p"/>
      <p:bldP spid="8"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endParaRPr lang="en-MY" dirty="0"/>
          </a:p>
        </p:txBody>
      </p:sp>
      <p:sp>
        <p:nvSpPr>
          <p:cNvPr id="5" name="Text Placeholder 4"/>
          <p:cNvSpPr>
            <a:spLocks noGrp="1"/>
          </p:cNvSpPr>
          <p:nvPr>
            <p:ph type="body" idx="1"/>
          </p:nvPr>
        </p:nvSpPr>
        <p:spPr/>
        <p:txBody>
          <a:bodyPr>
            <a:normAutofit/>
          </a:bodyPr>
          <a:lstStyle/>
          <a:p>
            <a:r>
              <a:rPr lang="en-US" sz="2800" dirty="0"/>
              <a:t>National Cancer Society of Malaysia</a:t>
            </a:r>
          </a:p>
          <a:p>
            <a:r>
              <a:rPr lang="en-US" sz="2800" dirty="0"/>
              <a:t>sharonlee@cancer.org.my</a:t>
            </a:r>
            <a:endParaRPr lang="en-MY" sz="2800" dirty="0"/>
          </a:p>
        </p:txBody>
      </p:sp>
    </p:spTree>
    <p:extLst>
      <p:ext uri="{BB962C8B-B14F-4D97-AF65-F5344CB8AC3E}">
        <p14:creationId xmlns:p14="http://schemas.microsoft.com/office/powerpoint/2010/main" val="4032136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6713</TotalTime>
  <Words>980</Words>
  <Application>Microsoft Office PowerPoint</Application>
  <PresentationFormat>Widescreen</PresentationFormat>
  <Paragraphs>114</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Rooted on Insights : Survivors 2015</vt:lpstr>
      <vt:lpstr>Rooted on insights: Community survey 2015 - 2017</vt:lpstr>
      <vt:lpstr>Rooted on insights: Patients, Survivors, Caregivers: 2018  </vt:lpstr>
      <vt:lpstr>Next level challenge: Cultural sensitivity  </vt:lpstr>
      <vt:lpstr>The support ecosystem  </vt:lpstr>
      <vt:lpstr>Learnings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syazani</dc:creator>
  <cp:lastModifiedBy>Kevin Babb</cp:lastModifiedBy>
  <cp:revision>411</cp:revision>
  <cp:lastPrinted>2018-09-12T03:05:35Z</cp:lastPrinted>
  <dcterms:created xsi:type="dcterms:W3CDTF">2015-12-17T09:07:59Z</dcterms:created>
  <dcterms:modified xsi:type="dcterms:W3CDTF">2018-09-28T13:48:36Z</dcterms:modified>
</cp:coreProperties>
</file>