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3" r:id="rId2"/>
    <p:sldMasterId id="2147483697" r:id="rId3"/>
  </p:sldMasterIdLst>
  <p:notesMasterIdLst>
    <p:notesMasterId r:id="rId12"/>
  </p:notesMasterIdLst>
  <p:sldIdLst>
    <p:sldId id="259" r:id="rId4"/>
    <p:sldId id="293" r:id="rId5"/>
    <p:sldId id="294" r:id="rId6"/>
    <p:sldId id="295" r:id="rId7"/>
    <p:sldId id="296" r:id="rId8"/>
    <p:sldId id="297" r:id="rId9"/>
    <p:sldId id="298" r:id="rId10"/>
    <p:sldId id="29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E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238" autoAdjust="0"/>
  </p:normalViewPr>
  <p:slideViewPr>
    <p:cSldViewPr snapToGrid="0">
      <p:cViewPr varScale="1">
        <p:scale>
          <a:sx n="60" d="100"/>
          <a:sy n="60" d="100"/>
        </p:scale>
        <p:origin x="150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r-p-fs1\wkgpdata\Victorian%20Cooperative%20Oncology%20Group\CLINICAL%20TRIALS\Ian%20Potter%20Foundation%20Grant\VCTL\Data%20Gathering\Existing%20Data\Rolling%20Google%20analytics%20summary.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solidFill>
                  <a:srgbClr val="0F1E64"/>
                </a:solidFill>
                <a:latin typeface="Arial" panose="020B0604020202020204" pitchFamily="34" charset="0"/>
                <a:cs typeface="Arial" panose="020B0604020202020204" pitchFamily="34" charset="0"/>
              </a:defRPr>
            </a:pPr>
            <a:r>
              <a:rPr lang="en-AU">
                <a:solidFill>
                  <a:srgbClr val="0F1E64"/>
                </a:solidFill>
                <a:latin typeface="Arial" panose="020B0604020202020204" pitchFamily="34" charset="0"/>
                <a:cs typeface="Arial" panose="020B0604020202020204" pitchFamily="34" charset="0"/>
              </a:rPr>
              <a:t>People searching for a trial on the VCTL</a:t>
            </a:r>
          </a:p>
        </c:rich>
      </c:tx>
      <c:layout>
        <c:manualLayout>
          <c:xMode val="edge"/>
          <c:yMode val="edge"/>
          <c:x val="1.6278625328083982E-2"/>
          <c:y val="2.0978801499240963E-2"/>
        </c:manualLayout>
      </c:layout>
      <c:overlay val="0"/>
    </c:title>
    <c:autoTitleDeleted val="0"/>
    <c:plotArea>
      <c:layout>
        <c:manualLayout>
          <c:layoutTarget val="inner"/>
          <c:xMode val="edge"/>
          <c:yMode val="edge"/>
          <c:x val="0.13202158487609317"/>
          <c:y val="0.24139182172186854"/>
          <c:w val="0.85821721642674687"/>
          <c:h val="0.66213263469163486"/>
        </c:manualLayout>
      </c:layout>
      <c:barChart>
        <c:barDir val="col"/>
        <c:grouping val="clustered"/>
        <c:varyColors val="0"/>
        <c:ser>
          <c:idx val="0"/>
          <c:order val="0"/>
          <c:tx>
            <c:strRef>
              <c:f>Sheet1!$C$23</c:f>
              <c:strCache>
                <c:ptCount val="1"/>
                <c:pt idx="0">
                  <c:v>No. searches</c:v>
                </c:pt>
              </c:strCache>
            </c:strRef>
          </c:tx>
          <c:spPr>
            <a:solidFill>
              <a:schemeClr val="accent1"/>
            </a:solidFill>
            <a:ln>
              <a:solidFill>
                <a:srgbClr val="0F1E64"/>
              </a:solidFill>
            </a:ln>
          </c:spPr>
          <c:invertIfNegative val="0"/>
          <c:dLbls>
            <c:dLbl>
              <c:idx val="0"/>
              <c:layout>
                <c:manualLayout>
                  <c:x val="0"/>
                  <c:y val="9.47305921631694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80-4843-BEB2-B9520D665D4A}"/>
                </c:ext>
              </c:extLst>
            </c:dLbl>
            <c:dLbl>
              <c:idx val="5"/>
              <c:layout>
                <c:manualLayout>
                  <c:x val="0"/>
                  <c:y val="-1.89461184326338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80-4843-BEB2-B9520D665D4A}"/>
                </c:ext>
              </c:extLst>
            </c:dLbl>
            <c:spPr>
              <a:noFill/>
              <a:ln>
                <a:noFill/>
              </a:ln>
              <a:effectLst/>
            </c:spPr>
            <c:txPr>
              <a:bodyPr/>
              <a:lstStyle/>
              <a:p>
                <a:pPr>
                  <a:defRPr>
                    <a:solidFill>
                      <a:srgbClr val="0E135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Sheet1!$B$24:$B$29</c:f>
              <c:numCache>
                <c:formatCode>mmm\-yy</c:formatCode>
                <c:ptCount val="6"/>
                <c:pt idx="0">
                  <c:v>42856</c:v>
                </c:pt>
                <c:pt idx="1">
                  <c:v>42887</c:v>
                </c:pt>
                <c:pt idx="2">
                  <c:v>42917</c:v>
                </c:pt>
                <c:pt idx="3">
                  <c:v>42948</c:v>
                </c:pt>
                <c:pt idx="4">
                  <c:v>42979</c:v>
                </c:pt>
                <c:pt idx="5">
                  <c:v>43009</c:v>
                </c:pt>
              </c:numCache>
            </c:numRef>
          </c:cat>
          <c:val>
            <c:numRef>
              <c:f>Sheet1!$C$24:$C$29</c:f>
              <c:numCache>
                <c:formatCode>General</c:formatCode>
                <c:ptCount val="6"/>
                <c:pt idx="0">
                  <c:v>814</c:v>
                </c:pt>
                <c:pt idx="1">
                  <c:v>1529</c:v>
                </c:pt>
                <c:pt idx="2">
                  <c:v>2609</c:v>
                </c:pt>
                <c:pt idx="3">
                  <c:v>2168</c:v>
                </c:pt>
                <c:pt idx="4">
                  <c:v>2445</c:v>
                </c:pt>
                <c:pt idx="5">
                  <c:v>2391</c:v>
                </c:pt>
              </c:numCache>
            </c:numRef>
          </c:val>
          <c:extLst>
            <c:ext xmlns:c16="http://schemas.microsoft.com/office/drawing/2014/chart" uri="{C3380CC4-5D6E-409C-BE32-E72D297353CC}">
              <c16:uniqueId val="{00000002-F280-4843-BEB2-B9520D665D4A}"/>
            </c:ext>
          </c:extLst>
        </c:ser>
        <c:dLbls>
          <c:showLegendKey val="0"/>
          <c:showVal val="0"/>
          <c:showCatName val="0"/>
          <c:showSerName val="0"/>
          <c:showPercent val="0"/>
          <c:showBubbleSize val="0"/>
        </c:dLbls>
        <c:gapWidth val="150"/>
        <c:axId val="157954816"/>
        <c:axId val="157956736"/>
      </c:barChart>
      <c:dateAx>
        <c:axId val="157954816"/>
        <c:scaling>
          <c:orientation val="minMax"/>
        </c:scaling>
        <c:delete val="0"/>
        <c:axPos val="b"/>
        <c:numFmt formatCode="mmm\-yy" sourceLinked="1"/>
        <c:majorTickMark val="out"/>
        <c:minorTickMark val="none"/>
        <c:tickLblPos val="nextTo"/>
        <c:txPr>
          <a:bodyPr/>
          <a:lstStyle/>
          <a:p>
            <a:pPr>
              <a:defRPr>
                <a:solidFill>
                  <a:srgbClr val="0E1351"/>
                </a:solidFill>
              </a:defRPr>
            </a:pPr>
            <a:endParaRPr lang="en-US"/>
          </a:p>
        </c:txPr>
        <c:crossAx val="157956736"/>
        <c:crosses val="autoZero"/>
        <c:auto val="1"/>
        <c:lblOffset val="100"/>
        <c:baseTimeUnit val="months"/>
      </c:dateAx>
      <c:valAx>
        <c:axId val="157956736"/>
        <c:scaling>
          <c:orientation val="minMax"/>
        </c:scaling>
        <c:delete val="0"/>
        <c:axPos val="l"/>
        <c:majorGridlines/>
        <c:title>
          <c:tx>
            <c:rich>
              <a:bodyPr rot="-5400000" vert="horz"/>
              <a:lstStyle/>
              <a:p>
                <a:pPr>
                  <a:defRPr>
                    <a:solidFill>
                      <a:srgbClr val="0E1351"/>
                    </a:solidFill>
                  </a:defRPr>
                </a:pPr>
                <a:r>
                  <a:rPr lang="en-US">
                    <a:solidFill>
                      <a:srgbClr val="0E1351"/>
                    </a:solidFill>
                  </a:rPr>
                  <a:t>Number of searches</a:t>
                </a:r>
              </a:p>
            </c:rich>
          </c:tx>
          <c:layout>
            <c:manualLayout>
              <c:xMode val="edge"/>
              <c:yMode val="edge"/>
              <c:x val="3.2359087926509184E-2"/>
              <c:y val="0.38259901095621773"/>
            </c:manualLayout>
          </c:layout>
          <c:overlay val="0"/>
        </c:title>
        <c:numFmt formatCode="General" sourceLinked="1"/>
        <c:majorTickMark val="out"/>
        <c:minorTickMark val="none"/>
        <c:tickLblPos val="nextTo"/>
        <c:txPr>
          <a:bodyPr/>
          <a:lstStyle/>
          <a:p>
            <a:pPr>
              <a:defRPr>
                <a:solidFill>
                  <a:srgbClr val="0E1351"/>
                </a:solidFill>
              </a:defRPr>
            </a:pPr>
            <a:endParaRPr lang="en-US"/>
          </a:p>
        </c:txPr>
        <c:crossAx val="157954816"/>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E4C3C2-22C4-304D-9B5B-A3678CD7608B}"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B2796C6D-80D8-1F45-B59E-1E7D08913F70}">
      <dgm:prSet phldrT="[Text]" custT="1"/>
      <dgm:spPr>
        <a:noFill/>
        <a:ln w="28575" cmpd="sng">
          <a:solidFill>
            <a:srgbClr val="0F1E64"/>
          </a:solidFill>
        </a:ln>
      </dgm:spPr>
      <dgm:t>
        <a:bodyPr/>
        <a:lstStyle/>
        <a:p>
          <a:r>
            <a:rPr lang="en-US" sz="1800" b="1" dirty="0">
              <a:solidFill>
                <a:srgbClr val="0F1E64"/>
              </a:solidFill>
              <a:latin typeface="Arial" panose="020B0604020202020204" pitchFamily="34" charset="0"/>
              <a:cs typeface="Arial" panose="020B0604020202020204" pitchFamily="34" charset="0"/>
            </a:rPr>
            <a:t>Improving patient access </a:t>
          </a:r>
          <a:br>
            <a:rPr lang="en-US" sz="1800" b="1" dirty="0">
              <a:solidFill>
                <a:srgbClr val="0F1E64"/>
              </a:solidFill>
              <a:latin typeface="Arial" panose="020B0604020202020204" pitchFamily="34" charset="0"/>
              <a:cs typeface="Arial" panose="020B0604020202020204" pitchFamily="34" charset="0"/>
            </a:rPr>
          </a:br>
          <a:r>
            <a:rPr lang="en-US" sz="1800" b="1" dirty="0">
              <a:solidFill>
                <a:srgbClr val="0F1E64"/>
              </a:solidFill>
              <a:latin typeface="Arial" panose="020B0604020202020204" pitchFamily="34" charset="0"/>
              <a:cs typeface="Arial" panose="020B0604020202020204" pitchFamily="34" charset="0"/>
            </a:rPr>
            <a:t>to trials</a:t>
          </a:r>
        </a:p>
      </dgm:t>
    </dgm:pt>
    <dgm:pt modelId="{FD55BE92-7F3D-C044-B19B-33DE86EC651A}" type="parTrans" cxnId="{FEFD001E-BD5F-D64A-A3BD-DF5BF2F5146B}">
      <dgm:prSet/>
      <dgm:spPr/>
      <dgm:t>
        <a:bodyPr/>
        <a:lstStyle/>
        <a:p>
          <a:endParaRPr lang="en-US">
            <a:solidFill>
              <a:srgbClr val="0F1E64"/>
            </a:solidFill>
            <a:latin typeface="Arial" panose="020B0604020202020204" pitchFamily="34" charset="0"/>
            <a:cs typeface="Arial" panose="020B0604020202020204" pitchFamily="34" charset="0"/>
          </a:endParaRPr>
        </a:p>
      </dgm:t>
    </dgm:pt>
    <dgm:pt modelId="{85BDA321-E2A2-7140-AF79-526655984D68}" type="sibTrans" cxnId="{FEFD001E-BD5F-D64A-A3BD-DF5BF2F5146B}">
      <dgm:prSet/>
      <dgm:spPr/>
      <dgm:t>
        <a:bodyPr/>
        <a:lstStyle/>
        <a:p>
          <a:endParaRPr lang="en-US">
            <a:solidFill>
              <a:srgbClr val="0F1E64"/>
            </a:solidFill>
            <a:latin typeface="Arial" panose="020B0604020202020204" pitchFamily="34" charset="0"/>
            <a:cs typeface="Arial" panose="020B0604020202020204" pitchFamily="34" charset="0"/>
          </a:endParaRPr>
        </a:p>
      </dgm:t>
    </dgm:pt>
    <dgm:pt modelId="{5D11F74F-CE8D-D94F-952A-BBF5C03A888B}">
      <dgm:prSet phldrT="[Text]" custT="1"/>
      <dgm:spPr>
        <a:noFill/>
        <a:ln w="28575" cmpd="sng">
          <a:solidFill>
            <a:srgbClr val="0F1E64"/>
          </a:solidFill>
        </a:ln>
      </dgm:spPr>
      <dgm:t>
        <a:bodyPr/>
        <a:lstStyle/>
        <a:p>
          <a:r>
            <a:rPr lang="en-US" sz="1800" b="1" dirty="0">
              <a:ln>
                <a:noFill/>
              </a:ln>
              <a:solidFill>
                <a:srgbClr val="0F1E64"/>
              </a:solidFill>
              <a:latin typeface="Arial" panose="020B0604020202020204" pitchFamily="34" charset="0"/>
              <a:cs typeface="Arial" panose="020B0604020202020204" pitchFamily="34" charset="0"/>
            </a:rPr>
            <a:t>Building trial </a:t>
          </a:r>
          <a:br>
            <a:rPr lang="en-US" sz="1800" b="1" dirty="0">
              <a:ln>
                <a:noFill/>
              </a:ln>
              <a:solidFill>
                <a:srgbClr val="0F1E64"/>
              </a:solidFill>
              <a:latin typeface="Arial" panose="020B0604020202020204" pitchFamily="34" charset="0"/>
              <a:cs typeface="Arial" panose="020B0604020202020204" pitchFamily="34" charset="0"/>
            </a:rPr>
          </a:br>
          <a:r>
            <a:rPr lang="en-US" sz="1800" b="1" dirty="0">
              <a:ln>
                <a:noFill/>
              </a:ln>
              <a:solidFill>
                <a:srgbClr val="0F1E64"/>
              </a:solidFill>
              <a:latin typeface="Arial" panose="020B0604020202020204" pitchFamily="34" charset="0"/>
              <a:cs typeface="Arial" panose="020B0604020202020204" pitchFamily="34" charset="0"/>
            </a:rPr>
            <a:t>site capacity</a:t>
          </a:r>
        </a:p>
      </dgm:t>
    </dgm:pt>
    <dgm:pt modelId="{53F581DD-3618-B445-9227-EDAC89232268}" type="parTrans" cxnId="{8356DCB9-081D-A748-AC53-148259670CAA}">
      <dgm:prSet/>
      <dgm:spPr>
        <a:ln w="28575">
          <a:solidFill>
            <a:srgbClr val="0F1E64"/>
          </a:solidFill>
        </a:ln>
      </dgm:spPr>
      <dgm:t>
        <a:bodyPr/>
        <a:lstStyle/>
        <a:p>
          <a:endParaRPr lang="en-US" b="1">
            <a:solidFill>
              <a:srgbClr val="0F1E64"/>
            </a:solidFill>
            <a:latin typeface="Arial" panose="020B0604020202020204" pitchFamily="34" charset="0"/>
            <a:cs typeface="Arial" panose="020B0604020202020204" pitchFamily="34" charset="0"/>
          </a:endParaRPr>
        </a:p>
      </dgm:t>
    </dgm:pt>
    <dgm:pt modelId="{81FCBF85-826D-D64A-A8C3-4D17E131BAA8}" type="sibTrans" cxnId="{8356DCB9-081D-A748-AC53-148259670CAA}">
      <dgm:prSet/>
      <dgm:spPr/>
      <dgm:t>
        <a:bodyPr/>
        <a:lstStyle/>
        <a:p>
          <a:endParaRPr lang="en-US">
            <a:solidFill>
              <a:srgbClr val="0F1E64"/>
            </a:solidFill>
            <a:latin typeface="Arial" panose="020B0604020202020204" pitchFamily="34" charset="0"/>
            <a:cs typeface="Arial" panose="020B0604020202020204" pitchFamily="34" charset="0"/>
          </a:endParaRPr>
        </a:p>
      </dgm:t>
    </dgm:pt>
    <dgm:pt modelId="{53D27FCB-DA5D-E845-B958-273E9C0FC555}">
      <dgm:prSet phldrT="[Text]" custT="1"/>
      <dgm:spPr>
        <a:solidFill>
          <a:schemeClr val="bg1"/>
        </a:solidFill>
        <a:ln w="28575" cmpd="sng">
          <a:solidFill>
            <a:srgbClr val="0F1E64"/>
          </a:solidFill>
        </a:ln>
      </dgm:spPr>
      <dgm:t>
        <a:bodyPr/>
        <a:lstStyle/>
        <a:p>
          <a:r>
            <a:rPr lang="en-US" sz="1800" b="1" dirty="0">
              <a:solidFill>
                <a:srgbClr val="0F1E64"/>
              </a:solidFill>
              <a:latin typeface="Arial" panose="020B0604020202020204" pitchFamily="34" charset="0"/>
              <a:cs typeface="Arial" panose="020B0604020202020204" pitchFamily="34" charset="0"/>
            </a:rPr>
            <a:t>Cancer Trials Management Scheme</a:t>
          </a:r>
        </a:p>
      </dgm:t>
    </dgm:pt>
    <dgm:pt modelId="{967C446E-FE11-204F-875D-AF1527ED8405}" type="parTrans" cxnId="{5EE5BA2B-BAC1-4D45-9F5E-A826CEFB12D3}">
      <dgm:prSet/>
      <dgm:spPr>
        <a:ln w="28575">
          <a:solidFill>
            <a:srgbClr val="0F1E64"/>
          </a:solidFill>
        </a:ln>
      </dgm:spPr>
      <dgm:t>
        <a:bodyPr/>
        <a:lstStyle/>
        <a:p>
          <a:endParaRPr lang="en-US" b="1">
            <a:solidFill>
              <a:srgbClr val="0F1E64"/>
            </a:solidFill>
            <a:latin typeface="Arial" panose="020B0604020202020204" pitchFamily="34" charset="0"/>
            <a:cs typeface="Arial" panose="020B0604020202020204" pitchFamily="34" charset="0"/>
          </a:endParaRPr>
        </a:p>
      </dgm:t>
    </dgm:pt>
    <dgm:pt modelId="{FCF16AD9-8E24-754D-AA2B-C655864AED93}" type="sibTrans" cxnId="{5EE5BA2B-BAC1-4D45-9F5E-A826CEFB12D3}">
      <dgm:prSet/>
      <dgm:spPr/>
      <dgm:t>
        <a:bodyPr/>
        <a:lstStyle/>
        <a:p>
          <a:endParaRPr lang="en-US">
            <a:solidFill>
              <a:srgbClr val="0F1E64"/>
            </a:solidFill>
            <a:latin typeface="Arial" panose="020B0604020202020204" pitchFamily="34" charset="0"/>
            <a:cs typeface="Arial" panose="020B0604020202020204" pitchFamily="34" charset="0"/>
          </a:endParaRPr>
        </a:p>
      </dgm:t>
    </dgm:pt>
    <dgm:pt modelId="{BC7F11BC-59D5-B541-A8DC-65B28BFADD65}">
      <dgm:prSet phldrT="[Text]" custT="1"/>
      <dgm:spPr>
        <a:noFill/>
        <a:ln w="28575" cmpd="sng">
          <a:solidFill>
            <a:srgbClr val="0F1E64"/>
          </a:solidFill>
        </a:ln>
      </dgm:spPr>
      <dgm:t>
        <a:bodyPr/>
        <a:lstStyle/>
        <a:p>
          <a:r>
            <a:rPr lang="en-US" sz="1800" b="1" dirty="0">
              <a:ln>
                <a:noFill/>
              </a:ln>
              <a:solidFill>
                <a:srgbClr val="0F1E64"/>
              </a:solidFill>
              <a:latin typeface="Arial" panose="020B0604020202020204" pitchFamily="34" charset="0"/>
              <a:cs typeface="Arial" panose="020B0604020202020204" pitchFamily="34" charset="0"/>
            </a:rPr>
            <a:t>Providing </a:t>
          </a:r>
          <a:br>
            <a:rPr lang="en-US" sz="1800" b="1" dirty="0">
              <a:ln>
                <a:noFill/>
              </a:ln>
              <a:solidFill>
                <a:srgbClr val="0F1E64"/>
              </a:solidFill>
              <a:latin typeface="Arial" panose="020B0604020202020204" pitchFamily="34" charset="0"/>
              <a:cs typeface="Arial" panose="020B0604020202020204" pitchFamily="34" charset="0"/>
            </a:rPr>
          </a:br>
          <a:r>
            <a:rPr lang="en-US" sz="1800" b="1" dirty="0">
              <a:ln>
                <a:noFill/>
              </a:ln>
              <a:solidFill>
                <a:srgbClr val="0F1E64"/>
              </a:solidFill>
              <a:latin typeface="Arial" panose="020B0604020202020204" pitchFamily="34" charset="0"/>
              <a:cs typeface="Arial" panose="020B0604020202020204" pitchFamily="34" charset="0"/>
            </a:rPr>
            <a:t>user friendly information </a:t>
          </a:r>
          <a:br>
            <a:rPr lang="en-US" sz="1800" b="1" dirty="0">
              <a:ln>
                <a:noFill/>
              </a:ln>
              <a:solidFill>
                <a:srgbClr val="0F1E64"/>
              </a:solidFill>
              <a:latin typeface="Arial" panose="020B0604020202020204" pitchFamily="34" charset="0"/>
              <a:cs typeface="Arial" panose="020B0604020202020204" pitchFamily="34" charset="0"/>
            </a:rPr>
          </a:br>
          <a:r>
            <a:rPr lang="en-US" sz="1800" b="1" dirty="0">
              <a:ln>
                <a:noFill/>
              </a:ln>
              <a:solidFill>
                <a:srgbClr val="0F1E64"/>
              </a:solidFill>
              <a:latin typeface="Arial" panose="020B0604020202020204" pitchFamily="34" charset="0"/>
              <a:cs typeface="Arial" panose="020B0604020202020204" pitchFamily="34" charset="0"/>
            </a:rPr>
            <a:t>and support</a:t>
          </a:r>
        </a:p>
      </dgm:t>
    </dgm:pt>
    <dgm:pt modelId="{B0124942-0A6C-FC4F-89CD-A84763D582C4}" type="parTrans" cxnId="{7D572395-0386-1142-A9C0-8E2B3DE324B8}">
      <dgm:prSet/>
      <dgm:spPr>
        <a:ln w="28575">
          <a:solidFill>
            <a:srgbClr val="0F1E64"/>
          </a:solidFill>
        </a:ln>
      </dgm:spPr>
      <dgm:t>
        <a:bodyPr/>
        <a:lstStyle/>
        <a:p>
          <a:endParaRPr lang="en-US" b="1">
            <a:solidFill>
              <a:srgbClr val="0F1E64"/>
            </a:solidFill>
            <a:latin typeface="Arial" panose="020B0604020202020204" pitchFamily="34" charset="0"/>
            <a:cs typeface="Arial" panose="020B0604020202020204" pitchFamily="34" charset="0"/>
          </a:endParaRPr>
        </a:p>
      </dgm:t>
    </dgm:pt>
    <dgm:pt modelId="{4031AAD1-019A-0547-A4F2-3C0549C06096}" type="sibTrans" cxnId="{7D572395-0386-1142-A9C0-8E2B3DE324B8}">
      <dgm:prSet/>
      <dgm:spPr/>
      <dgm:t>
        <a:bodyPr/>
        <a:lstStyle/>
        <a:p>
          <a:endParaRPr lang="en-US">
            <a:solidFill>
              <a:srgbClr val="0F1E64"/>
            </a:solidFill>
            <a:latin typeface="Arial" panose="020B0604020202020204" pitchFamily="34" charset="0"/>
            <a:cs typeface="Arial" panose="020B0604020202020204" pitchFamily="34" charset="0"/>
          </a:endParaRPr>
        </a:p>
      </dgm:t>
    </dgm:pt>
    <dgm:pt modelId="{FD0AACA4-547A-0348-84F1-387238C7ADFC}">
      <dgm:prSet phldrT="[Text]" custT="1"/>
      <dgm:spPr>
        <a:solidFill>
          <a:schemeClr val="bg1"/>
        </a:solidFill>
        <a:ln w="28575" cmpd="sng">
          <a:solidFill>
            <a:srgbClr val="0F1E64"/>
          </a:solidFill>
        </a:ln>
      </dgm:spPr>
      <dgm:t>
        <a:bodyPr/>
        <a:lstStyle/>
        <a:p>
          <a:r>
            <a:rPr lang="en-US" sz="1800" b="1" dirty="0">
              <a:solidFill>
                <a:srgbClr val="0F1E64"/>
              </a:solidFill>
              <a:latin typeface="Arial" panose="020B0604020202020204" pitchFamily="34" charset="0"/>
              <a:cs typeface="Arial" panose="020B0604020202020204" pitchFamily="34" charset="0"/>
            </a:rPr>
            <a:t>Victorian Cancer Trials Link</a:t>
          </a:r>
        </a:p>
      </dgm:t>
    </dgm:pt>
    <dgm:pt modelId="{02A6E8B6-1584-7E46-A544-06F8696F35F6}" type="parTrans" cxnId="{6AF347AA-FF5F-E140-B33D-32788CE3483C}">
      <dgm:prSet/>
      <dgm:spPr>
        <a:ln w="28575">
          <a:solidFill>
            <a:srgbClr val="0F1E64"/>
          </a:solidFill>
        </a:ln>
      </dgm:spPr>
      <dgm:t>
        <a:bodyPr/>
        <a:lstStyle/>
        <a:p>
          <a:endParaRPr lang="en-US" b="1">
            <a:solidFill>
              <a:srgbClr val="0F1E64"/>
            </a:solidFill>
            <a:latin typeface="Arial" panose="020B0604020202020204" pitchFamily="34" charset="0"/>
            <a:cs typeface="Arial" panose="020B0604020202020204" pitchFamily="34" charset="0"/>
          </a:endParaRPr>
        </a:p>
      </dgm:t>
    </dgm:pt>
    <dgm:pt modelId="{79C55F38-97A0-8841-859A-03A0E23AF1AB}" type="sibTrans" cxnId="{6AF347AA-FF5F-E140-B33D-32788CE3483C}">
      <dgm:prSet/>
      <dgm:spPr/>
      <dgm:t>
        <a:bodyPr/>
        <a:lstStyle/>
        <a:p>
          <a:endParaRPr lang="en-US">
            <a:solidFill>
              <a:srgbClr val="0F1E64"/>
            </a:solidFill>
            <a:latin typeface="Arial" panose="020B0604020202020204" pitchFamily="34" charset="0"/>
            <a:cs typeface="Arial" panose="020B0604020202020204" pitchFamily="34" charset="0"/>
          </a:endParaRPr>
        </a:p>
      </dgm:t>
    </dgm:pt>
    <dgm:pt modelId="{8573CC00-9D1A-584D-B564-BD379AF701CE}">
      <dgm:prSet custT="1"/>
      <dgm:spPr>
        <a:solidFill>
          <a:schemeClr val="bg1"/>
        </a:solidFill>
        <a:ln w="28575" cmpd="sng">
          <a:solidFill>
            <a:srgbClr val="0F1E64"/>
          </a:solidFill>
        </a:ln>
      </dgm:spPr>
      <dgm:t>
        <a:bodyPr/>
        <a:lstStyle/>
        <a:p>
          <a:r>
            <a:rPr lang="en-US" sz="1800" b="1" dirty="0">
              <a:solidFill>
                <a:srgbClr val="0F1E64"/>
              </a:solidFill>
              <a:latin typeface="Arial" panose="020B0604020202020204" pitchFamily="34" charset="0"/>
              <a:cs typeface="Arial" panose="020B0604020202020204" pitchFamily="34" charset="0"/>
            </a:rPr>
            <a:t>Learning from consumer experiences</a:t>
          </a:r>
        </a:p>
      </dgm:t>
    </dgm:pt>
    <dgm:pt modelId="{BD9E0779-9F8D-F144-8E93-C4C678B0A415}" type="parTrans" cxnId="{F6451438-497A-2241-9178-18B9AEFB16D8}">
      <dgm:prSet/>
      <dgm:spPr>
        <a:ln w="28575">
          <a:solidFill>
            <a:srgbClr val="0F1E64"/>
          </a:solidFill>
        </a:ln>
      </dgm:spPr>
      <dgm:t>
        <a:bodyPr/>
        <a:lstStyle/>
        <a:p>
          <a:endParaRPr lang="en-US" b="1">
            <a:solidFill>
              <a:srgbClr val="0F1E64"/>
            </a:solidFill>
            <a:latin typeface="Arial" panose="020B0604020202020204" pitchFamily="34" charset="0"/>
            <a:cs typeface="Arial" panose="020B0604020202020204" pitchFamily="34" charset="0"/>
          </a:endParaRPr>
        </a:p>
      </dgm:t>
    </dgm:pt>
    <dgm:pt modelId="{EACDAC45-C003-864E-A826-D01C9A4A46CE}" type="sibTrans" cxnId="{F6451438-497A-2241-9178-18B9AEFB16D8}">
      <dgm:prSet/>
      <dgm:spPr/>
      <dgm:t>
        <a:bodyPr/>
        <a:lstStyle/>
        <a:p>
          <a:endParaRPr lang="en-US">
            <a:solidFill>
              <a:srgbClr val="0F1E64"/>
            </a:solidFill>
            <a:latin typeface="Arial" panose="020B0604020202020204" pitchFamily="34" charset="0"/>
            <a:cs typeface="Arial" panose="020B0604020202020204" pitchFamily="34" charset="0"/>
          </a:endParaRPr>
        </a:p>
      </dgm:t>
    </dgm:pt>
    <dgm:pt modelId="{BF65DE61-61C1-2E46-81B1-F05D269CB857}" type="pres">
      <dgm:prSet presAssocID="{D3E4C3C2-22C4-304D-9B5B-A3678CD7608B}" presName="diagram" presStyleCnt="0">
        <dgm:presLayoutVars>
          <dgm:chPref val="1"/>
          <dgm:dir/>
          <dgm:animOne val="branch"/>
          <dgm:animLvl val="lvl"/>
          <dgm:resizeHandles val="exact"/>
        </dgm:presLayoutVars>
      </dgm:prSet>
      <dgm:spPr/>
    </dgm:pt>
    <dgm:pt modelId="{8DE482D3-28E3-264D-9A13-5E432684EEA2}" type="pres">
      <dgm:prSet presAssocID="{B2796C6D-80D8-1F45-B59E-1E7D08913F70}" presName="root1" presStyleCnt="0"/>
      <dgm:spPr/>
    </dgm:pt>
    <dgm:pt modelId="{A4192672-1492-C147-9D4A-D26430161BD4}" type="pres">
      <dgm:prSet presAssocID="{B2796C6D-80D8-1F45-B59E-1E7D08913F70}" presName="LevelOneTextNode" presStyleLbl="node0" presStyleIdx="0" presStyleCnt="1" custScaleX="75030">
        <dgm:presLayoutVars>
          <dgm:chPref val="3"/>
        </dgm:presLayoutVars>
      </dgm:prSet>
      <dgm:spPr/>
    </dgm:pt>
    <dgm:pt modelId="{6C86C312-E57C-274D-803E-273132F10707}" type="pres">
      <dgm:prSet presAssocID="{B2796C6D-80D8-1F45-B59E-1E7D08913F70}" presName="level2hierChild" presStyleCnt="0"/>
      <dgm:spPr/>
    </dgm:pt>
    <dgm:pt modelId="{6A4880AF-6422-0C47-B181-10BA5622696C}" type="pres">
      <dgm:prSet presAssocID="{53F581DD-3618-B445-9227-EDAC89232268}" presName="conn2-1" presStyleLbl="parChTrans1D2" presStyleIdx="0" presStyleCnt="2"/>
      <dgm:spPr/>
    </dgm:pt>
    <dgm:pt modelId="{14ED2885-AC59-6C49-A76B-B75C2CE892E7}" type="pres">
      <dgm:prSet presAssocID="{53F581DD-3618-B445-9227-EDAC89232268}" presName="connTx" presStyleLbl="parChTrans1D2" presStyleIdx="0" presStyleCnt="2"/>
      <dgm:spPr/>
    </dgm:pt>
    <dgm:pt modelId="{74A75671-8069-5C4E-9BD9-4071C448AC54}" type="pres">
      <dgm:prSet presAssocID="{5D11F74F-CE8D-D94F-952A-BBF5C03A888B}" presName="root2" presStyleCnt="0"/>
      <dgm:spPr/>
    </dgm:pt>
    <dgm:pt modelId="{FE4E1999-63D9-4A4F-9994-9277AD7A8B48}" type="pres">
      <dgm:prSet presAssocID="{5D11F74F-CE8D-D94F-952A-BBF5C03A888B}" presName="LevelTwoTextNode" presStyleLbl="node2" presStyleIdx="0" presStyleCnt="2" custScaleX="70720" custScaleY="92600" custLinFactNeighborY="-953">
        <dgm:presLayoutVars>
          <dgm:chPref val="3"/>
        </dgm:presLayoutVars>
      </dgm:prSet>
      <dgm:spPr/>
    </dgm:pt>
    <dgm:pt modelId="{84B2CDC5-8788-1046-A2E8-9B3288FE9CA4}" type="pres">
      <dgm:prSet presAssocID="{5D11F74F-CE8D-D94F-952A-BBF5C03A888B}" presName="level3hierChild" presStyleCnt="0"/>
      <dgm:spPr/>
    </dgm:pt>
    <dgm:pt modelId="{278D7021-249D-BC47-A460-7E7D7BEF4C37}" type="pres">
      <dgm:prSet presAssocID="{967C446E-FE11-204F-875D-AF1527ED8405}" presName="conn2-1" presStyleLbl="parChTrans1D3" presStyleIdx="0" presStyleCnt="3"/>
      <dgm:spPr/>
    </dgm:pt>
    <dgm:pt modelId="{D296E170-C7BC-914B-9078-97C793AA92EB}" type="pres">
      <dgm:prSet presAssocID="{967C446E-FE11-204F-875D-AF1527ED8405}" presName="connTx" presStyleLbl="parChTrans1D3" presStyleIdx="0" presStyleCnt="3"/>
      <dgm:spPr/>
    </dgm:pt>
    <dgm:pt modelId="{F236E193-2823-4647-ABFA-50F4F922699D}" type="pres">
      <dgm:prSet presAssocID="{53D27FCB-DA5D-E845-B958-273E9C0FC555}" presName="root2" presStyleCnt="0"/>
      <dgm:spPr/>
    </dgm:pt>
    <dgm:pt modelId="{2833168B-4970-E94B-BC2F-0AD3411C03B6}" type="pres">
      <dgm:prSet presAssocID="{53D27FCB-DA5D-E845-B958-273E9C0FC555}" presName="LevelTwoTextNode" presStyleLbl="node3" presStyleIdx="0" presStyleCnt="3" custScaleX="74731" custLinFactNeighborX="-2253" custLinFactNeighborY="-20701">
        <dgm:presLayoutVars>
          <dgm:chPref val="3"/>
        </dgm:presLayoutVars>
      </dgm:prSet>
      <dgm:spPr/>
    </dgm:pt>
    <dgm:pt modelId="{FC150509-83B4-C247-BC6E-001A9FA43092}" type="pres">
      <dgm:prSet presAssocID="{53D27FCB-DA5D-E845-B958-273E9C0FC555}" presName="level3hierChild" presStyleCnt="0"/>
      <dgm:spPr/>
    </dgm:pt>
    <dgm:pt modelId="{CF86455D-A2BD-2A4E-9C43-E4CA4C12F85E}" type="pres">
      <dgm:prSet presAssocID="{B0124942-0A6C-FC4F-89CD-A84763D582C4}" presName="conn2-1" presStyleLbl="parChTrans1D2" presStyleIdx="1" presStyleCnt="2"/>
      <dgm:spPr/>
    </dgm:pt>
    <dgm:pt modelId="{4443DFFD-F1F4-244D-A45D-3231FCDCDE3C}" type="pres">
      <dgm:prSet presAssocID="{B0124942-0A6C-FC4F-89CD-A84763D582C4}" presName="connTx" presStyleLbl="parChTrans1D2" presStyleIdx="1" presStyleCnt="2"/>
      <dgm:spPr/>
    </dgm:pt>
    <dgm:pt modelId="{293F4136-1BD1-564D-9197-44B49B6C2EF9}" type="pres">
      <dgm:prSet presAssocID="{BC7F11BC-59D5-B541-A8DC-65B28BFADD65}" presName="root2" presStyleCnt="0"/>
      <dgm:spPr/>
    </dgm:pt>
    <dgm:pt modelId="{04B76503-37A0-B64C-8841-1E3D2DB2887D}" type="pres">
      <dgm:prSet presAssocID="{BC7F11BC-59D5-B541-A8DC-65B28BFADD65}" presName="LevelTwoTextNode" presStyleLbl="node2" presStyleIdx="1" presStyleCnt="2" custScaleX="81475" custScaleY="120812">
        <dgm:presLayoutVars>
          <dgm:chPref val="3"/>
        </dgm:presLayoutVars>
      </dgm:prSet>
      <dgm:spPr/>
    </dgm:pt>
    <dgm:pt modelId="{C5231379-F91C-3B49-A0B2-EAA46608447C}" type="pres">
      <dgm:prSet presAssocID="{BC7F11BC-59D5-B541-A8DC-65B28BFADD65}" presName="level3hierChild" presStyleCnt="0"/>
      <dgm:spPr/>
    </dgm:pt>
    <dgm:pt modelId="{B869931D-6E0E-D44C-B9AC-37734DD2FEE6}" type="pres">
      <dgm:prSet presAssocID="{02A6E8B6-1584-7E46-A544-06F8696F35F6}" presName="conn2-1" presStyleLbl="parChTrans1D3" presStyleIdx="1" presStyleCnt="3"/>
      <dgm:spPr/>
    </dgm:pt>
    <dgm:pt modelId="{28386D90-FD7F-1C44-B0DF-35878B35B694}" type="pres">
      <dgm:prSet presAssocID="{02A6E8B6-1584-7E46-A544-06F8696F35F6}" presName="connTx" presStyleLbl="parChTrans1D3" presStyleIdx="1" presStyleCnt="3"/>
      <dgm:spPr/>
    </dgm:pt>
    <dgm:pt modelId="{7A491B31-D186-AF46-9D49-51263E735337}" type="pres">
      <dgm:prSet presAssocID="{FD0AACA4-547A-0348-84F1-387238C7ADFC}" presName="root2" presStyleCnt="0"/>
      <dgm:spPr/>
    </dgm:pt>
    <dgm:pt modelId="{167C67E4-5E3C-6E48-89D6-3D6EB1675243}" type="pres">
      <dgm:prSet presAssocID="{FD0AACA4-547A-0348-84F1-387238C7ADFC}" presName="LevelTwoTextNode" presStyleLbl="node3" presStyleIdx="1" presStyleCnt="3" custScaleX="76955" custScaleY="72968" custLinFactNeighborX="-15057" custLinFactNeighborY="1673">
        <dgm:presLayoutVars>
          <dgm:chPref val="3"/>
        </dgm:presLayoutVars>
      </dgm:prSet>
      <dgm:spPr/>
    </dgm:pt>
    <dgm:pt modelId="{8151F226-2889-CB46-928C-2A3ED0908CCA}" type="pres">
      <dgm:prSet presAssocID="{FD0AACA4-547A-0348-84F1-387238C7ADFC}" presName="level3hierChild" presStyleCnt="0"/>
      <dgm:spPr/>
    </dgm:pt>
    <dgm:pt modelId="{4497C2B0-0FDF-B847-98C0-DAF04D30496A}" type="pres">
      <dgm:prSet presAssocID="{BD9E0779-9F8D-F144-8E93-C4C678B0A415}" presName="conn2-1" presStyleLbl="parChTrans1D3" presStyleIdx="2" presStyleCnt="3"/>
      <dgm:spPr/>
    </dgm:pt>
    <dgm:pt modelId="{CDD66600-39F1-2748-96E9-522510BCDEFC}" type="pres">
      <dgm:prSet presAssocID="{BD9E0779-9F8D-F144-8E93-C4C678B0A415}" presName="connTx" presStyleLbl="parChTrans1D3" presStyleIdx="2" presStyleCnt="3"/>
      <dgm:spPr/>
    </dgm:pt>
    <dgm:pt modelId="{BF04CC8E-FD4A-7E43-967C-ED62E31E3CCF}" type="pres">
      <dgm:prSet presAssocID="{8573CC00-9D1A-584D-B564-BD379AF701CE}" presName="root2" presStyleCnt="0"/>
      <dgm:spPr/>
    </dgm:pt>
    <dgm:pt modelId="{DD45D49E-0307-9248-AA8B-8D18D4DAC285}" type="pres">
      <dgm:prSet presAssocID="{8573CC00-9D1A-584D-B564-BD379AF701CE}" presName="LevelTwoTextNode" presStyleLbl="node3" presStyleIdx="2" presStyleCnt="3" custScaleX="77987" custScaleY="91221" custLinFactNeighborX="-14698" custLinFactNeighborY="29278">
        <dgm:presLayoutVars>
          <dgm:chPref val="3"/>
        </dgm:presLayoutVars>
      </dgm:prSet>
      <dgm:spPr/>
    </dgm:pt>
    <dgm:pt modelId="{C5ADFE84-DBEF-9049-A465-C15B13A88241}" type="pres">
      <dgm:prSet presAssocID="{8573CC00-9D1A-584D-B564-BD379AF701CE}" presName="level3hierChild" presStyleCnt="0"/>
      <dgm:spPr/>
    </dgm:pt>
  </dgm:ptLst>
  <dgm:cxnLst>
    <dgm:cxn modelId="{83040C18-3072-4DE5-91F6-71517380F431}" type="presOf" srcId="{967C446E-FE11-204F-875D-AF1527ED8405}" destId="{D296E170-C7BC-914B-9078-97C793AA92EB}" srcOrd="1" destOrd="0" presId="urn:microsoft.com/office/officeart/2005/8/layout/hierarchy2"/>
    <dgm:cxn modelId="{FEFD001E-BD5F-D64A-A3BD-DF5BF2F5146B}" srcId="{D3E4C3C2-22C4-304D-9B5B-A3678CD7608B}" destId="{B2796C6D-80D8-1F45-B59E-1E7D08913F70}" srcOrd="0" destOrd="0" parTransId="{FD55BE92-7F3D-C044-B19B-33DE86EC651A}" sibTransId="{85BDA321-E2A2-7140-AF79-526655984D68}"/>
    <dgm:cxn modelId="{AB347128-2A7A-4DE2-9407-8F7CD6973D65}" type="presOf" srcId="{D3E4C3C2-22C4-304D-9B5B-A3678CD7608B}" destId="{BF65DE61-61C1-2E46-81B1-F05D269CB857}" srcOrd="0" destOrd="0" presId="urn:microsoft.com/office/officeart/2005/8/layout/hierarchy2"/>
    <dgm:cxn modelId="{5EE5BA2B-BAC1-4D45-9F5E-A826CEFB12D3}" srcId="{5D11F74F-CE8D-D94F-952A-BBF5C03A888B}" destId="{53D27FCB-DA5D-E845-B958-273E9C0FC555}" srcOrd="0" destOrd="0" parTransId="{967C446E-FE11-204F-875D-AF1527ED8405}" sibTransId="{FCF16AD9-8E24-754D-AA2B-C655864AED93}"/>
    <dgm:cxn modelId="{F6451438-497A-2241-9178-18B9AEFB16D8}" srcId="{BC7F11BC-59D5-B541-A8DC-65B28BFADD65}" destId="{8573CC00-9D1A-584D-B564-BD379AF701CE}" srcOrd="1" destOrd="0" parTransId="{BD9E0779-9F8D-F144-8E93-C4C678B0A415}" sibTransId="{EACDAC45-C003-864E-A826-D01C9A4A46CE}"/>
    <dgm:cxn modelId="{901A8638-4FEF-42AA-A4EA-2B62DC9D01D3}" type="presOf" srcId="{B0124942-0A6C-FC4F-89CD-A84763D582C4}" destId="{CF86455D-A2BD-2A4E-9C43-E4CA4C12F85E}" srcOrd="0" destOrd="0" presId="urn:microsoft.com/office/officeart/2005/8/layout/hierarchy2"/>
    <dgm:cxn modelId="{6E865C3A-E0CE-4C4A-9411-9F9E81B791E3}" type="presOf" srcId="{967C446E-FE11-204F-875D-AF1527ED8405}" destId="{278D7021-249D-BC47-A460-7E7D7BEF4C37}" srcOrd="0" destOrd="0" presId="urn:microsoft.com/office/officeart/2005/8/layout/hierarchy2"/>
    <dgm:cxn modelId="{8738F03C-8687-4893-9A50-A879752A0C96}" type="presOf" srcId="{53D27FCB-DA5D-E845-B958-273E9C0FC555}" destId="{2833168B-4970-E94B-BC2F-0AD3411C03B6}" srcOrd="0" destOrd="0" presId="urn:microsoft.com/office/officeart/2005/8/layout/hierarchy2"/>
    <dgm:cxn modelId="{A8A5D962-1064-4C3B-AEC5-55C5AA4BF27E}" type="presOf" srcId="{BD9E0779-9F8D-F144-8E93-C4C678B0A415}" destId="{4497C2B0-0FDF-B847-98C0-DAF04D30496A}" srcOrd="0" destOrd="0" presId="urn:microsoft.com/office/officeart/2005/8/layout/hierarchy2"/>
    <dgm:cxn modelId="{7688F046-0AF1-4267-9B3E-40C5C0618EDB}" type="presOf" srcId="{53F581DD-3618-B445-9227-EDAC89232268}" destId="{6A4880AF-6422-0C47-B181-10BA5622696C}" srcOrd="0" destOrd="0" presId="urn:microsoft.com/office/officeart/2005/8/layout/hierarchy2"/>
    <dgm:cxn modelId="{573E0347-150A-4962-9034-652DAD72C0E2}" type="presOf" srcId="{02A6E8B6-1584-7E46-A544-06F8696F35F6}" destId="{B869931D-6E0E-D44C-B9AC-37734DD2FEE6}" srcOrd="0" destOrd="0" presId="urn:microsoft.com/office/officeart/2005/8/layout/hierarchy2"/>
    <dgm:cxn modelId="{5FCE6A4E-34D6-4438-B1B6-B8FF0F593FB6}" type="presOf" srcId="{BC7F11BC-59D5-B541-A8DC-65B28BFADD65}" destId="{04B76503-37A0-B64C-8841-1E3D2DB2887D}" srcOrd="0" destOrd="0" presId="urn:microsoft.com/office/officeart/2005/8/layout/hierarchy2"/>
    <dgm:cxn modelId="{06D67071-E804-4E44-B0E1-383E6911A8EF}" type="presOf" srcId="{BD9E0779-9F8D-F144-8E93-C4C678B0A415}" destId="{CDD66600-39F1-2748-96E9-522510BCDEFC}" srcOrd="1" destOrd="0" presId="urn:microsoft.com/office/officeart/2005/8/layout/hierarchy2"/>
    <dgm:cxn modelId="{B641477E-1812-4E80-A5C3-BC8E050BBE17}" type="presOf" srcId="{B2796C6D-80D8-1F45-B59E-1E7D08913F70}" destId="{A4192672-1492-C147-9D4A-D26430161BD4}" srcOrd="0" destOrd="0" presId="urn:microsoft.com/office/officeart/2005/8/layout/hierarchy2"/>
    <dgm:cxn modelId="{842EB08D-A530-4327-8A61-F8579798CD16}" type="presOf" srcId="{8573CC00-9D1A-584D-B564-BD379AF701CE}" destId="{DD45D49E-0307-9248-AA8B-8D18D4DAC285}" srcOrd="0" destOrd="0" presId="urn:microsoft.com/office/officeart/2005/8/layout/hierarchy2"/>
    <dgm:cxn modelId="{224BF28F-D0D8-4809-B426-C87DE4AC62A8}" type="presOf" srcId="{53F581DD-3618-B445-9227-EDAC89232268}" destId="{14ED2885-AC59-6C49-A76B-B75C2CE892E7}" srcOrd="1" destOrd="0" presId="urn:microsoft.com/office/officeart/2005/8/layout/hierarchy2"/>
    <dgm:cxn modelId="{7D572395-0386-1142-A9C0-8E2B3DE324B8}" srcId="{B2796C6D-80D8-1F45-B59E-1E7D08913F70}" destId="{BC7F11BC-59D5-B541-A8DC-65B28BFADD65}" srcOrd="1" destOrd="0" parTransId="{B0124942-0A6C-FC4F-89CD-A84763D582C4}" sibTransId="{4031AAD1-019A-0547-A4F2-3C0549C06096}"/>
    <dgm:cxn modelId="{E29E3C99-0C60-49CC-81FC-4CE85A4FF1B1}" type="presOf" srcId="{B0124942-0A6C-FC4F-89CD-A84763D582C4}" destId="{4443DFFD-F1F4-244D-A45D-3231FCDCDE3C}" srcOrd="1" destOrd="0" presId="urn:microsoft.com/office/officeart/2005/8/layout/hierarchy2"/>
    <dgm:cxn modelId="{952C7EA5-3C6B-4FE3-AEED-933B57A1CE30}" type="presOf" srcId="{5D11F74F-CE8D-D94F-952A-BBF5C03A888B}" destId="{FE4E1999-63D9-4A4F-9994-9277AD7A8B48}" srcOrd="0" destOrd="0" presId="urn:microsoft.com/office/officeart/2005/8/layout/hierarchy2"/>
    <dgm:cxn modelId="{6AF347AA-FF5F-E140-B33D-32788CE3483C}" srcId="{BC7F11BC-59D5-B541-A8DC-65B28BFADD65}" destId="{FD0AACA4-547A-0348-84F1-387238C7ADFC}" srcOrd="0" destOrd="0" parTransId="{02A6E8B6-1584-7E46-A544-06F8696F35F6}" sibTransId="{79C55F38-97A0-8841-859A-03A0E23AF1AB}"/>
    <dgm:cxn modelId="{8356DCB9-081D-A748-AC53-148259670CAA}" srcId="{B2796C6D-80D8-1F45-B59E-1E7D08913F70}" destId="{5D11F74F-CE8D-D94F-952A-BBF5C03A888B}" srcOrd="0" destOrd="0" parTransId="{53F581DD-3618-B445-9227-EDAC89232268}" sibTransId="{81FCBF85-826D-D64A-A8C3-4D17E131BAA8}"/>
    <dgm:cxn modelId="{E481F5E2-5A4F-425D-9E2E-8BB4D82F29CC}" type="presOf" srcId="{FD0AACA4-547A-0348-84F1-387238C7ADFC}" destId="{167C67E4-5E3C-6E48-89D6-3D6EB1675243}" srcOrd="0" destOrd="0" presId="urn:microsoft.com/office/officeart/2005/8/layout/hierarchy2"/>
    <dgm:cxn modelId="{8DA98AF7-5023-4DF0-AE06-6070E698316F}" type="presOf" srcId="{02A6E8B6-1584-7E46-A544-06F8696F35F6}" destId="{28386D90-FD7F-1C44-B0DF-35878B35B694}" srcOrd="1" destOrd="0" presId="urn:microsoft.com/office/officeart/2005/8/layout/hierarchy2"/>
    <dgm:cxn modelId="{51BB6D2A-BAEB-494B-AA0E-9FE07A0D3727}" type="presParOf" srcId="{BF65DE61-61C1-2E46-81B1-F05D269CB857}" destId="{8DE482D3-28E3-264D-9A13-5E432684EEA2}" srcOrd="0" destOrd="0" presId="urn:microsoft.com/office/officeart/2005/8/layout/hierarchy2"/>
    <dgm:cxn modelId="{89119C18-6505-4AA3-8208-8CC628F8F299}" type="presParOf" srcId="{8DE482D3-28E3-264D-9A13-5E432684EEA2}" destId="{A4192672-1492-C147-9D4A-D26430161BD4}" srcOrd="0" destOrd="0" presId="urn:microsoft.com/office/officeart/2005/8/layout/hierarchy2"/>
    <dgm:cxn modelId="{F6882F2B-278D-4EB5-8305-FBB7C5F7F826}" type="presParOf" srcId="{8DE482D3-28E3-264D-9A13-5E432684EEA2}" destId="{6C86C312-E57C-274D-803E-273132F10707}" srcOrd="1" destOrd="0" presId="urn:microsoft.com/office/officeart/2005/8/layout/hierarchy2"/>
    <dgm:cxn modelId="{CCE11184-6CB4-4811-BE1D-48AF935E2A60}" type="presParOf" srcId="{6C86C312-E57C-274D-803E-273132F10707}" destId="{6A4880AF-6422-0C47-B181-10BA5622696C}" srcOrd="0" destOrd="0" presId="urn:microsoft.com/office/officeart/2005/8/layout/hierarchy2"/>
    <dgm:cxn modelId="{15678504-8002-443C-A087-397AB2A3E165}" type="presParOf" srcId="{6A4880AF-6422-0C47-B181-10BA5622696C}" destId="{14ED2885-AC59-6C49-A76B-B75C2CE892E7}" srcOrd="0" destOrd="0" presId="urn:microsoft.com/office/officeart/2005/8/layout/hierarchy2"/>
    <dgm:cxn modelId="{CB358F54-EE31-45FB-9763-376052B4C159}" type="presParOf" srcId="{6C86C312-E57C-274D-803E-273132F10707}" destId="{74A75671-8069-5C4E-9BD9-4071C448AC54}" srcOrd="1" destOrd="0" presId="urn:microsoft.com/office/officeart/2005/8/layout/hierarchy2"/>
    <dgm:cxn modelId="{2C063E59-299F-4B6E-BF8B-FCA388E76D60}" type="presParOf" srcId="{74A75671-8069-5C4E-9BD9-4071C448AC54}" destId="{FE4E1999-63D9-4A4F-9994-9277AD7A8B48}" srcOrd="0" destOrd="0" presId="urn:microsoft.com/office/officeart/2005/8/layout/hierarchy2"/>
    <dgm:cxn modelId="{2D52E720-0D23-442B-AAFE-BE0B90B9AD3F}" type="presParOf" srcId="{74A75671-8069-5C4E-9BD9-4071C448AC54}" destId="{84B2CDC5-8788-1046-A2E8-9B3288FE9CA4}" srcOrd="1" destOrd="0" presId="urn:microsoft.com/office/officeart/2005/8/layout/hierarchy2"/>
    <dgm:cxn modelId="{4B7104BD-1E1C-4A69-8D36-AE642E618EE1}" type="presParOf" srcId="{84B2CDC5-8788-1046-A2E8-9B3288FE9CA4}" destId="{278D7021-249D-BC47-A460-7E7D7BEF4C37}" srcOrd="0" destOrd="0" presId="urn:microsoft.com/office/officeart/2005/8/layout/hierarchy2"/>
    <dgm:cxn modelId="{D519C34D-638C-40FC-A459-51E364EF43CA}" type="presParOf" srcId="{278D7021-249D-BC47-A460-7E7D7BEF4C37}" destId="{D296E170-C7BC-914B-9078-97C793AA92EB}" srcOrd="0" destOrd="0" presId="urn:microsoft.com/office/officeart/2005/8/layout/hierarchy2"/>
    <dgm:cxn modelId="{F79BCED9-34D3-4E3F-91FC-3B3A099C09B9}" type="presParOf" srcId="{84B2CDC5-8788-1046-A2E8-9B3288FE9CA4}" destId="{F236E193-2823-4647-ABFA-50F4F922699D}" srcOrd="1" destOrd="0" presId="urn:microsoft.com/office/officeart/2005/8/layout/hierarchy2"/>
    <dgm:cxn modelId="{D6C72A0C-895B-4F6F-8791-FBCBC96F1DCE}" type="presParOf" srcId="{F236E193-2823-4647-ABFA-50F4F922699D}" destId="{2833168B-4970-E94B-BC2F-0AD3411C03B6}" srcOrd="0" destOrd="0" presId="urn:microsoft.com/office/officeart/2005/8/layout/hierarchy2"/>
    <dgm:cxn modelId="{2522F071-C22B-4EDD-96B7-3D52A9AED19D}" type="presParOf" srcId="{F236E193-2823-4647-ABFA-50F4F922699D}" destId="{FC150509-83B4-C247-BC6E-001A9FA43092}" srcOrd="1" destOrd="0" presId="urn:microsoft.com/office/officeart/2005/8/layout/hierarchy2"/>
    <dgm:cxn modelId="{C162C966-2CFD-4076-9458-D915F7FA6573}" type="presParOf" srcId="{6C86C312-E57C-274D-803E-273132F10707}" destId="{CF86455D-A2BD-2A4E-9C43-E4CA4C12F85E}" srcOrd="2" destOrd="0" presId="urn:microsoft.com/office/officeart/2005/8/layout/hierarchy2"/>
    <dgm:cxn modelId="{33D0F479-32DB-4144-96D6-CFCC2EA759B7}" type="presParOf" srcId="{CF86455D-A2BD-2A4E-9C43-E4CA4C12F85E}" destId="{4443DFFD-F1F4-244D-A45D-3231FCDCDE3C}" srcOrd="0" destOrd="0" presId="urn:microsoft.com/office/officeart/2005/8/layout/hierarchy2"/>
    <dgm:cxn modelId="{C044AE9A-F3EC-4264-867C-B0BA6B608EF1}" type="presParOf" srcId="{6C86C312-E57C-274D-803E-273132F10707}" destId="{293F4136-1BD1-564D-9197-44B49B6C2EF9}" srcOrd="3" destOrd="0" presId="urn:microsoft.com/office/officeart/2005/8/layout/hierarchy2"/>
    <dgm:cxn modelId="{C5C7583E-C972-45B3-9136-CD5DF5729277}" type="presParOf" srcId="{293F4136-1BD1-564D-9197-44B49B6C2EF9}" destId="{04B76503-37A0-B64C-8841-1E3D2DB2887D}" srcOrd="0" destOrd="0" presId="urn:microsoft.com/office/officeart/2005/8/layout/hierarchy2"/>
    <dgm:cxn modelId="{D0A6F380-43A3-4D92-B109-287EB82F8C41}" type="presParOf" srcId="{293F4136-1BD1-564D-9197-44B49B6C2EF9}" destId="{C5231379-F91C-3B49-A0B2-EAA46608447C}" srcOrd="1" destOrd="0" presId="urn:microsoft.com/office/officeart/2005/8/layout/hierarchy2"/>
    <dgm:cxn modelId="{8B303471-0F9F-44BB-B94E-73B4F2615626}" type="presParOf" srcId="{C5231379-F91C-3B49-A0B2-EAA46608447C}" destId="{B869931D-6E0E-D44C-B9AC-37734DD2FEE6}" srcOrd="0" destOrd="0" presId="urn:microsoft.com/office/officeart/2005/8/layout/hierarchy2"/>
    <dgm:cxn modelId="{8194A9B2-8932-408D-9313-2E509094F6B7}" type="presParOf" srcId="{B869931D-6E0E-D44C-B9AC-37734DD2FEE6}" destId="{28386D90-FD7F-1C44-B0DF-35878B35B694}" srcOrd="0" destOrd="0" presId="urn:microsoft.com/office/officeart/2005/8/layout/hierarchy2"/>
    <dgm:cxn modelId="{B2F912E7-BD80-4D0C-9D52-049210A55F77}" type="presParOf" srcId="{C5231379-F91C-3B49-A0B2-EAA46608447C}" destId="{7A491B31-D186-AF46-9D49-51263E735337}" srcOrd="1" destOrd="0" presId="urn:microsoft.com/office/officeart/2005/8/layout/hierarchy2"/>
    <dgm:cxn modelId="{6037DC82-C334-4C56-A748-ED9CBD063AB4}" type="presParOf" srcId="{7A491B31-D186-AF46-9D49-51263E735337}" destId="{167C67E4-5E3C-6E48-89D6-3D6EB1675243}" srcOrd="0" destOrd="0" presId="urn:microsoft.com/office/officeart/2005/8/layout/hierarchy2"/>
    <dgm:cxn modelId="{A7277FE6-6E41-47D9-85F6-0951FDD736C0}" type="presParOf" srcId="{7A491B31-D186-AF46-9D49-51263E735337}" destId="{8151F226-2889-CB46-928C-2A3ED0908CCA}" srcOrd="1" destOrd="0" presId="urn:microsoft.com/office/officeart/2005/8/layout/hierarchy2"/>
    <dgm:cxn modelId="{BEA9CC01-A542-4E51-8F3E-CF9487531229}" type="presParOf" srcId="{C5231379-F91C-3B49-A0B2-EAA46608447C}" destId="{4497C2B0-0FDF-B847-98C0-DAF04D30496A}" srcOrd="2" destOrd="0" presId="urn:microsoft.com/office/officeart/2005/8/layout/hierarchy2"/>
    <dgm:cxn modelId="{973D0C0F-0009-4722-86B2-E04D842D221C}" type="presParOf" srcId="{4497C2B0-0FDF-B847-98C0-DAF04D30496A}" destId="{CDD66600-39F1-2748-96E9-522510BCDEFC}" srcOrd="0" destOrd="0" presId="urn:microsoft.com/office/officeart/2005/8/layout/hierarchy2"/>
    <dgm:cxn modelId="{F65F1112-4191-461B-AEDE-234C465CC014}" type="presParOf" srcId="{C5231379-F91C-3B49-A0B2-EAA46608447C}" destId="{BF04CC8E-FD4A-7E43-967C-ED62E31E3CCF}" srcOrd="3" destOrd="0" presId="urn:microsoft.com/office/officeart/2005/8/layout/hierarchy2"/>
    <dgm:cxn modelId="{57990603-E617-448B-9076-65A4DF21131F}" type="presParOf" srcId="{BF04CC8E-FD4A-7E43-967C-ED62E31E3CCF}" destId="{DD45D49E-0307-9248-AA8B-8D18D4DAC285}" srcOrd="0" destOrd="0" presId="urn:microsoft.com/office/officeart/2005/8/layout/hierarchy2"/>
    <dgm:cxn modelId="{C0E8330C-9E72-48E0-AC11-80BD96D1443C}" type="presParOf" srcId="{BF04CC8E-FD4A-7E43-967C-ED62E31E3CCF}" destId="{C5ADFE84-DBEF-9049-A465-C15B13A88241}" srcOrd="1" destOrd="0" presId="urn:microsoft.com/office/officeart/2005/8/layout/hierarchy2"/>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92672-1492-C147-9D4A-D26430161BD4}">
      <dsp:nvSpPr>
        <dsp:cNvPr id="0" name=""/>
        <dsp:cNvSpPr/>
      </dsp:nvSpPr>
      <dsp:spPr>
        <a:xfrm>
          <a:off x="4840" y="1423361"/>
          <a:ext cx="1763778" cy="1175382"/>
        </a:xfrm>
        <a:prstGeom prst="roundRect">
          <a:avLst>
            <a:gd name="adj" fmla="val 10000"/>
          </a:avLst>
        </a:prstGeom>
        <a:noFill/>
        <a:ln w="28575" cap="flat" cmpd="sng" algn="ctr">
          <a:solidFill>
            <a:srgbClr val="0F1E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F1E64"/>
              </a:solidFill>
              <a:latin typeface="Arial" panose="020B0604020202020204" pitchFamily="34" charset="0"/>
              <a:cs typeface="Arial" panose="020B0604020202020204" pitchFamily="34" charset="0"/>
            </a:rPr>
            <a:t>Improving patient access </a:t>
          </a:r>
          <a:br>
            <a:rPr lang="en-US" sz="1800" b="1" kern="1200" dirty="0">
              <a:solidFill>
                <a:srgbClr val="0F1E64"/>
              </a:solidFill>
              <a:latin typeface="Arial" panose="020B0604020202020204" pitchFamily="34" charset="0"/>
              <a:cs typeface="Arial" panose="020B0604020202020204" pitchFamily="34" charset="0"/>
            </a:rPr>
          </a:br>
          <a:r>
            <a:rPr lang="en-US" sz="1800" b="1" kern="1200" dirty="0">
              <a:solidFill>
                <a:srgbClr val="0F1E64"/>
              </a:solidFill>
              <a:latin typeface="Arial" panose="020B0604020202020204" pitchFamily="34" charset="0"/>
              <a:cs typeface="Arial" panose="020B0604020202020204" pitchFamily="34" charset="0"/>
            </a:rPr>
            <a:t>to trials</a:t>
          </a:r>
        </a:p>
      </dsp:txBody>
      <dsp:txXfrm>
        <a:off x="39266" y="1457787"/>
        <a:ext cx="1694926" cy="1106530"/>
      </dsp:txXfrm>
    </dsp:sp>
    <dsp:sp modelId="{6A4880AF-6422-0C47-B181-10BA5622696C}">
      <dsp:nvSpPr>
        <dsp:cNvPr id="0" name=""/>
        <dsp:cNvSpPr/>
      </dsp:nvSpPr>
      <dsp:spPr>
        <a:xfrm rot="18789748">
          <a:off x="1551483" y="1485255"/>
          <a:ext cx="1374576" cy="48955"/>
        </a:xfrm>
        <a:custGeom>
          <a:avLst/>
          <a:gdLst/>
          <a:ahLst/>
          <a:cxnLst/>
          <a:rect l="0" t="0" r="0" b="0"/>
          <a:pathLst>
            <a:path>
              <a:moveTo>
                <a:pt x="0" y="24477"/>
              </a:moveTo>
              <a:lnTo>
                <a:pt x="1374576" y="24477"/>
              </a:lnTo>
            </a:path>
          </a:pathLst>
        </a:custGeom>
        <a:noFill/>
        <a:ln w="28575" cap="flat" cmpd="sng" algn="ctr">
          <a:solidFill>
            <a:srgbClr val="0F1E6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rgbClr val="0F1E64"/>
            </a:solidFill>
            <a:latin typeface="Arial" panose="020B0604020202020204" pitchFamily="34" charset="0"/>
            <a:cs typeface="Arial" panose="020B0604020202020204" pitchFamily="34" charset="0"/>
          </a:endParaRPr>
        </a:p>
      </dsp:txBody>
      <dsp:txXfrm>
        <a:off x="2204407" y="1475368"/>
        <a:ext cx="68728" cy="68728"/>
      </dsp:txXfrm>
    </dsp:sp>
    <dsp:sp modelId="{FE4E1999-63D9-4A4F-9994-9277AD7A8B48}">
      <dsp:nvSpPr>
        <dsp:cNvPr id="0" name=""/>
        <dsp:cNvSpPr/>
      </dsp:nvSpPr>
      <dsp:spPr>
        <a:xfrm>
          <a:off x="2708924" y="464211"/>
          <a:ext cx="1662460" cy="1088404"/>
        </a:xfrm>
        <a:prstGeom prst="roundRect">
          <a:avLst>
            <a:gd name="adj" fmla="val 10000"/>
          </a:avLst>
        </a:prstGeom>
        <a:noFill/>
        <a:ln w="28575" cap="flat" cmpd="sng" algn="ctr">
          <a:solidFill>
            <a:srgbClr val="0F1E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n>
                <a:noFill/>
              </a:ln>
              <a:solidFill>
                <a:srgbClr val="0F1E64"/>
              </a:solidFill>
              <a:latin typeface="Arial" panose="020B0604020202020204" pitchFamily="34" charset="0"/>
              <a:cs typeface="Arial" panose="020B0604020202020204" pitchFamily="34" charset="0"/>
            </a:rPr>
            <a:t>Building trial </a:t>
          </a:r>
          <a:br>
            <a:rPr lang="en-US" sz="1800" b="1" kern="1200" dirty="0">
              <a:ln>
                <a:noFill/>
              </a:ln>
              <a:solidFill>
                <a:srgbClr val="0F1E64"/>
              </a:solidFill>
              <a:latin typeface="Arial" panose="020B0604020202020204" pitchFamily="34" charset="0"/>
              <a:cs typeface="Arial" panose="020B0604020202020204" pitchFamily="34" charset="0"/>
            </a:rPr>
          </a:br>
          <a:r>
            <a:rPr lang="en-US" sz="1800" b="1" kern="1200" dirty="0">
              <a:ln>
                <a:noFill/>
              </a:ln>
              <a:solidFill>
                <a:srgbClr val="0F1E64"/>
              </a:solidFill>
              <a:latin typeface="Arial" panose="020B0604020202020204" pitchFamily="34" charset="0"/>
              <a:cs typeface="Arial" panose="020B0604020202020204" pitchFamily="34" charset="0"/>
            </a:rPr>
            <a:t>site capacity</a:t>
          </a:r>
        </a:p>
      </dsp:txBody>
      <dsp:txXfrm>
        <a:off x="2740802" y="496089"/>
        <a:ext cx="1598704" cy="1024648"/>
      </dsp:txXfrm>
    </dsp:sp>
    <dsp:sp modelId="{278D7021-249D-BC47-A460-7E7D7BEF4C37}">
      <dsp:nvSpPr>
        <dsp:cNvPr id="0" name=""/>
        <dsp:cNvSpPr/>
      </dsp:nvSpPr>
      <dsp:spPr>
        <a:xfrm rot="20720449">
          <a:off x="4356457" y="867878"/>
          <a:ext cx="917199" cy="48955"/>
        </a:xfrm>
        <a:custGeom>
          <a:avLst/>
          <a:gdLst/>
          <a:ahLst/>
          <a:cxnLst/>
          <a:rect l="0" t="0" r="0" b="0"/>
          <a:pathLst>
            <a:path>
              <a:moveTo>
                <a:pt x="0" y="24477"/>
              </a:moveTo>
              <a:lnTo>
                <a:pt x="917199" y="24477"/>
              </a:lnTo>
            </a:path>
          </a:pathLst>
        </a:custGeom>
        <a:noFill/>
        <a:ln w="28575" cap="flat" cmpd="sng" algn="ctr">
          <a:solidFill>
            <a:srgbClr val="0F1E6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rgbClr val="0F1E64"/>
            </a:solidFill>
            <a:latin typeface="Arial" panose="020B0604020202020204" pitchFamily="34" charset="0"/>
            <a:cs typeface="Arial" panose="020B0604020202020204" pitchFamily="34" charset="0"/>
          </a:endParaRPr>
        </a:p>
      </dsp:txBody>
      <dsp:txXfrm>
        <a:off x="4792127" y="869426"/>
        <a:ext cx="45859" cy="45859"/>
      </dsp:txXfrm>
    </dsp:sp>
    <dsp:sp modelId="{2833168B-4970-E94B-BC2F-0AD3411C03B6}">
      <dsp:nvSpPr>
        <dsp:cNvPr id="0" name=""/>
        <dsp:cNvSpPr/>
      </dsp:nvSpPr>
      <dsp:spPr>
        <a:xfrm>
          <a:off x="5258728" y="188607"/>
          <a:ext cx="1756749" cy="1175382"/>
        </a:xfrm>
        <a:prstGeom prst="roundRect">
          <a:avLst>
            <a:gd name="adj" fmla="val 10000"/>
          </a:avLst>
        </a:prstGeom>
        <a:solidFill>
          <a:schemeClr val="bg1"/>
        </a:solidFill>
        <a:ln w="28575" cap="flat" cmpd="sng" algn="ctr">
          <a:solidFill>
            <a:srgbClr val="0F1E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F1E64"/>
              </a:solidFill>
              <a:latin typeface="Arial" panose="020B0604020202020204" pitchFamily="34" charset="0"/>
              <a:cs typeface="Arial" panose="020B0604020202020204" pitchFamily="34" charset="0"/>
            </a:rPr>
            <a:t>Cancer Trials Management Scheme</a:t>
          </a:r>
        </a:p>
      </dsp:txBody>
      <dsp:txXfrm>
        <a:off x="5293154" y="223033"/>
        <a:ext cx="1687897" cy="1106530"/>
      </dsp:txXfrm>
    </dsp:sp>
    <dsp:sp modelId="{CF86455D-A2BD-2A4E-9C43-E4CA4C12F85E}">
      <dsp:nvSpPr>
        <dsp:cNvPr id="0" name=""/>
        <dsp:cNvSpPr/>
      </dsp:nvSpPr>
      <dsp:spPr>
        <a:xfrm rot="2477091">
          <a:off x="1613101" y="2399394"/>
          <a:ext cx="1251340" cy="48955"/>
        </a:xfrm>
        <a:custGeom>
          <a:avLst/>
          <a:gdLst/>
          <a:ahLst/>
          <a:cxnLst/>
          <a:rect l="0" t="0" r="0" b="0"/>
          <a:pathLst>
            <a:path>
              <a:moveTo>
                <a:pt x="0" y="24477"/>
              </a:moveTo>
              <a:lnTo>
                <a:pt x="1251340" y="24477"/>
              </a:lnTo>
            </a:path>
          </a:pathLst>
        </a:custGeom>
        <a:noFill/>
        <a:ln w="28575" cap="flat" cmpd="sng" algn="ctr">
          <a:solidFill>
            <a:srgbClr val="0F1E6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rgbClr val="0F1E64"/>
            </a:solidFill>
            <a:latin typeface="Arial" panose="020B0604020202020204" pitchFamily="34" charset="0"/>
            <a:cs typeface="Arial" panose="020B0604020202020204" pitchFamily="34" charset="0"/>
          </a:endParaRPr>
        </a:p>
      </dsp:txBody>
      <dsp:txXfrm>
        <a:off x="2207488" y="2392588"/>
        <a:ext cx="62567" cy="62567"/>
      </dsp:txXfrm>
    </dsp:sp>
    <dsp:sp modelId="{04B76503-37A0-B64C-8841-1E3D2DB2887D}">
      <dsp:nvSpPr>
        <dsp:cNvPr id="0" name=""/>
        <dsp:cNvSpPr/>
      </dsp:nvSpPr>
      <dsp:spPr>
        <a:xfrm>
          <a:off x="2708924" y="2126689"/>
          <a:ext cx="1915285" cy="1420002"/>
        </a:xfrm>
        <a:prstGeom prst="roundRect">
          <a:avLst>
            <a:gd name="adj" fmla="val 10000"/>
          </a:avLst>
        </a:prstGeom>
        <a:noFill/>
        <a:ln w="28575" cap="flat" cmpd="sng" algn="ctr">
          <a:solidFill>
            <a:srgbClr val="0F1E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n>
                <a:noFill/>
              </a:ln>
              <a:solidFill>
                <a:srgbClr val="0F1E64"/>
              </a:solidFill>
              <a:latin typeface="Arial" panose="020B0604020202020204" pitchFamily="34" charset="0"/>
              <a:cs typeface="Arial" panose="020B0604020202020204" pitchFamily="34" charset="0"/>
            </a:rPr>
            <a:t>Providing </a:t>
          </a:r>
          <a:br>
            <a:rPr lang="en-US" sz="1800" b="1" kern="1200" dirty="0">
              <a:ln>
                <a:noFill/>
              </a:ln>
              <a:solidFill>
                <a:srgbClr val="0F1E64"/>
              </a:solidFill>
              <a:latin typeface="Arial" panose="020B0604020202020204" pitchFamily="34" charset="0"/>
              <a:cs typeface="Arial" panose="020B0604020202020204" pitchFamily="34" charset="0"/>
            </a:rPr>
          </a:br>
          <a:r>
            <a:rPr lang="en-US" sz="1800" b="1" kern="1200" dirty="0">
              <a:ln>
                <a:noFill/>
              </a:ln>
              <a:solidFill>
                <a:srgbClr val="0F1E64"/>
              </a:solidFill>
              <a:latin typeface="Arial" panose="020B0604020202020204" pitchFamily="34" charset="0"/>
              <a:cs typeface="Arial" panose="020B0604020202020204" pitchFamily="34" charset="0"/>
            </a:rPr>
            <a:t>user friendly information </a:t>
          </a:r>
          <a:br>
            <a:rPr lang="en-US" sz="1800" b="1" kern="1200" dirty="0">
              <a:ln>
                <a:noFill/>
              </a:ln>
              <a:solidFill>
                <a:srgbClr val="0F1E64"/>
              </a:solidFill>
              <a:latin typeface="Arial" panose="020B0604020202020204" pitchFamily="34" charset="0"/>
              <a:cs typeface="Arial" panose="020B0604020202020204" pitchFamily="34" charset="0"/>
            </a:rPr>
          </a:br>
          <a:r>
            <a:rPr lang="en-US" sz="1800" b="1" kern="1200" dirty="0">
              <a:ln>
                <a:noFill/>
              </a:ln>
              <a:solidFill>
                <a:srgbClr val="0F1E64"/>
              </a:solidFill>
              <a:latin typeface="Arial" panose="020B0604020202020204" pitchFamily="34" charset="0"/>
              <a:cs typeface="Arial" panose="020B0604020202020204" pitchFamily="34" charset="0"/>
            </a:rPr>
            <a:t>and support</a:t>
          </a:r>
        </a:p>
      </dsp:txBody>
      <dsp:txXfrm>
        <a:off x="2750514" y="2168279"/>
        <a:ext cx="1832105" cy="1336822"/>
      </dsp:txXfrm>
    </dsp:sp>
    <dsp:sp modelId="{B869931D-6E0E-D44C-B9AC-37734DD2FEE6}">
      <dsp:nvSpPr>
        <dsp:cNvPr id="0" name=""/>
        <dsp:cNvSpPr/>
      </dsp:nvSpPr>
      <dsp:spPr>
        <a:xfrm rot="18847364">
          <a:off x="4496276" y="2509920"/>
          <a:ext cx="842219" cy="48955"/>
        </a:xfrm>
        <a:custGeom>
          <a:avLst/>
          <a:gdLst/>
          <a:ahLst/>
          <a:cxnLst/>
          <a:rect l="0" t="0" r="0" b="0"/>
          <a:pathLst>
            <a:path>
              <a:moveTo>
                <a:pt x="0" y="24477"/>
              </a:moveTo>
              <a:lnTo>
                <a:pt x="842219" y="24477"/>
              </a:lnTo>
            </a:path>
          </a:pathLst>
        </a:custGeom>
        <a:noFill/>
        <a:ln w="28575" cap="flat" cmpd="sng" algn="ctr">
          <a:solidFill>
            <a:srgbClr val="0F1E6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rgbClr val="0F1E64"/>
            </a:solidFill>
            <a:latin typeface="Arial" panose="020B0604020202020204" pitchFamily="34" charset="0"/>
            <a:cs typeface="Arial" panose="020B0604020202020204" pitchFamily="34" charset="0"/>
          </a:endParaRPr>
        </a:p>
      </dsp:txBody>
      <dsp:txXfrm>
        <a:off x="4896330" y="2513342"/>
        <a:ext cx="42110" cy="42110"/>
      </dsp:txXfrm>
    </dsp:sp>
    <dsp:sp modelId="{167C67E4-5E3C-6E48-89D6-3D6EB1675243}">
      <dsp:nvSpPr>
        <dsp:cNvPr id="0" name=""/>
        <dsp:cNvSpPr/>
      </dsp:nvSpPr>
      <dsp:spPr>
        <a:xfrm>
          <a:off x="5210561" y="1803277"/>
          <a:ext cx="1809030" cy="857652"/>
        </a:xfrm>
        <a:prstGeom prst="roundRect">
          <a:avLst>
            <a:gd name="adj" fmla="val 10000"/>
          </a:avLst>
        </a:prstGeom>
        <a:solidFill>
          <a:schemeClr val="bg1"/>
        </a:solidFill>
        <a:ln w="28575" cap="flat" cmpd="sng" algn="ctr">
          <a:solidFill>
            <a:srgbClr val="0F1E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F1E64"/>
              </a:solidFill>
              <a:latin typeface="Arial" panose="020B0604020202020204" pitchFamily="34" charset="0"/>
              <a:cs typeface="Arial" panose="020B0604020202020204" pitchFamily="34" charset="0"/>
            </a:rPr>
            <a:t>Victorian Cancer Trials Link</a:t>
          </a:r>
        </a:p>
      </dsp:txBody>
      <dsp:txXfrm>
        <a:off x="5235681" y="1828397"/>
        <a:ext cx="1758790" cy="807412"/>
      </dsp:txXfrm>
    </dsp:sp>
    <dsp:sp modelId="{4497C2B0-0FDF-B847-98C0-DAF04D30496A}">
      <dsp:nvSpPr>
        <dsp:cNvPr id="0" name=""/>
        <dsp:cNvSpPr/>
      </dsp:nvSpPr>
      <dsp:spPr>
        <a:xfrm rot="3321968">
          <a:off x="4398326" y="3242768"/>
          <a:ext cx="1046558" cy="48955"/>
        </a:xfrm>
        <a:custGeom>
          <a:avLst/>
          <a:gdLst/>
          <a:ahLst/>
          <a:cxnLst/>
          <a:rect l="0" t="0" r="0" b="0"/>
          <a:pathLst>
            <a:path>
              <a:moveTo>
                <a:pt x="0" y="24477"/>
              </a:moveTo>
              <a:lnTo>
                <a:pt x="1046558" y="24477"/>
              </a:lnTo>
            </a:path>
          </a:pathLst>
        </a:custGeom>
        <a:noFill/>
        <a:ln w="28575" cap="flat" cmpd="sng" algn="ctr">
          <a:solidFill>
            <a:srgbClr val="0F1E64"/>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rgbClr val="0F1E64"/>
            </a:solidFill>
            <a:latin typeface="Arial" panose="020B0604020202020204" pitchFamily="34" charset="0"/>
            <a:cs typeface="Arial" panose="020B0604020202020204" pitchFamily="34" charset="0"/>
          </a:endParaRPr>
        </a:p>
      </dsp:txBody>
      <dsp:txXfrm>
        <a:off x="4895441" y="3241081"/>
        <a:ext cx="52327" cy="52327"/>
      </dsp:txXfrm>
    </dsp:sp>
    <dsp:sp modelId="{DD45D49E-0307-9248-AA8B-8D18D4DAC285}">
      <dsp:nvSpPr>
        <dsp:cNvPr id="0" name=""/>
        <dsp:cNvSpPr/>
      </dsp:nvSpPr>
      <dsp:spPr>
        <a:xfrm>
          <a:off x="5219000" y="3161702"/>
          <a:ext cx="1833290" cy="1072195"/>
        </a:xfrm>
        <a:prstGeom prst="roundRect">
          <a:avLst>
            <a:gd name="adj" fmla="val 10000"/>
          </a:avLst>
        </a:prstGeom>
        <a:solidFill>
          <a:schemeClr val="bg1"/>
        </a:solidFill>
        <a:ln w="28575" cap="flat" cmpd="sng" algn="ctr">
          <a:solidFill>
            <a:srgbClr val="0F1E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F1E64"/>
              </a:solidFill>
              <a:latin typeface="Arial" panose="020B0604020202020204" pitchFamily="34" charset="0"/>
              <a:cs typeface="Arial" panose="020B0604020202020204" pitchFamily="34" charset="0"/>
            </a:rPr>
            <a:t>Learning from consumer experiences</a:t>
          </a:r>
        </a:p>
      </dsp:txBody>
      <dsp:txXfrm>
        <a:off x="5250404" y="3193106"/>
        <a:ext cx="1770482" cy="10093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BBCD2-EE8C-4C20-BB96-E009FB0478FE}" type="datetimeFigureOut">
              <a:rPr lang="en-AU" smtClean="0"/>
              <a:t>19/10/2018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6095F-0E75-4C7A-B094-47ED446E5947}" type="slidenum">
              <a:rPr lang="en-AU" smtClean="0"/>
              <a:t>‹#›</a:t>
            </a:fld>
            <a:endParaRPr lang="en-AU"/>
          </a:p>
        </p:txBody>
      </p:sp>
    </p:spTree>
    <p:extLst>
      <p:ext uri="{BB962C8B-B14F-4D97-AF65-F5344CB8AC3E}">
        <p14:creationId xmlns:p14="http://schemas.microsoft.com/office/powerpoint/2010/main" val="1431457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solidFill>
                  <a:srgbClr val="0E1351"/>
                </a:solidFill>
              </a:rPr>
              <a:t>Recruitment into cancer clinical trials in Victoria is low – between 5% and 6% of all newly diagnosed cancer patients are recruited into a trial.</a:t>
            </a:r>
            <a:r>
              <a:rPr lang="en-US" b="0" baseline="0" dirty="0">
                <a:solidFill>
                  <a:srgbClr val="0E1351"/>
                </a:solidFill>
              </a:rPr>
              <a:t> </a:t>
            </a:r>
            <a:r>
              <a:rPr lang="en-US" b="0" dirty="0">
                <a:solidFill>
                  <a:srgbClr val="0E1351"/>
                </a:solidFill>
              </a:rPr>
              <a:t>At any given time, there are between 200 and 300 treatment intervention trials open for cancer patients in Victoria</a:t>
            </a:r>
            <a:r>
              <a:rPr lang="en-US" b="0" baseline="0" dirty="0">
                <a:solidFill>
                  <a:srgbClr val="0E1351"/>
                </a:solidFill>
              </a:rPr>
              <a:t> – not taking into consideration duplicate counts of trials</a:t>
            </a:r>
            <a:r>
              <a:rPr lang="en-US" b="0" dirty="0">
                <a:solidFill>
                  <a:srgbClr val="0E1351"/>
                </a:solidFill>
              </a:rPr>
              <a:t>.</a:t>
            </a:r>
            <a:r>
              <a:rPr lang="en-US" b="0" baseline="0" dirty="0">
                <a:solidFill>
                  <a:srgbClr val="0E1351"/>
                </a:solidFill>
              </a:rPr>
              <a:t> </a:t>
            </a:r>
            <a:r>
              <a:rPr lang="en-US" b="0" dirty="0">
                <a:solidFill>
                  <a:srgbClr val="0E1351"/>
                </a:solidFill>
              </a:rPr>
              <a:t>Reasons why recruitment is low are multifaceted; patient access to trials is a contributor. In Victoria,</a:t>
            </a:r>
            <a:r>
              <a:rPr lang="en-US" b="0" baseline="0" dirty="0">
                <a:solidFill>
                  <a:srgbClr val="0E1351"/>
                </a:solidFill>
              </a:rPr>
              <a:t> common factors that restrict patient access include: broader awareness and understanding of clinical trials as a component of optimal cancer care (consumers and clinicians), the distance and cost of travelling to clinical trials (for people living in rural or regional parts of Victoria, in particular), a lack of unified referral and awareness of trials at different trial sites, site resourcing, limited data for measuring clinical trial activity and impact nationally and the increasing complexity of trial processes, including eligibility and consent. </a:t>
            </a:r>
            <a:endParaRPr lang="en-US" b="0" dirty="0">
              <a:solidFill>
                <a:srgbClr val="0E1351"/>
              </a:solidFill>
            </a:endParaRPr>
          </a:p>
          <a:p>
            <a:pPr algn="l"/>
            <a:endParaRPr lang="en-US" b="0" dirty="0">
              <a:solidFill>
                <a:srgbClr val="0E1351"/>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390308-133B-B149-A992-76AE16653C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226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a:t>Cancer</a:t>
            </a:r>
            <a:r>
              <a:rPr lang="en-AU" baseline="0" dirty="0"/>
              <a:t> Council Victoria is an independent not for profit organisation in Victoria, Australia, that has a long history of supporting research in clinical trials. Since1988 Cancer Council has contributed around $20 million donor dollars through programs like the Cancer Trials Management Scheme. Leveraging and building on existing resources in the sector, Cancer Council are taking a multi-component approach to improve patient access to (and awareness of) clinical trials by building trial site capacity and providing access to consumer friendly information and support. Today I will be providing a quick overview about some of these initiatives, and the key learnings to take away from each. These include the Cancer Trials Management Scheme, Victorian Cancer Trials Link and a peer support program called Trial Connect.</a:t>
            </a:r>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390308-133B-B149-A992-76AE16653C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4458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Originally established to fund onsite dedicated data managers, the aim of the Cancer Trials Management Scheme is to build the capacity of cancer clinical trials in Victoria and promote equitable access for patients.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Scheme is implemented using a two-part funding model, in which Cancer Council Victoria provides financial support to 43 clinical trial sites in Victoria, spanning metropolitan, rural and regional areas. In return for allocated funding, we work with clinical trial sites to report annual clinical trial activity and recruitment data in Victoria,</a:t>
            </a:r>
            <a:r>
              <a:rPr lang="en-AU" sz="1200" kern="1200" baseline="0" dirty="0">
                <a:solidFill>
                  <a:schemeClr val="tx1"/>
                </a:solidFill>
                <a:effectLst/>
                <a:latin typeface="+mn-lt"/>
                <a:ea typeface="+mn-ea"/>
                <a:cs typeface="+mn-cs"/>
              </a:rPr>
              <a:t> including the number and type of trials being conducted in the state. This data is also used as a way of providing information about recruiting trials to patients and clinicians in Victoria via the Victorian Cancer Trials Link (which I will get to). It facilitates greater awareness and referrals between trial sites and informs external stakeholder / government knowledge about clinical trials and the prioritisation of services in the state. Funding is pre-determined and based on site activity, recruitment and resourcing. There is no discrimination between pharmaceutically sponsored and non-sponsored trials, recognising that all activity is encouraged.</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Competitive grants are also awarded through the Scheme, supporting the design and implementation of innovative projects that aim to improve patient access to cancer clinical trials. Four successful grants were awarded in 2017 with funding from the Victorian Cancer Agency, to projects focussed on the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delivery of a regional network for clinical trials, improving access to early</a:t>
            </a:r>
            <a:r>
              <a:rPr lang="en-AU" sz="1200" kern="1200" baseline="0" dirty="0">
                <a:solidFill>
                  <a:schemeClr val="tx1"/>
                </a:solidFill>
                <a:effectLst/>
                <a:latin typeface="+mn-lt"/>
                <a:ea typeface="+mn-ea"/>
                <a:cs typeface="+mn-cs"/>
              </a:rPr>
              <a:t> phase and radiotherapy trials, and creating more equitable access for CALD patients, who are often excluded from participation</a:t>
            </a:r>
            <a:r>
              <a:rPr lang="en-AU"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Outcomes</a:t>
            </a:r>
            <a:r>
              <a:rPr lang="en-AU" sz="1200" kern="1200" baseline="0" dirty="0">
                <a:solidFill>
                  <a:schemeClr val="tx1"/>
                </a:solidFill>
                <a:effectLst/>
                <a:latin typeface="+mn-lt"/>
                <a:ea typeface="+mn-ea"/>
                <a:cs typeface="+mn-cs"/>
              </a:rPr>
              <a:t> of the Scheme will be reviewed next year, however key to the Schemes delivery and sustainability is sector-wide engagement; that is, using and working with local intel at the site level, to inform state-wide remit, whether that be through Cancer Council or other government bodies.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6D95D0-B9C1-E644-98B7-B0AA63FDE7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841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As I mentioned,</a:t>
            </a:r>
            <a:r>
              <a:rPr lang="en-AU" sz="1200" kern="1200" baseline="0" dirty="0">
                <a:solidFill>
                  <a:schemeClr val="tx1"/>
                </a:solidFill>
                <a:effectLst/>
                <a:latin typeface="+mn-lt"/>
                <a:ea typeface="+mn-ea"/>
                <a:cs typeface="+mn-cs"/>
              </a:rPr>
              <a:t> the data we collect with sites through the Cancer Trials Management Scheme provides a platform for us share specific information about clinical trials through the Victorian Cancer Trials Link.</a:t>
            </a:r>
          </a:p>
          <a:p>
            <a:endParaRPr lang="en-AU"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baseline="0" dirty="0">
                <a:solidFill>
                  <a:schemeClr val="tx1"/>
                </a:solidFill>
                <a:effectLst/>
                <a:latin typeface="+mn-lt"/>
                <a:ea typeface="+mn-ea"/>
                <a:cs typeface="+mn-cs"/>
              </a:rPr>
              <a:t>Established in 2009 as a way for trial sites to share their clinical trials with others in Victoria, the Victorian Cancer Trials Link is an online portal that aims to link patients and clinicians with locally occurring clinical trials and general resources for people affected by cancer. </a:t>
            </a:r>
            <a:r>
              <a:rPr lang="en-AU" sz="1200" kern="1200" dirty="0">
                <a:solidFill>
                  <a:schemeClr val="tx1"/>
                </a:solidFill>
                <a:effectLst/>
                <a:latin typeface="+mn-lt"/>
                <a:ea typeface="+mn-ea"/>
                <a:cs typeface="+mn-cs"/>
              </a:rPr>
              <a:t>Most trials on the VCTL are systemic therapy treatment intervention trials, but the website also lists trials of radiotherapy and surgical treatment modalities.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Whilst similar platforms exist, the</a:t>
            </a:r>
            <a:r>
              <a:rPr lang="en-AU" sz="1200" kern="1200" baseline="0" dirty="0">
                <a:solidFill>
                  <a:schemeClr val="tx1"/>
                </a:solidFill>
                <a:effectLst/>
                <a:latin typeface="+mn-lt"/>
                <a:ea typeface="+mn-ea"/>
                <a:cs typeface="+mn-cs"/>
              </a:rPr>
              <a:t> Victorian Cancer Trials Link </a:t>
            </a:r>
            <a:r>
              <a:rPr lang="en-AU" sz="1200" kern="1200" dirty="0">
                <a:solidFill>
                  <a:schemeClr val="tx1"/>
                </a:solidFill>
                <a:effectLst/>
                <a:latin typeface="+mn-lt"/>
                <a:ea typeface="+mn-ea"/>
                <a:cs typeface="+mn-cs"/>
              </a:rPr>
              <a:t>is unique because it provides local,</a:t>
            </a:r>
            <a:r>
              <a:rPr lang="en-AU" sz="1200" kern="1200" baseline="0" dirty="0">
                <a:solidFill>
                  <a:schemeClr val="tx1"/>
                </a:solidFill>
                <a:effectLst/>
                <a:latin typeface="+mn-lt"/>
                <a:ea typeface="+mn-ea"/>
                <a:cs typeface="+mn-cs"/>
              </a:rPr>
              <a:t> cancer specific information and is able to match people to clinical trials based on their age, diagnosis and treatment history. It is also available to download on your phones, in app format.</a:t>
            </a:r>
          </a:p>
          <a:p>
            <a:endParaRPr lang="en-AU" sz="1200" kern="1200" baseline="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2017, with support</a:t>
            </a:r>
            <a:r>
              <a:rPr lang="en-AU" sz="1200" kern="1200" baseline="0" dirty="0">
                <a:solidFill>
                  <a:schemeClr val="tx1"/>
                </a:solidFill>
                <a:effectLst/>
                <a:latin typeface="+mn-lt"/>
                <a:ea typeface="+mn-ea"/>
                <a:cs typeface="+mn-cs"/>
              </a:rPr>
              <a:t> from a local philanthropic organisation, we undertook a review of the Victorian Cancer Trials Link, to ensure the information we provided on the platform was suitable for the growing consumer audience. We collected iterative feedback about the content, usability and design of the Victorian Cancer Trials Link and common challenges were identified and addressed.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Based on this feedback, new features of the website included a more intuitive search bar function; an advanced keyword search; simplified trial information and headings; an interactive hover glossary sourced from our colleagues in Cancer Research UK; quick access to Cancer Council Victoria’s experienced cancer nurses; and a suite of resources that provide patients with general information about cancer clinical trials, prompting patients to start a conversation about trials with their doctor. </a:t>
            </a:r>
          </a:p>
          <a:p>
            <a:endParaRPr lang="en-AU" sz="1200" kern="1200" baseline="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Since</a:t>
            </a:r>
            <a:r>
              <a:rPr lang="en-AU" sz="1200" kern="1200" baseline="0" dirty="0">
                <a:solidFill>
                  <a:schemeClr val="tx1"/>
                </a:solidFill>
                <a:effectLst/>
                <a:latin typeface="+mn-lt"/>
                <a:ea typeface="+mn-ea"/>
                <a:cs typeface="+mn-cs"/>
              </a:rPr>
              <a:t> we launched the new versions of the website and app, we have attracted </a:t>
            </a:r>
            <a:r>
              <a:rPr lang="en-AU" sz="1200" kern="1200" dirty="0">
                <a:solidFill>
                  <a:schemeClr val="tx1"/>
                </a:solidFill>
                <a:effectLst/>
                <a:latin typeface="+mn-lt"/>
                <a:ea typeface="+mn-ea"/>
                <a:cs typeface="+mn-cs"/>
              </a:rPr>
              <a:t>an international and interstate audience (together</a:t>
            </a:r>
            <a:r>
              <a:rPr lang="en-AU" sz="1200" kern="1200" baseline="0" dirty="0">
                <a:solidFill>
                  <a:schemeClr val="tx1"/>
                </a:solidFill>
                <a:effectLst/>
                <a:latin typeface="+mn-lt"/>
                <a:ea typeface="+mn-ea"/>
                <a:cs typeface="+mn-cs"/>
              </a:rPr>
              <a:t> accounting for nearly 50% of users)</a:t>
            </a:r>
            <a:r>
              <a:rPr lang="en-AU" sz="1200" kern="1200" dirty="0">
                <a:solidFill>
                  <a:schemeClr val="tx1"/>
                </a:solidFill>
                <a:effectLst/>
                <a:latin typeface="+mn-lt"/>
                <a:ea typeface="+mn-ea"/>
                <a:cs typeface="+mn-cs"/>
              </a:rPr>
              <a:t>, suggesting that there is demand for this type of resource outside of Victoria</a:t>
            </a:r>
            <a:r>
              <a:rPr lang="en-AU" sz="1200" kern="1200" baseline="0" dirty="0">
                <a:solidFill>
                  <a:schemeClr val="tx1"/>
                </a:solidFill>
                <a:effectLst/>
                <a:latin typeface="+mn-lt"/>
                <a:ea typeface="+mn-ea"/>
                <a:cs typeface="+mn-cs"/>
              </a:rPr>
              <a:t>. </a:t>
            </a:r>
            <a:r>
              <a:rPr lang="en-AU" sz="1200" kern="1200" baseline="0" dirty="0">
                <a:solidFill>
                  <a:srgbClr val="FF0000"/>
                </a:solidFill>
                <a:effectLst/>
                <a:latin typeface="+mn-lt"/>
                <a:ea typeface="+mn-ea"/>
                <a:cs typeface="+mn-cs"/>
              </a:rPr>
              <a:t>We have also observed more quality engagement with the platform; and in the past 6 months</a:t>
            </a:r>
            <a:r>
              <a:rPr lang="en-AU" sz="1200" b="1" kern="1200" baseline="0" dirty="0">
                <a:solidFill>
                  <a:srgbClr val="FF0000"/>
                </a:solidFill>
                <a:effectLst/>
                <a:latin typeface="+mn-lt"/>
                <a:ea typeface="+mn-ea"/>
                <a:cs typeface="+mn-cs"/>
              </a:rPr>
              <a:t> just over 9000 </a:t>
            </a:r>
            <a:r>
              <a:rPr lang="en-AU" sz="1200" kern="1200" baseline="0" dirty="0">
                <a:solidFill>
                  <a:srgbClr val="FF0000"/>
                </a:solidFill>
                <a:effectLst/>
                <a:latin typeface="+mn-lt"/>
                <a:ea typeface="+mn-ea"/>
                <a:cs typeface="+mn-cs"/>
              </a:rPr>
              <a:t>people have initiated a search for a clinical trial using the website. While we do not collect data to suggest this increased engagement has led to increased referral into clinical trials, it could suggest more people are aware and engaging in the conversation about clinical trials than ever before. I think this is huge testament to the wonderful consumers who provided input into the redevelopment and guided our service delivery.</a:t>
            </a:r>
          </a:p>
          <a:p>
            <a:endParaRPr lang="en-AU" sz="1200" kern="1200" baseline="0" dirty="0">
              <a:solidFill>
                <a:srgbClr val="FF0000"/>
              </a:solidFill>
              <a:effectLst/>
              <a:latin typeface="+mn-lt"/>
              <a:ea typeface="+mn-ea"/>
              <a:cs typeface="+mn-cs"/>
            </a:endParaRPr>
          </a:p>
          <a:p>
            <a:r>
              <a:rPr lang="en-AU" sz="1200" kern="1200" dirty="0">
                <a:solidFill>
                  <a:schemeClr val="tx1"/>
                </a:solidFill>
                <a:effectLst/>
                <a:latin typeface="+mn-lt"/>
                <a:ea typeface="+mn-ea"/>
                <a:cs typeface="+mn-cs"/>
              </a:rPr>
              <a:t>Increased attention surrounding the VCTL enhancement has also facilitated partnerships and ongoing support from other</a:t>
            </a:r>
            <a:r>
              <a:rPr lang="en-AU" sz="1200" kern="1200" baseline="0" dirty="0">
                <a:solidFill>
                  <a:schemeClr val="tx1"/>
                </a:solidFill>
                <a:effectLst/>
                <a:latin typeface="+mn-lt"/>
                <a:ea typeface="+mn-ea"/>
                <a:cs typeface="+mn-cs"/>
              </a:rPr>
              <a:t> health service and government stakeholders in the sector</a:t>
            </a:r>
            <a:r>
              <a:rPr lang="en-AU" sz="1200" kern="1200" dirty="0">
                <a:solidFill>
                  <a:schemeClr val="tx1"/>
                </a:solidFill>
                <a:effectLst/>
                <a:latin typeface="+mn-lt"/>
                <a:ea typeface="+mn-ea"/>
                <a:cs typeface="+mn-cs"/>
              </a:rPr>
              <a:t>; starting discussions about how the resource can be improved and utilised further. </a:t>
            </a:r>
          </a:p>
          <a:p>
            <a:r>
              <a:rPr lang="en-AU" sz="1200" kern="1200" baseline="0" dirty="0">
                <a:solidFill>
                  <a:srgbClr val="FF0000"/>
                </a:solidFill>
                <a:effectLst/>
                <a:latin typeface="+mn-lt"/>
                <a:ea typeface="+mn-ea"/>
                <a:cs typeface="+mn-cs"/>
              </a:rPr>
              <a:t> </a:t>
            </a:r>
            <a:endParaRPr lang="en-AU" sz="1200" kern="1200" baseline="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390308-133B-B149-A992-76AE16653C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9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As well as trial-specific information, the</a:t>
            </a:r>
            <a:r>
              <a:rPr lang="en-US" baseline="0" dirty="0"/>
              <a:t> Victorian Cancer Trials Link also provides a platform for Cancer Council to provide more general information and support for people considering participation in clinical trials. This includes access to five videos that detail the experiences of people (Ilka, Peter, Greg and Tash) who have participated in a clinical trial. The videos were developed with consumers, as a way of normalizing clinical trial participation and an awareness for the real reasons people decide to participate in clinical trials. Each story is different, yet each story powerfully describes the significance of clinical trials from a patients point of view.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390308-133B-B149-A992-76AE16653C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118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dirty="0"/>
              <a:t>In</a:t>
            </a:r>
            <a:r>
              <a:rPr lang="en-AU" baseline="0" dirty="0"/>
              <a:t> addition to the patient stories, we have also piloted a peer support program called Trial Connect. Recognising the conversation about clinical trials is often difficult, Trial Connect </a:t>
            </a:r>
            <a:r>
              <a:rPr lang="en-AU" sz="1200" baseline="0" dirty="0"/>
              <a:t>aims to c</a:t>
            </a:r>
            <a:r>
              <a:rPr lang="en-AU" sz="1200" dirty="0"/>
              <a:t>onnect people who are considering participation</a:t>
            </a:r>
            <a:r>
              <a:rPr lang="en-AU" sz="1200" baseline="0" dirty="0"/>
              <a:t> in a clinical trial, with someone who has “been there before”. It is a free and confidential telephone service that is based on an existing peer support program at Cancer Council, called Cancer Connect. </a:t>
            </a:r>
          </a:p>
          <a:p>
            <a:endParaRPr lang="en-AU" sz="1200" baseline="0" dirty="0"/>
          </a:p>
          <a:p>
            <a:r>
              <a:rPr lang="en-AU" sz="1200" baseline="0" dirty="0"/>
              <a:t>The program works by connecting a potential clinical trial participant with an experienced volunteer who is able to address their questions about clinical trials. </a:t>
            </a:r>
            <a:r>
              <a:rPr lang="en-AU" sz="1200" dirty="0"/>
              <a:t>While</a:t>
            </a:r>
            <a:r>
              <a:rPr lang="en-AU" sz="1200" baseline="0" dirty="0"/>
              <a:t> our volunteers can not provide medical advice to callers, Trial Connect does offer a </a:t>
            </a:r>
            <a:r>
              <a:rPr lang="en-AU" sz="1200" dirty="0"/>
              <a:t>platform to talk about the experience of being in a clinical trial, speak</a:t>
            </a:r>
            <a:r>
              <a:rPr lang="en-AU" sz="1200" baseline="0" dirty="0"/>
              <a:t> about the importance of clinical trials </a:t>
            </a:r>
            <a:r>
              <a:rPr lang="en-AU" sz="1200" dirty="0"/>
              <a:t>and dispel myths</a:t>
            </a:r>
            <a:r>
              <a:rPr lang="en-AU" sz="1200" baseline="0" dirty="0"/>
              <a:t> about clinical trial participation. The program is able to provide support people, regardless of location of treatment and home address.</a:t>
            </a:r>
          </a:p>
          <a:p>
            <a:endParaRPr lang="en-AU" dirty="0"/>
          </a:p>
          <a:p>
            <a:r>
              <a:rPr lang="en-AU" dirty="0"/>
              <a:t>We</a:t>
            </a:r>
            <a:r>
              <a:rPr lang="en-AU" baseline="0" dirty="0"/>
              <a:t> have received positive feedback about the program, despite only connecting five people with a trained volunteer. Uptake to the program has been slower than expected, however this is likely a consequence of our unstructured promotion of the support service, which primarily targeted trial sites rather than outpatient/inpatient units. This is something we would like to address as we continue to deliver the Trial Connect program.</a:t>
            </a:r>
          </a:p>
          <a:p>
            <a:endParaRPr lang="en-AU" baseline="0" dirty="0"/>
          </a:p>
          <a:p>
            <a:r>
              <a:rPr lang="en-AU" baseline="0" dirty="0"/>
              <a:t>Although we took a program delivery approach to providing peer support, I think there are opportunities to integrate this into everyday practice, whether this be via informal ‘connections’ on the ward or by asking patients to indicate their desire for peer support at the beginning of their treatment.  Having someone to speak to about participation in trials may be the difference between eventual recruitment and adherence in the clinical trial itself, and based on the feedback we received from participants, is definitely something that is missing in current services.</a:t>
            </a:r>
          </a:p>
          <a:p>
            <a:endParaRPr lang="en-AU"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390308-133B-B149-A992-76AE16653C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849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Cancer Council Victoria, integration of the Victorian Cancer Trials Link and Cancer Trials Management Scheme, has meant we are the only body able to comprehensively report on clinical</a:t>
            </a:r>
            <a:r>
              <a:rPr lang="en-AU" baseline="0" dirty="0"/>
              <a:t> trial activity in Victoria</a:t>
            </a:r>
            <a:r>
              <a:rPr lang="en-AU" dirty="0"/>
              <a:t>. By leveraging existing resources and relationships with clinicians and consumers, Cancer Council are taking a multi-component approach to improving patient access to clinical trials and building capacity of the Victorian sector. </a:t>
            </a:r>
          </a:p>
          <a:p>
            <a:endParaRPr lang="en-AU" dirty="0"/>
          </a:p>
          <a:p>
            <a:r>
              <a:rPr lang="en-AU" dirty="0"/>
              <a:t>Using </a:t>
            </a:r>
            <a:r>
              <a:rPr lang="en-AU" baseline="0" dirty="0"/>
              <a:t>sector and consumer experiences to improve resources like the Victorian Cancer Trials Link and promote the importance of clinical trials in the delivery of optimal cancer care has been essential to our efforts of improving patient access to clinical trials in Victoria, especially in a country where clinical trials are not well integrated into our health care system. </a:t>
            </a:r>
          </a:p>
          <a:p>
            <a:endParaRPr lang="en-AU" baseline="0" dirty="0"/>
          </a:p>
          <a:p>
            <a:r>
              <a:rPr lang="en-AU" baseline="0" dirty="0"/>
              <a:t>While the programs I have spoken about today may not translate into the context of your work, key learnings for me that are translatable are the importance of:</a:t>
            </a:r>
          </a:p>
          <a:p>
            <a:endParaRPr lang="en-AU" baseline="0" dirty="0"/>
          </a:p>
          <a:p>
            <a:pPr marL="171450" indent="-171450">
              <a:buFont typeface="Arial" panose="020B0604020202020204" pitchFamily="34" charset="0"/>
              <a:buChar char="•"/>
            </a:pPr>
            <a:r>
              <a:rPr lang="en-AU" baseline="0" dirty="0"/>
              <a:t>Sector wide approaches to clinical trials, including patients as important resources in the delivery of optimal care.</a:t>
            </a:r>
          </a:p>
          <a:p>
            <a:pPr marL="171450" indent="-171450">
              <a:buFont typeface="Arial" panose="020B0604020202020204" pitchFamily="34" charset="0"/>
              <a:buChar char="•"/>
            </a:pPr>
            <a:r>
              <a:rPr lang="en-AU" baseline="0" dirty="0"/>
              <a:t>Having a patient-outcomes focus, recognising the reasons why we do clinical trials and introduce initiatives aimed at building access and capacity of clinical trials, is to improve outcomes for our patients now and in the future.</a:t>
            </a:r>
          </a:p>
          <a:p>
            <a:endParaRPr lang="en-AU" baseline="0" dirty="0"/>
          </a:p>
          <a:p>
            <a:r>
              <a:rPr lang="en-AU" baseline="0" dirty="0"/>
              <a:t>For more information about each of the programs discussed, please feel free to contact me via christie.allan@cancervic.org.au or in person throughout the conference. Thanks!</a:t>
            </a:r>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390308-133B-B149-A992-76AE16653C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5812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Title Slid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1557867" y="0"/>
            <a:ext cx="3826933" cy="6858000"/>
          </a:xfrm>
          <a:prstGeom prst="homePlate">
            <a:avLst>
              <a:gd name="adj" fmla="val 47787"/>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Pentagon 19"/>
          <p:cNvSpPr/>
          <p:nvPr userDrawn="1"/>
        </p:nvSpPr>
        <p:spPr>
          <a:xfrm>
            <a:off x="0" y="0"/>
            <a:ext cx="3826933" cy="6858000"/>
          </a:xfrm>
          <a:prstGeom prst="homePlate">
            <a:avLst>
              <a:gd name="adj" fmla="val 47787"/>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8"/>
          <p:cNvSpPr/>
          <p:nvPr userDrawn="1"/>
        </p:nvSpPr>
        <p:spPr>
          <a:xfrm flipV="1">
            <a:off x="0" y="5029200"/>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914400" y="1645920"/>
            <a:ext cx="10363200" cy="1827842"/>
          </a:xfrm>
        </p:spPr>
        <p:txBody>
          <a:bodyPr lIns="0" tIns="0" rIns="0" bIns="0" anchor="b">
            <a:noAutofit/>
          </a:bodyPr>
          <a:lstStyle>
            <a:lvl1pPr algn="r">
              <a:defRPr sz="3600" b="0" i="0">
                <a:solidFill>
                  <a:srgbClr val="FFFFFF"/>
                </a:solidFill>
                <a:latin typeface="Arial"/>
                <a:cs typeface="Arial"/>
              </a:defRPr>
            </a:lvl1pPr>
          </a:lstStyle>
          <a:p>
            <a:r>
              <a:rPr lang="en-US" dirty="0"/>
              <a:t>Title of the presentation</a:t>
            </a:r>
          </a:p>
        </p:txBody>
      </p:sp>
      <p:sp>
        <p:nvSpPr>
          <p:cNvPr id="11"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00" b="0" i="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 </a:t>
            </a:r>
          </a:p>
        </p:txBody>
      </p:sp>
      <p:pic>
        <p:nvPicPr>
          <p:cNvPr id="12" name="Picture 11" descr="NCI-Logo-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710326"/>
            <a:ext cx="6632448" cy="474575"/>
          </a:xfrm>
          <a:prstGeom prst="rect">
            <a:avLst/>
          </a:prstGeom>
        </p:spPr>
      </p:pic>
      <p:sp>
        <p:nvSpPr>
          <p:cNvPr id="9" name="Date Placeholder 3"/>
          <p:cNvSpPr>
            <a:spLocks noGrp="1"/>
          </p:cNvSpPr>
          <p:nvPr>
            <p:ph type="dt" sz="half" idx="2"/>
          </p:nvPr>
        </p:nvSpPr>
        <p:spPr>
          <a:xfrm>
            <a:off x="8534400" y="5727700"/>
            <a:ext cx="3048000" cy="457200"/>
          </a:xfrm>
          <a:prstGeom prst="rect">
            <a:avLst/>
          </a:prstGeom>
        </p:spPr>
        <p:txBody>
          <a:bodyPr vert="horz" lIns="0" tIns="0" rIns="0" bIns="0" rtlCol="0" anchor="ctr"/>
          <a:lstStyle>
            <a:lvl1pPr algn="r" fontAlgn="auto">
              <a:spcBef>
                <a:spcPts val="0"/>
              </a:spcBef>
              <a:spcAft>
                <a:spcPts val="0"/>
              </a:spcAft>
              <a:defRPr lang="en-US" sz="1600" smtClean="0"/>
            </a:lvl1pPr>
          </a:lstStyle>
          <a:p>
            <a:pPr>
              <a:defRPr/>
            </a:pPr>
            <a:r>
              <a:rPr lang="en-US" dirty="0"/>
              <a:t>INSERT DATE</a:t>
            </a:r>
          </a:p>
        </p:txBody>
      </p:sp>
    </p:spTree>
    <p:extLst>
      <p:ext uri="{BB962C8B-B14F-4D97-AF65-F5344CB8AC3E}">
        <p14:creationId xmlns:p14="http://schemas.microsoft.com/office/powerpoint/2010/main" val="14879518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Right —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
        <p:nvSpPr>
          <p:cNvPr id="14"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6" name="Content Placeholder 2"/>
          <p:cNvSpPr>
            <a:spLocks noGrp="1"/>
          </p:cNvSpPr>
          <p:nvPr>
            <p:ph sz="quarter" idx="11"/>
          </p:nvPr>
        </p:nvSpPr>
        <p:spPr>
          <a:xfrm>
            <a:off x="6051635"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92497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 Right — No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6051635"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149704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Graphic — Footer">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8" name="Picture 7"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
        <p:nvSpPr>
          <p:cNvPr id="10"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142751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Graphic — No Footer">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0"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3578034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Footer">
    <p:bg>
      <p:bgPr>
        <a:solidFill>
          <a:schemeClr val="bg1"/>
        </a:solidFill>
        <a:effectLst/>
      </p:bgPr>
    </p:bg>
    <p:spTree>
      <p:nvGrpSpPr>
        <p:cNvPr id="1" name=""/>
        <p:cNvGrpSpPr/>
        <p:nvPr/>
      </p:nvGrpSpPr>
      <p:grpSpPr>
        <a:xfrm>
          <a:off x="0" y="0"/>
          <a:ext cx="0" cy="0"/>
          <a:chOff x="0" y="0"/>
          <a:chExt cx="0" cy="0"/>
        </a:xfrm>
      </p:grpSpPr>
      <p:sp>
        <p:nvSpPr>
          <p:cNvPr id="7"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Tree>
    <p:extLst>
      <p:ext uri="{BB962C8B-B14F-4D97-AF65-F5344CB8AC3E}">
        <p14:creationId xmlns:p14="http://schemas.microsoft.com/office/powerpoint/2010/main" val="168001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No Footer">
    <p:bg>
      <p:bgPr>
        <a:solidFill>
          <a:schemeClr val="bg1"/>
        </a:solidFill>
        <a:effectLst/>
      </p:bgPr>
    </p:bg>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Tree>
    <p:extLst>
      <p:ext uri="{BB962C8B-B14F-4D97-AF65-F5344CB8AC3E}">
        <p14:creationId xmlns:p14="http://schemas.microsoft.com/office/powerpoint/2010/main" val="2772155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Blue">
    <p:bg>
      <p:bgPr>
        <a:solidFill>
          <a:schemeClr val="accent4"/>
        </a:solidFill>
        <a:effectLst/>
      </p:bgPr>
    </p:bg>
    <p:spTree>
      <p:nvGrpSpPr>
        <p:cNvPr id="1" name=""/>
        <p:cNvGrpSpPr/>
        <p:nvPr/>
      </p:nvGrpSpPr>
      <p:grpSpPr>
        <a:xfrm>
          <a:off x="0" y="0"/>
          <a:ext cx="0" cy="0"/>
          <a:chOff x="0" y="0"/>
          <a:chExt cx="0" cy="0"/>
        </a:xfrm>
      </p:grpSpPr>
      <p:sp>
        <p:nvSpPr>
          <p:cNvPr id="7" name="Pentagon 6"/>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entagon 8"/>
          <p:cNvSpPr/>
          <p:nvPr userDrawn="1"/>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 name="Group 1"/>
          <p:cNvGrpSpPr>
            <a:grpSpLocks noChangeAspect="1"/>
          </p:cNvGrpSpPr>
          <p:nvPr userDrawn="1"/>
        </p:nvGrpSpPr>
        <p:grpSpPr>
          <a:xfrm>
            <a:off x="3425319" y="2915920"/>
            <a:ext cx="5403724" cy="1007110"/>
            <a:chOff x="1524000" y="2654300"/>
            <a:chExt cx="6235066" cy="1549400"/>
          </a:xfrm>
        </p:grpSpPr>
        <p:pic>
          <p:nvPicPr>
            <p:cNvPr id="4" name="Picture 3"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201" y="2844800"/>
              <a:ext cx="4253865" cy="1162050"/>
            </a:xfrm>
            <a:prstGeom prst="rect">
              <a:avLst/>
            </a:prstGeom>
          </p:spPr>
        </p:pic>
        <p:pic>
          <p:nvPicPr>
            <p:cNvPr id="5" name="Picture 4"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0" y="2654300"/>
              <a:ext cx="1549400" cy="1549400"/>
            </a:xfrm>
            <a:prstGeom prst="rect">
              <a:avLst/>
            </a:prstGeom>
          </p:spPr>
        </p:pic>
      </p:grpSp>
      <p:sp>
        <p:nvSpPr>
          <p:cNvPr id="6" name="TextBox 13"/>
          <p:cNvSpPr txBox="1">
            <a:spLocks noChangeArrowheads="1"/>
          </p:cNvSpPr>
          <p:nvPr userDrawn="1"/>
        </p:nvSpPr>
        <p:spPr bwMode="auto">
          <a:xfrm>
            <a:off x="3215254" y="6083300"/>
            <a:ext cx="5810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800" b="1" dirty="0" err="1">
                <a:solidFill>
                  <a:schemeClr val="bg1"/>
                </a:solidFill>
                <a:latin typeface="Arial" charset="0"/>
              </a:rPr>
              <a:t>www.cancer.gov</a:t>
            </a:r>
            <a:r>
              <a:rPr lang="en-US" sz="1800" b="1" dirty="0">
                <a:solidFill>
                  <a:schemeClr val="bg1"/>
                </a:solidFill>
                <a:latin typeface="Arial" charset="0"/>
              </a:rPr>
              <a:t>                 </a:t>
            </a:r>
            <a:r>
              <a:rPr lang="en-US" sz="1800" b="1" dirty="0" err="1">
                <a:solidFill>
                  <a:schemeClr val="bg1"/>
                </a:solidFill>
                <a:latin typeface="Arial" charset="0"/>
              </a:rPr>
              <a:t>www.cancer.gov</a:t>
            </a:r>
            <a:r>
              <a:rPr lang="en-US" sz="1800" b="1" dirty="0">
                <a:solidFill>
                  <a:schemeClr val="bg1"/>
                </a:solidFill>
                <a:latin typeface="Arial" charset="0"/>
              </a:rPr>
              <a:t>/</a:t>
            </a:r>
            <a:r>
              <a:rPr lang="en-US" sz="1800" b="1" dirty="0" err="1">
                <a:solidFill>
                  <a:schemeClr val="bg1"/>
                </a:solidFill>
                <a:latin typeface="Arial" charset="0"/>
              </a:rPr>
              <a:t>espanol</a:t>
            </a:r>
            <a:endParaRPr lang="en-US" sz="1800" b="1" dirty="0">
              <a:solidFill>
                <a:schemeClr val="bg1"/>
              </a:solidFill>
              <a:latin typeface="Arial" charset="0"/>
            </a:endParaRPr>
          </a:p>
        </p:txBody>
      </p:sp>
    </p:spTree>
    <p:extLst>
      <p:ext uri="{BB962C8B-B14F-4D97-AF65-F5344CB8AC3E}">
        <p14:creationId xmlns:p14="http://schemas.microsoft.com/office/powerpoint/2010/main" val="267690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F2E16906-A2E9-7540-AC28-F9EE7F8757EE}"/>
              </a:ext>
            </a:extLst>
          </p:cNvPr>
          <p:cNvSpPr>
            <a:spLocks noGrp="1"/>
          </p:cNvSpPr>
          <p:nvPr>
            <p:ph type="title" hasCustomPrompt="1"/>
          </p:nvPr>
        </p:nvSpPr>
        <p:spPr>
          <a:xfrm>
            <a:off x="1631579" y="2607708"/>
            <a:ext cx="8928847" cy="1325563"/>
          </a:xfrm>
          <a:prstGeom prst="rect">
            <a:avLst/>
          </a:prstGeom>
        </p:spPr>
        <p:txBody>
          <a:bodyPr/>
          <a:lstStyle>
            <a:lvl1pPr algn="ctr">
              <a:defRPr sz="4000" b="1" i="0">
                <a:solidFill>
                  <a:schemeClr val="bg1"/>
                </a:solidFill>
                <a:latin typeface="Foco CC Black" panose="020B0504050202020203" pitchFamily="34" charset="0"/>
                <a:cs typeface="Foco CC Black" panose="020B0504050202020203" pitchFamily="34" charset="0"/>
              </a:defRPr>
            </a:lvl1pPr>
          </a:lstStyle>
          <a:p>
            <a:r>
              <a:rPr lang="en-US" dirty="0"/>
              <a:t>Hello, </a:t>
            </a:r>
            <a:r>
              <a:rPr lang="en-US" baseline="0" dirty="0"/>
              <a:t>this is the latest </a:t>
            </a:r>
            <a:br>
              <a:rPr lang="en-US" baseline="0" dirty="0"/>
            </a:br>
            <a:r>
              <a:rPr lang="en-US" baseline="0" dirty="0"/>
              <a:t>PowerPoint Presentation</a:t>
            </a:r>
            <a:r>
              <a:rPr lang="en-US" dirty="0">
                <a:solidFill>
                  <a:srgbClr val="FFD200"/>
                </a:solidFill>
              </a:rPr>
              <a:t>.</a:t>
            </a:r>
          </a:p>
        </p:txBody>
      </p:sp>
      <p:sp>
        <p:nvSpPr>
          <p:cNvPr id="8" name="Subtitle 2">
            <a:extLst>
              <a:ext uri="{FF2B5EF4-FFF2-40B4-BE49-F238E27FC236}">
                <a16:creationId xmlns:a16="http://schemas.microsoft.com/office/drawing/2014/main" id="{F6C38C06-9793-C541-B501-C7E0CE76D749}"/>
              </a:ext>
            </a:extLst>
          </p:cNvPr>
          <p:cNvSpPr>
            <a:spLocks noGrp="1"/>
          </p:cNvSpPr>
          <p:nvPr>
            <p:ph type="subTitle" idx="1" hasCustomPrompt="1"/>
          </p:nvPr>
        </p:nvSpPr>
        <p:spPr>
          <a:xfrm>
            <a:off x="2707344" y="3943208"/>
            <a:ext cx="6633881" cy="945027"/>
          </a:xfrm>
          <a:prstGeom prst="rect">
            <a:avLst/>
          </a:prstGeom>
        </p:spPr>
        <p:txBody>
          <a:bodyPr/>
          <a:lstStyle>
            <a:lvl1pPr marL="0" indent="0" algn="ctr">
              <a:lnSpc>
                <a:spcPct val="100000"/>
              </a:lnSpc>
              <a:spcBef>
                <a:spcPts val="50"/>
              </a:spcBef>
              <a:buNone/>
              <a:defRPr sz="2000" b="1" i="0">
                <a:solidFill>
                  <a:schemeClr val="bg1"/>
                </a:solidFill>
                <a:latin typeface="Foco CC" panose="020B0504050202020203" pitchFamily="34" charset="0"/>
                <a:cs typeface="Foco CC" panose="020B05040502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presentation description space.</a:t>
            </a:r>
          </a:p>
        </p:txBody>
      </p:sp>
      <p:sp>
        <p:nvSpPr>
          <p:cNvPr id="4" name="Footer Placeholder 8">
            <a:extLst>
              <a:ext uri="{FF2B5EF4-FFF2-40B4-BE49-F238E27FC236}">
                <a16:creationId xmlns:a16="http://schemas.microsoft.com/office/drawing/2014/main" id="{31F875FC-D3EB-1D47-8D44-B23C0531F724}"/>
              </a:ext>
            </a:extLst>
          </p:cNvPr>
          <p:cNvSpPr txBox="1">
            <a:spLocks/>
          </p:cNvSpPr>
          <p:nvPr/>
        </p:nvSpPr>
        <p:spPr>
          <a:xfrm>
            <a:off x="636495" y="6311902"/>
            <a:ext cx="10919012"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2">
                    <a:lumMod val="75000"/>
                  </a:schemeClr>
                </a:solidFill>
                <a:latin typeface="Foco CC" panose="020B0504050202020203" pitchFamily="34" charset="0"/>
                <a:ea typeface="+mn-ea"/>
                <a:cs typeface="Foco CC" panose="020B0504050202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 Cancer Council   |    Day Month Year   |  </a:t>
            </a:r>
            <a:r>
              <a:rPr lang="en-US" sz="1200" dirty="0" err="1"/>
              <a:t>cancercouncil.com.au</a:t>
            </a:r>
            <a:endParaRPr lang="en-US" sz="1200" dirty="0"/>
          </a:p>
        </p:txBody>
      </p:sp>
    </p:spTree>
    <p:extLst>
      <p:ext uri="{BB962C8B-B14F-4D97-AF65-F5344CB8AC3E}">
        <p14:creationId xmlns:p14="http://schemas.microsoft.com/office/powerpoint/2010/main" val="74319775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8B4353A1-FA62-0347-9F4C-7D8244CE6B43}"/>
              </a:ext>
            </a:extLst>
          </p:cNvPr>
          <p:cNvSpPr>
            <a:spLocks noGrp="1"/>
          </p:cNvSpPr>
          <p:nvPr>
            <p:ph type="title" hasCustomPrompt="1"/>
          </p:nvPr>
        </p:nvSpPr>
        <p:spPr>
          <a:xfrm>
            <a:off x="1882588" y="3164722"/>
            <a:ext cx="8426824" cy="528556"/>
          </a:xfrm>
          <a:prstGeom prst="rect">
            <a:avLst/>
          </a:prstGeom>
        </p:spPr>
        <p:txBody>
          <a:bodyPr/>
          <a:lstStyle>
            <a:lvl1pPr algn="ctr">
              <a:defRPr sz="4000" b="1" i="0">
                <a:solidFill>
                  <a:schemeClr val="bg1"/>
                </a:solidFill>
                <a:latin typeface="Foco CC Black" panose="020B0504050202020203" pitchFamily="34" charset="0"/>
                <a:cs typeface="Foco CC Black" panose="020B0504050202020203" pitchFamily="34" charset="0"/>
              </a:defRPr>
            </a:lvl1pPr>
          </a:lstStyle>
          <a:p>
            <a:r>
              <a:rPr lang="en-US" dirty="0"/>
              <a:t>Thank you</a:t>
            </a:r>
            <a:r>
              <a:rPr lang="en-US" dirty="0">
                <a:solidFill>
                  <a:srgbClr val="FFD200"/>
                </a:solidFill>
              </a:rPr>
              <a:t>.</a:t>
            </a:r>
          </a:p>
        </p:txBody>
      </p:sp>
      <p:sp>
        <p:nvSpPr>
          <p:cNvPr id="3" name="Footer Placeholder 8">
            <a:extLst>
              <a:ext uri="{FF2B5EF4-FFF2-40B4-BE49-F238E27FC236}">
                <a16:creationId xmlns:a16="http://schemas.microsoft.com/office/drawing/2014/main" id="{31F875FC-D3EB-1D47-8D44-B23C0531F724}"/>
              </a:ext>
            </a:extLst>
          </p:cNvPr>
          <p:cNvSpPr txBox="1">
            <a:spLocks/>
          </p:cNvSpPr>
          <p:nvPr/>
        </p:nvSpPr>
        <p:spPr>
          <a:xfrm>
            <a:off x="636495" y="6311902"/>
            <a:ext cx="10919012"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2">
                    <a:lumMod val="75000"/>
                  </a:schemeClr>
                </a:solidFill>
                <a:latin typeface="Foco CC" panose="020B0504050202020203" pitchFamily="34" charset="0"/>
                <a:ea typeface="+mn-ea"/>
                <a:cs typeface="Foco CC" panose="020B0504050202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 Cancer Council   |    Day Month Year   |  </a:t>
            </a:r>
            <a:r>
              <a:rPr lang="en-US" sz="1200" dirty="0" err="1"/>
              <a:t>cancercouncil.com.au</a:t>
            </a:r>
            <a:endParaRPr lang="en-US" sz="1200" dirty="0"/>
          </a:p>
        </p:txBody>
      </p:sp>
    </p:spTree>
    <p:extLst>
      <p:ext uri="{BB962C8B-B14F-4D97-AF65-F5344CB8AC3E}">
        <p14:creationId xmlns:p14="http://schemas.microsoft.com/office/powerpoint/2010/main" val="133375017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F2E16906-A2E9-7540-AC28-F9EE7F8757EE}"/>
              </a:ext>
            </a:extLst>
          </p:cNvPr>
          <p:cNvSpPr>
            <a:spLocks noGrp="1"/>
          </p:cNvSpPr>
          <p:nvPr>
            <p:ph type="title" hasCustomPrompt="1"/>
          </p:nvPr>
        </p:nvSpPr>
        <p:spPr>
          <a:xfrm>
            <a:off x="1631579" y="2607708"/>
            <a:ext cx="8928847" cy="1325563"/>
          </a:xfrm>
          <a:prstGeom prst="rect">
            <a:avLst/>
          </a:prstGeom>
        </p:spPr>
        <p:txBody>
          <a:bodyPr/>
          <a:lstStyle>
            <a:lvl1pPr algn="ctr">
              <a:defRPr sz="4000" b="1" i="0">
                <a:solidFill>
                  <a:schemeClr val="bg1"/>
                </a:solidFill>
                <a:latin typeface="Foco CC Black" panose="020B0504050202020203" pitchFamily="34" charset="0"/>
                <a:cs typeface="Foco CC Black" panose="020B0504050202020203" pitchFamily="34" charset="0"/>
              </a:defRPr>
            </a:lvl1pPr>
          </a:lstStyle>
          <a:p>
            <a:r>
              <a:rPr lang="en-US" dirty="0"/>
              <a:t>Hello, </a:t>
            </a:r>
            <a:r>
              <a:rPr lang="en-US" baseline="0" dirty="0"/>
              <a:t>this is the latest </a:t>
            </a:r>
            <a:br>
              <a:rPr lang="en-US" baseline="0" dirty="0"/>
            </a:br>
            <a:r>
              <a:rPr lang="en-US" baseline="0" dirty="0"/>
              <a:t>PowerPoint Presentation</a:t>
            </a:r>
            <a:r>
              <a:rPr lang="en-US" dirty="0">
                <a:solidFill>
                  <a:srgbClr val="FFD200"/>
                </a:solidFill>
              </a:rPr>
              <a:t>.</a:t>
            </a:r>
          </a:p>
        </p:txBody>
      </p:sp>
      <p:sp>
        <p:nvSpPr>
          <p:cNvPr id="8" name="Subtitle 2">
            <a:extLst>
              <a:ext uri="{FF2B5EF4-FFF2-40B4-BE49-F238E27FC236}">
                <a16:creationId xmlns:a16="http://schemas.microsoft.com/office/drawing/2014/main" id="{F6C38C06-9793-C541-B501-C7E0CE76D749}"/>
              </a:ext>
            </a:extLst>
          </p:cNvPr>
          <p:cNvSpPr>
            <a:spLocks noGrp="1"/>
          </p:cNvSpPr>
          <p:nvPr>
            <p:ph type="subTitle" idx="1" hasCustomPrompt="1"/>
          </p:nvPr>
        </p:nvSpPr>
        <p:spPr>
          <a:xfrm>
            <a:off x="2707344" y="3943208"/>
            <a:ext cx="6633881" cy="945027"/>
          </a:xfrm>
          <a:prstGeom prst="rect">
            <a:avLst/>
          </a:prstGeom>
        </p:spPr>
        <p:txBody>
          <a:bodyPr/>
          <a:lstStyle>
            <a:lvl1pPr marL="0" indent="0" algn="ctr">
              <a:lnSpc>
                <a:spcPct val="100000"/>
              </a:lnSpc>
              <a:spcBef>
                <a:spcPts val="50"/>
              </a:spcBef>
              <a:buNone/>
              <a:defRPr sz="2000" b="1" i="0">
                <a:solidFill>
                  <a:schemeClr val="bg1"/>
                </a:solidFill>
                <a:latin typeface="Foco CC" panose="020B0504050202020203" pitchFamily="34" charset="0"/>
                <a:cs typeface="Foco CC" panose="020B05040502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presentation description space.</a:t>
            </a:r>
          </a:p>
        </p:txBody>
      </p:sp>
    </p:spTree>
    <p:extLst>
      <p:ext uri="{BB962C8B-B14F-4D97-AF65-F5344CB8AC3E}">
        <p14:creationId xmlns:p14="http://schemas.microsoft.com/office/powerpoint/2010/main" val="274364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ub-Bullet">
    <p:bg>
      <p:bgPr>
        <a:solidFill>
          <a:schemeClr val="bg1"/>
        </a:solidFill>
        <a:effectLst/>
      </p:bgPr>
    </p:bg>
    <p:spTree>
      <p:nvGrpSpPr>
        <p:cNvPr id="1" name=""/>
        <p:cNvGrpSpPr/>
        <p:nvPr/>
      </p:nvGrpSpPr>
      <p:grpSpPr>
        <a:xfrm>
          <a:off x="0" y="0"/>
          <a:ext cx="0" cy="0"/>
          <a:chOff x="0" y="0"/>
          <a:chExt cx="0" cy="0"/>
        </a:xfrm>
      </p:grpSpPr>
      <p:sp>
        <p:nvSpPr>
          <p:cNvPr id="6" name="Pentagon 5"/>
          <p:cNvSpPr/>
          <p:nvPr userDrawn="1"/>
        </p:nvSpPr>
        <p:spPr>
          <a:xfrm>
            <a:off x="1557867" y="0"/>
            <a:ext cx="3826933" cy="6858000"/>
          </a:xfrm>
          <a:prstGeom prst="homePlate">
            <a:avLst>
              <a:gd name="adj" fmla="val 47787"/>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Pentagon 8"/>
          <p:cNvSpPr/>
          <p:nvPr userDrawn="1"/>
        </p:nvSpPr>
        <p:spPr>
          <a:xfrm>
            <a:off x="0" y="0"/>
            <a:ext cx="3826933" cy="6858000"/>
          </a:xfrm>
          <a:prstGeom prst="homePlate">
            <a:avLst>
              <a:gd name="adj" fmla="val 47787"/>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10" name="Text Placeholder 12"/>
          <p:cNvSpPr>
            <a:spLocks noGrp="1"/>
          </p:cNvSpPr>
          <p:nvPr>
            <p:ph type="body" sz="quarter" idx="10" hasCustomPrompt="1"/>
          </p:nvPr>
        </p:nvSpPr>
        <p:spPr>
          <a:xfrm>
            <a:off x="5779008" y="0"/>
            <a:ext cx="5730240" cy="6858000"/>
          </a:xfrm>
        </p:spPr>
        <p:txBody>
          <a:bodyPr anchor="ctr">
            <a:noAutofit/>
          </a:bodyPr>
          <a:lstStyle>
            <a:lvl1pPr marL="457200" marR="0" indent="-457200" algn="l" defTabSz="457200" rtl="0" eaLnBrk="1" fontAlgn="auto" latinLnBrk="0" hangingPunct="1">
              <a:lnSpc>
                <a:spcPct val="100000"/>
              </a:lnSpc>
              <a:spcBef>
                <a:spcPts val="0"/>
              </a:spcBef>
              <a:spcAft>
                <a:spcPts val="1000"/>
              </a:spcAft>
              <a:buClr>
                <a:schemeClr val="accent1"/>
              </a:buClr>
              <a:buSzTx/>
              <a:buFont typeface="+mj-lt"/>
              <a:buAutoNum type="arabicPeriod"/>
              <a:tabLst/>
              <a:defRPr i="1">
                <a:solidFill>
                  <a:srgbClr val="000000"/>
                </a:solidFill>
              </a:defRPr>
            </a:lvl1pPr>
            <a:lvl2pPr marL="685800" marR="0"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lang="en-US" sz="1900" i="1" kern="1200" baseline="0" dirty="0" smtClean="0">
                <a:solidFill>
                  <a:srgbClr val="000000"/>
                </a:solidFill>
                <a:latin typeface="+mn-lt"/>
                <a:ea typeface="ＭＳ Ｐゴシック" charset="0"/>
                <a:cs typeface="SapientCentroSlab-Light"/>
              </a:defRPr>
            </a:lvl2pPr>
          </a:lstStyle>
          <a:p>
            <a:r>
              <a:rPr lang="en-US" dirty="0"/>
              <a:t>Agenda Item 1</a:t>
            </a:r>
          </a:p>
          <a:p>
            <a:pPr lvl="1"/>
            <a:r>
              <a:rPr lang="en-US" dirty="0"/>
              <a:t>Agenda Item 1a</a:t>
            </a:r>
          </a:p>
          <a:p>
            <a:pPr lvl="1"/>
            <a:r>
              <a:rPr lang="en-US" dirty="0"/>
              <a:t>Agenda Item 1b</a:t>
            </a:r>
          </a:p>
          <a:p>
            <a:r>
              <a:rPr lang="en-US" dirty="0"/>
              <a:t>Agenda Item 2</a:t>
            </a:r>
          </a:p>
          <a:p>
            <a:pPr lvl="1"/>
            <a:r>
              <a:rPr lang="en-US" dirty="0"/>
              <a:t>Agenda Item 2a</a:t>
            </a:r>
          </a:p>
          <a:p>
            <a:pPr lvl="1"/>
            <a:r>
              <a:rPr lang="en-US" dirty="0"/>
              <a:t>Agenda Item 2b</a:t>
            </a:r>
          </a:p>
          <a:p>
            <a:r>
              <a:rPr lang="en-US" dirty="0"/>
              <a:t>Agenda Item 3</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3a</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3b</a:t>
            </a:r>
          </a:p>
          <a:p>
            <a:pPr marL="685800" marR="0" lvl="1" indent="-228600" algn="l" defTabSz="457200" rtl="0" eaLnBrk="1" fontAlgn="auto" latinLnBrk="0" hangingPunct="1">
              <a:lnSpc>
                <a:spcPct val="100000"/>
              </a:lnSpc>
              <a:spcBef>
                <a:spcPts val="0"/>
              </a:spcBef>
              <a:spcAft>
                <a:spcPts val="1000"/>
              </a:spcAft>
              <a:buClr>
                <a:schemeClr val="accent1"/>
              </a:buClr>
              <a:buSzTx/>
              <a:buFont typeface="Wingdings" charset="2"/>
              <a:buChar char="§"/>
              <a:tabLst/>
              <a:defRPr/>
            </a:pPr>
            <a:r>
              <a:rPr lang="en-US" dirty="0"/>
              <a:t>Agenda Item 3c</a:t>
            </a:r>
          </a:p>
          <a:p>
            <a:r>
              <a:rPr lang="en-US" dirty="0"/>
              <a:t>Agenda Item 4</a:t>
            </a:r>
          </a:p>
        </p:txBody>
      </p:sp>
      <p:sp>
        <p:nvSpPr>
          <p:cNvPr id="8" name="Title 1"/>
          <p:cNvSpPr>
            <a:spLocks noGrp="1"/>
          </p:cNvSpPr>
          <p:nvPr>
            <p:ph type="title" hasCustomPrompt="1"/>
          </p:nvPr>
        </p:nvSpPr>
        <p:spPr>
          <a:xfrm>
            <a:off x="658368" y="1737360"/>
            <a:ext cx="4023360" cy="1828800"/>
          </a:xfrm>
        </p:spPr>
        <p:txBody>
          <a:bodyPr lIns="0" tIns="0" rIns="0" bIns="0" anchor="b">
            <a:noAutofit/>
          </a:bodyPr>
          <a:lstStyle>
            <a:lvl1pPr algn="r">
              <a:lnSpc>
                <a:spcPct val="90000"/>
              </a:lnSpc>
              <a:defRPr sz="2400">
                <a:solidFill>
                  <a:srgbClr val="123E57"/>
                </a:solidFill>
                <a:latin typeface="+mj-lt"/>
                <a:cs typeface="SapientSansBold"/>
              </a:defRPr>
            </a:lvl1pPr>
          </a:lstStyle>
          <a:p>
            <a:r>
              <a:rPr lang="en-US" dirty="0"/>
              <a:t>Agenda</a:t>
            </a:r>
          </a:p>
        </p:txBody>
      </p:sp>
      <p:pic>
        <p:nvPicPr>
          <p:cNvPr id="2" name="Picture 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Tree>
    <p:extLst>
      <p:ext uri="{BB962C8B-B14F-4D97-AF65-F5344CB8AC3E}">
        <p14:creationId xmlns:p14="http://schemas.microsoft.com/office/powerpoint/2010/main" val="4092348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26">
            <a:extLst>
              <a:ext uri="{FF2B5EF4-FFF2-40B4-BE49-F238E27FC236}">
                <a16:creationId xmlns:a16="http://schemas.microsoft.com/office/drawing/2014/main" id="{33C4DF56-90DC-FC46-96CB-4E29617DE281}"/>
              </a:ext>
            </a:extLst>
          </p:cNvPr>
          <p:cNvSpPr>
            <a:spLocks noGrp="1"/>
          </p:cNvSpPr>
          <p:nvPr>
            <p:ph type="title" hasCustomPrompt="1"/>
          </p:nvPr>
        </p:nvSpPr>
        <p:spPr>
          <a:xfrm>
            <a:off x="460588" y="365127"/>
            <a:ext cx="11229389" cy="1325563"/>
          </a:xfrm>
          <a:prstGeom prst="rect">
            <a:avLst/>
          </a:prstGeom>
        </p:spPr>
        <p:txBody>
          <a:bodyPr/>
          <a:lstStyle>
            <a:lvl1pPr marL="0" indent="0">
              <a:tabLst>
                <a:tab pos="4124325" algn="l"/>
              </a:tabLst>
              <a:defRPr b="1" i="0">
                <a:solidFill>
                  <a:srgbClr val="0F1E64"/>
                </a:solidFill>
                <a:latin typeface="Foco CC Black" panose="020B0504050202020203" pitchFamily="34" charset="0"/>
                <a:cs typeface="Foco CC Black" panose="020B0504050202020203" pitchFamily="34" charset="0"/>
              </a:defRPr>
            </a:lvl1pPr>
          </a:lstStyle>
          <a:p>
            <a:r>
              <a:rPr lang="en-US" dirty="0"/>
              <a:t>Click here to edit </a:t>
            </a:r>
            <a:br>
              <a:rPr lang="en-US" dirty="0"/>
            </a:br>
            <a:r>
              <a:rPr lang="en-US" dirty="0"/>
              <a:t>Master title style</a:t>
            </a:r>
            <a:r>
              <a:rPr lang="en-US" dirty="0">
                <a:solidFill>
                  <a:srgbClr val="FFD200"/>
                </a:solidFill>
              </a:rPr>
              <a:t>.</a:t>
            </a:r>
            <a:endParaRPr lang="en-US" dirty="0"/>
          </a:p>
        </p:txBody>
      </p:sp>
      <p:sp>
        <p:nvSpPr>
          <p:cNvPr id="9" name="Text Placeholder 2">
            <a:extLst>
              <a:ext uri="{FF2B5EF4-FFF2-40B4-BE49-F238E27FC236}">
                <a16:creationId xmlns:a16="http://schemas.microsoft.com/office/drawing/2014/main" id="{432FFF5A-503E-F24A-AA1B-01E36A25423E}"/>
              </a:ext>
            </a:extLst>
          </p:cNvPr>
          <p:cNvSpPr>
            <a:spLocks noGrp="1"/>
          </p:cNvSpPr>
          <p:nvPr>
            <p:ph type="body" idx="1"/>
          </p:nvPr>
        </p:nvSpPr>
        <p:spPr>
          <a:xfrm>
            <a:off x="460588" y="1700215"/>
            <a:ext cx="5646416" cy="814387"/>
          </a:xfrm>
          <a:prstGeom prst="rect">
            <a:avLst/>
          </a:prstGeom>
        </p:spPr>
        <p:txBody>
          <a:bodyPr anchor="b"/>
          <a:lstStyle>
            <a:lvl1pPr marL="0" indent="0">
              <a:buNone/>
              <a:defRPr sz="2000" b="1" i="0">
                <a:solidFill>
                  <a:srgbClr val="0F1E64"/>
                </a:solidFill>
                <a:latin typeface="Foco CC" panose="020B0504050202020203" pitchFamily="34" charset="0"/>
                <a:cs typeface="Foco CC" panose="020B0504050202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10" name="Text Placeholder 3">
            <a:extLst>
              <a:ext uri="{FF2B5EF4-FFF2-40B4-BE49-F238E27FC236}">
                <a16:creationId xmlns:a16="http://schemas.microsoft.com/office/drawing/2014/main" id="{E457CD32-D474-E443-929F-A030E5587AB1}"/>
              </a:ext>
            </a:extLst>
          </p:cNvPr>
          <p:cNvSpPr>
            <a:spLocks noGrp="1"/>
          </p:cNvSpPr>
          <p:nvPr>
            <p:ph type="body" sz="half" idx="2"/>
          </p:nvPr>
        </p:nvSpPr>
        <p:spPr>
          <a:xfrm>
            <a:off x="460589" y="2534447"/>
            <a:ext cx="5646416" cy="3404243"/>
          </a:xfrm>
          <a:prstGeom prst="rect">
            <a:avLst/>
          </a:prstGeom>
        </p:spPr>
        <p:txBody>
          <a:bodyPr/>
          <a:lstStyle>
            <a:lvl1pPr marL="0" indent="0">
              <a:buNone/>
              <a:defRPr sz="2000" b="0" i="0">
                <a:solidFill>
                  <a:srgbClr val="0F1E64"/>
                </a:solidFill>
                <a:latin typeface="Foco CC" panose="020B0504050202020203" pitchFamily="34" charset="0"/>
                <a:cs typeface="Foco CC" panose="020B0504050202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a:t>Click to edit Master text styles</a:t>
            </a:r>
          </a:p>
        </p:txBody>
      </p:sp>
      <p:sp>
        <p:nvSpPr>
          <p:cNvPr id="13" name="Text Placeholder 2">
            <a:extLst>
              <a:ext uri="{FF2B5EF4-FFF2-40B4-BE49-F238E27FC236}">
                <a16:creationId xmlns:a16="http://schemas.microsoft.com/office/drawing/2014/main" id="{FE79AB40-5DE6-6E4B-8299-3396EC525845}"/>
              </a:ext>
            </a:extLst>
          </p:cNvPr>
          <p:cNvSpPr>
            <a:spLocks noGrp="1"/>
          </p:cNvSpPr>
          <p:nvPr>
            <p:ph type="body" idx="10"/>
          </p:nvPr>
        </p:nvSpPr>
        <p:spPr>
          <a:xfrm>
            <a:off x="6107006" y="1700215"/>
            <a:ext cx="5582972" cy="814387"/>
          </a:xfrm>
          <a:prstGeom prst="rect">
            <a:avLst/>
          </a:prstGeom>
        </p:spPr>
        <p:txBody>
          <a:bodyPr anchor="b"/>
          <a:lstStyle>
            <a:lvl1pPr marL="0" indent="0">
              <a:buNone/>
              <a:defRPr sz="2000" b="1" i="0">
                <a:solidFill>
                  <a:srgbClr val="0F1E64"/>
                </a:solidFill>
                <a:latin typeface="Foco CC" panose="020B0504050202020203" pitchFamily="34" charset="0"/>
                <a:cs typeface="Foco CC" panose="020B0504050202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14" name="Text Placeholder 3">
            <a:extLst>
              <a:ext uri="{FF2B5EF4-FFF2-40B4-BE49-F238E27FC236}">
                <a16:creationId xmlns:a16="http://schemas.microsoft.com/office/drawing/2014/main" id="{A99CD00C-C464-1847-B81E-90A3B2F3A624}"/>
              </a:ext>
            </a:extLst>
          </p:cNvPr>
          <p:cNvSpPr>
            <a:spLocks noGrp="1"/>
          </p:cNvSpPr>
          <p:nvPr>
            <p:ph type="body" sz="half" idx="11"/>
          </p:nvPr>
        </p:nvSpPr>
        <p:spPr>
          <a:xfrm>
            <a:off x="6107006" y="2534447"/>
            <a:ext cx="5582972" cy="3404243"/>
          </a:xfrm>
          <a:prstGeom prst="rect">
            <a:avLst/>
          </a:prstGeom>
        </p:spPr>
        <p:txBody>
          <a:bodyPr/>
          <a:lstStyle>
            <a:lvl1pPr marL="0" indent="0">
              <a:buNone/>
              <a:defRPr sz="2000" b="0" i="0">
                <a:solidFill>
                  <a:srgbClr val="0F1E64"/>
                </a:solidFill>
                <a:latin typeface="Foco CC" panose="020B0504050202020203" pitchFamily="34" charset="0"/>
                <a:cs typeface="Foco CC" panose="020B0504050202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a:t>Click to edit Master text styles</a:t>
            </a:r>
          </a:p>
        </p:txBody>
      </p:sp>
      <p:sp>
        <p:nvSpPr>
          <p:cNvPr id="11" name="Slide Number Placeholder 3">
            <a:extLst>
              <a:ext uri="{FF2B5EF4-FFF2-40B4-BE49-F238E27FC236}">
                <a16:creationId xmlns:a16="http://schemas.microsoft.com/office/drawing/2014/main" id="{F5D8378F-120E-1148-8737-3F880513D155}"/>
              </a:ext>
            </a:extLst>
          </p:cNvPr>
          <p:cNvSpPr>
            <a:spLocks noGrp="1"/>
          </p:cNvSpPr>
          <p:nvPr>
            <p:ph type="sldNum" sz="quarter" idx="4"/>
          </p:nvPr>
        </p:nvSpPr>
        <p:spPr>
          <a:xfrm>
            <a:off x="460590" y="6286372"/>
            <a:ext cx="868004" cy="229980"/>
          </a:xfrm>
          <a:prstGeom prst="rect">
            <a:avLst/>
          </a:prstGeom>
        </p:spPr>
        <p:txBody>
          <a:bodyPr/>
          <a:lstStyle>
            <a:lvl1pPr>
              <a:defRPr sz="1400" b="0" i="0">
                <a:solidFill>
                  <a:srgbClr val="0F1E64"/>
                </a:solidFill>
                <a:latin typeface="Foco CC" panose="020B0504050202020203" pitchFamily="34" charset="0"/>
                <a:cs typeface="Foco CC" panose="020B0504050202020203" pitchFamily="34" charset="0"/>
              </a:defRPr>
            </a:lvl1pPr>
          </a:lstStyle>
          <a:p>
            <a:fld id="{9C0E5DBF-150D-DD46-BADC-83CA603DFC4E}" type="slidenum">
              <a:rPr lang="en-US" smtClean="0"/>
              <a:pPr/>
              <a:t>‹#›</a:t>
            </a:fld>
            <a:endParaRPr lang="en-US" dirty="0"/>
          </a:p>
        </p:txBody>
      </p:sp>
      <p:sp>
        <p:nvSpPr>
          <p:cNvPr id="17" name="Footer Placeholder 18">
            <a:extLst>
              <a:ext uri="{FF2B5EF4-FFF2-40B4-BE49-F238E27FC236}">
                <a16:creationId xmlns:a16="http://schemas.microsoft.com/office/drawing/2014/main" id="{5C1B66D4-1106-F145-963A-044CF53A5BC8}"/>
              </a:ext>
            </a:extLst>
          </p:cNvPr>
          <p:cNvSpPr>
            <a:spLocks noGrp="1"/>
          </p:cNvSpPr>
          <p:nvPr>
            <p:ph type="ftr" sz="quarter" idx="3"/>
          </p:nvPr>
        </p:nvSpPr>
        <p:spPr>
          <a:xfrm>
            <a:off x="721803" y="6286372"/>
            <a:ext cx="4987636" cy="229980"/>
          </a:xfrm>
          <a:prstGeom prst="rect">
            <a:avLst/>
          </a:prstGeom>
        </p:spPr>
        <p:txBody>
          <a:bodyPr/>
          <a:lstStyle>
            <a:lvl1pPr algn="l">
              <a:defRPr sz="1400">
                <a:solidFill>
                  <a:srgbClr val="0F1E64"/>
                </a:solidFill>
              </a:defRPr>
            </a:lvl1pPr>
          </a:lstStyle>
          <a:p>
            <a:r>
              <a:rPr lang="en-US" dirty="0"/>
              <a:t>   |   Presentation Name</a:t>
            </a:r>
          </a:p>
        </p:txBody>
      </p:sp>
    </p:spTree>
    <p:extLst>
      <p:ext uri="{BB962C8B-B14F-4D97-AF65-F5344CB8AC3E}">
        <p14:creationId xmlns:p14="http://schemas.microsoft.com/office/powerpoint/2010/main" val="418937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
            <a:ext cx="12192000" cy="6857143"/>
          </a:xfrm>
          <a:prstGeom prst="rect">
            <a:avLst/>
          </a:prstGeom>
        </p:spPr>
      </p:pic>
    </p:spTree>
    <p:extLst>
      <p:ext uri="{BB962C8B-B14F-4D97-AF65-F5344CB8AC3E}">
        <p14:creationId xmlns:p14="http://schemas.microsoft.com/office/powerpoint/2010/main" val="436247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F2E16906-A2E9-7540-AC28-F9EE7F8757EE}"/>
              </a:ext>
            </a:extLst>
          </p:cNvPr>
          <p:cNvSpPr>
            <a:spLocks noGrp="1"/>
          </p:cNvSpPr>
          <p:nvPr>
            <p:ph type="title" hasCustomPrompt="1"/>
          </p:nvPr>
        </p:nvSpPr>
        <p:spPr>
          <a:xfrm>
            <a:off x="1631579" y="2607708"/>
            <a:ext cx="8928847" cy="1325563"/>
          </a:xfrm>
          <a:prstGeom prst="rect">
            <a:avLst/>
          </a:prstGeom>
        </p:spPr>
        <p:txBody>
          <a:bodyPr/>
          <a:lstStyle>
            <a:lvl1pPr algn="ctr">
              <a:defRPr sz="4000" b="1" i="0">
                <a:solidFill>
                  <a:schemeClr val="bg1"/>
                </a:solidFill>
                <a:latin typeface="Foco CC Black" panose="020B0504050202020203" pitchFamily="34" charset="0"/>
                <a:cs typeface="Foco CC Black" panose="020B0504050202020203" pitchFamily="34" charset="0"/>
              </a:defRPr>
            </a:lvl1pPr>
          </a:lstStyle>
          <a:p>
            <a:r>
              <a:rPr lang="en-US" dirty="0"/>
              <a:t>Hello, </a:t>
            </a:r>
            <a:r>
              <a:rPr lang="en-US" baseline="0" dirty="0"/>
              <a:t>this is the latest </a:t>
            </a:r>
            <a:br>
              <a:rPr lang="en-US" baseline="0" dirty="0"/>
            </a:br>
            <a:r>
              <a:rPr lang="en-US" baseline="0" dirty="0"/>
              <a:t>PowerPoint Presentation</a:t>
            </a:r>
            <a:r>
              <a:rPr lang="en-US" dirty="0">
                <a:solidFill>
                  <a:srgbClr val="FFD200"/>
                </a:solidFill>
              </a:rPr>
              <a:t>.</a:t>
            </a:r>
          </a:p>
        </p:txBody>
      </p:sp>
      <p:sp>
        <p:nvSpPr>
          <p:cNvPr id="8" name="Subtitle 2">
            <a:extLst>
              <a:ext uri="{FF2B5EF4-FFF2-40B4-BE49-F238E27FC236}">
                <a16:creationId xmlns:a16="http://schemas.microsoft.com/office/drawing/2014/main" id="{F6C38C06-9793-C541-B501-C7E0CE76D749}"/>
              </a:ext>
            </a:extLst>
          </p:cNvPr>
          <p:cNvSpPr>
            <a:spLocks noGrp="1"/>
          </p:cNvSpPr>
          <p:nvPr>
            <p:ph type="subTitle" idx="1" hasCustomPrompt="1"/>
          </p:nvPr>
        </p:nvSpPr>
        <p:spPr>
          <a:xfrm>
            <a:off x="2707344" y="3943208"/>
            <a:ext cx="6633881" cy="945027"/>
          </a:xfrm>
          <a:prstGeom prst="rect">
            <a:avLst/>
          </a:prstGeom>
        </p:spPr>
        <p:txBody>
          <a:bodyPr/>
          <a:lstStyle>
            <a:lvl1pPr marL="0" indent="0" algn="ctr">
              <a:lnSpc>
                <a:spcPct val="100000"/>
              </a:lnSpc>
              <a:spcBef>
                <a:spcPts val="50"/>
              </a:spcBef>
              <a:buNone/>
              <a:defRPr sz="2000" b="1" i="0">
                <a:solidFill>
                  <a:schemeClr val="bg1"/>
                </a:solidFill>
                <a:latin typeface="Foco CC" panose="020B0504050202020203" pitchFamily="34" charset="0"/>
                <a:cs typeface="Foco CC" panose="020B05040502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presentation description space.</a:t>
            </a:r>
          </a:p>
        </p:txBody>
      </p:sp>
    </p:spTree>
    <p:extLst>
      <p:ext uri="{BB962C8B-B14F-4D97-AF65-F5344CB8AC3E}">
        <p14:creationId xmlns:p14="http://schemas.microsoft.com/office/powerpoint/2010/main" val="881648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4B8FB17A-0F05-EB4B-8DD9-7FCD0C622791}" type="datetimeFigureOut">
              <a:rPr lang="en-US" smtClean="0"/>
              <a:t>10/19/2018</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389B7CC5-CB49-2448-A67C-9ABF1B3F495A}" type="slidenum">
              <a:rPr lang="en-US" smtClean="0"/>
              <a:t>‹#›</a:t>
            </a:fld>
            <a:endParaRPr lang="en-US"/>
          </a:p>
        </p:txBody>
      </p:sp>
    </p:spTree>
    <p:extLst>
      <p:ext uri="{BB962C8B-B14F-4D97-AF65-F5344CB8AC3E}">
        <p14:creationId xmlns:p14="http://schemas.microsoft.com/office/powerpoint/2010/main" val="4156184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F2E16906-A2E9-7540-AC28-F9EE7F8757EE}"/>
              </a:ext>
            </a:extLst>
          </p:cNvPr>
          <p:cNvSpPr>
            <a:spLocks noGrp="1"/>
          </p:cNvSpPr>
          <p:nvPr>
            <p:ph type="title" hasCustomPrompt="1"/>
          </p:nvPr>
        </p:nvSpPr>
        <p:spPr>
          <a:xfrm>
            <a:off x="1631579" y="2607708"/>
            <a:ext cx="8928847" cy="1325563"/>
          </a:xfrm>
          <a:prstGeom prst="rect">
            <a:avLst/>
          </a:prstGeom>
        </p:spPr>
        <p:txBody>
          <a:bodyPr/>
          <a:lstStyle>
            <a:lvl1pPr algn="ctr">
              <a:defRPr sz="4000" b="1" i="0">
                <a:solidFill>
                  <a:schemeClr val="bg1"/>
                </a:solidFill>
                <a:latin typeface="Foco CC Black" panose="020B0504050202020203" pitchFamily="34" charset="0"/>
                <a:cs typeface="Foco CC Black" panose="020B0504050202020203" pitchFamily="34" charset="0"/>
              </a:defRPr>
            </a:lvl1pPr>
          </a:lstStyle>
          <a:p>
            <a:r>
              <a:rPr lang="en-US" dirty="0"/>
              <a:t>Hello, </a:t>
            </a:r>
            <a:r>
              <a:rPr lang="en-US" baseline="0" dirty="0"/>
              <a:t>this is the latest </a:t>
            </a:r>
            <a:br>
              <a:rPr lang="en-US" baseline="0" dirty="0"/>
            </a:br>
            <a:r>
              <a:rPr lang="en-US" baseline="0" dirty="0"/>
              <a:t>PowerPoint Presentation</a:t>
            </a:r>
            <a:r>
              <a:rPr lang="en-US" dirty="0">
                <a:solidFill>
                  <a:srgbClr val="FFD200"/>
                </a:solidFill>
              </a:rPr>
              <a:t>.</a:t>
            </a:r>
          </a:p>
        </p:txBody>
      </p:sp>
      <p:sp>
        <p:nvSpPr>
          <p:cNvPr id="8" name="Subtitle 2">
            <a:extLst>
              <a:ext uri="{FF2B5EF4-FFF2-40B4-BE49-F238E27FC236}">
                <a16:creationId xmlns:a16="http://schemas.microsoft.com/office/drawing/2014/main" id="{F6C38C06-9793-C541-B501-C7E0CE76D749}"/>
              </a:ext>
            </a:extLst>
          </p:cNvPr>
          <p:cNvSpPr>
            <a:spLocks noGrp="1"/>
          </p:cNvSpPr>
          <p:nvPr>
            <p:ph type="subTitle" idx="1" hasCustomPrompt="1"/>
          </p:nvPr>
        </p:nvSpPr>
        <p:spPr>
          <a:xfrm>
            <a:off x="2707344" y="3943208"/>
            <a:ext cx="6633881" cy="945027"/>
          </a:xfrm>
          <a:prstGeom prst="rect">
            <a:avLst/>
          </a:prstGeom>
        </p:spPr>
        <p:txBody>
          <a:bodyPr/>
          <a:lstStyle>
            <a:lvl1pPr marL="0" indent="0" algn="ctr">
              <a:lnSpc>
                <a:spcPct val="100000"/>
              </a:lnSpc>
              <a:spcBef>
                <a:spcPts val="50"/>
              </a:spcBef>
              <a:buNone/>
              <a:defRPr sz="2000" b="1" i="0">
                <a:solidFill>
                  <a:schemeClr val="bg1"/>
                </a:solidFill>
                <a:latin typeface="Foco CC" panose="020B0504050202020203" pitchFamily="34" charset="0"/>
                <a:cs typeface="Foco CC" panose="020B05040502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presentation description space.</a:t>
            </a:r>
          </a:p>
        </p:txBody>
      </p:sp>
    </p:spTree>
    <p:extLst>
      <p:ext uri="{BB962C8B-B14F-4D97-AF65-F5344CB8AC3E}">
        <p14:creationId xmlns:p14="http://schemas.microsoft.com/office/powerpoint/2010/main" val="119954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Section Break">
    <p:bg>
      <p:bgPr>
        <a:solidFill>
          <a:schemeClr val="accent4"/>
        </a:solidFill>
        <a:effectLst/>
      </p:bgPr>
    </p:bg>
    <p:spTree>
      <p:nvGrpSpPr>
        <p:cNvPr id="1" name=""/>
        <p:cNvGrpSpPr/>
        <p:nvPr/>
      </p:nvGrpSpPr>
      <p:grpSpPr>
        <a:xfrm>
          <a:off x="0" y="0"/>
          <a:ext cx="0" cy="0"/>
          <a:chOff x="0" y="0"/>
          <a:chExt cx="0" cy="0"/>
        </a:xfrm>
      </p:grpSpPr>
      <p:sp>
        <p:nvSpPr>
          <p:cNvPr id="11" name="Pentagon 10"/>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entagon 11"/>
          <p:cNvSpPr/>
          <p:nvPr userDrawn="1"/>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ctrTitle" hasCustomPrompt="1"/>
          </p:nvPr>
        </p:nvSpPr>
        <p:spPr>
          <a:xfrm>
            <a:off x="4571999" y="2423160"/>
            <a:ext cx="6705599" cy="1828800"/>
          </a:xfrm>
        </p:spPr>
        <p:txBody>
          <a:bodyPr lIns="0" tIns="0" rIns="0" bIns="0" anchor="b">
            <a:noAutofit/>
          </a:bodyPr>
          <a:lstStyle>
            <a:lvl1pPr algn="r">
              <a:defRPr sz="3600" spc="-80">
                <a:solidFill>
                  <a:schemeClr val="bg1"/>
                </a:solidFill>
                <a:latin typeface="+mj-lt"/>
                <a:cs typeface="SapientSansBold"/>
              </a:defRPr>
            </a:lvl1pPr>
          </a:lstStyle>
          <a:p>
            <a:pPr lvl="0"/>
            <a:r>
              <a:rPr lang="en-US" dirty="0"/>
              <a:t>Section title</a:t>
            </a:r>
          </a:p>
        </p:txBody>
      </p:sp>
      <p:sp>
        <p:nvSpPr>
          <p:cNvPr id="10"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700" b="0" i="1" spc="100">
                <a:solidFill>
                  <a:srgbClr val="FFFFFF"/>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9"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3" name="Picture 12"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579290"/>
            <a:ext cx="2555849" cy="182880"/>
          </a:xfrm>
          <a:prstGeom prst="rect">
            <a:avLst/>
          </a:prstGeom>
        </p:spPr>
      </p:pic>
    </p:spTree>
    <p:extLst>
      <p:ext uri="{BB962C8B-B14F-4D97-AF65-F5344CB8AC3E}">
        <p14:creationId xmlns:p14="http://schemas.microsoft.com/office/powerpoint/2010/main" val="340441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ection Break ALT">
    <p:bg>
      <p:bgPr>
        <a:solidFill>
          <a:schemeClr val="bg1"/>
        </a:solidFill>
        <a:effectLst/>
      </p:bgPr>
    </p:bg>
    <p:spTree>
      <p:nvGrpSpPr>
        <p:cNvPr id="1" name=""/>
        <p:cNvGrpSpPr/>
        <p:nvPr/>
      </p:nvGrpSpPr>
      <p:grpSpPr>
        <a:xfrm>
          <a:off x="0" y="0"/>
          <a:ext cx="0" cy="0"/>
          <a:chOff x="0" y="0"/>
          <a:chExt cx="0" cy="0"/>
        </a:xfrm>
      </p:grpSpPr>
      <p:sp>
        <p:nvSpPr>
          <p:cNvPr id="10" name="Pentagon 9"/>
          <p:cNvSpPr/>
          <p:nvPr userDrawn="1"/>
        </p:nvSpPr>
        <p:spPr>
          <a:xfrm>
            <a:off x="2033694" y="0"/>
            <a:ext cx="3826933" cy="6858000"/>
          </a:xfrm>
          <a:prstGeom prst="homePlate">
            <a:avLst>
              <a:gd name="adj" fmla="val 47787"/>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entagon 11"/>
          <p:cNvSpPr/>
          <p:nvPr userDrawn="1"/>
        </p:nvSpPr>
        <p:spPr>
          <a:xfrm>
            <a:off x="0" y="0"/>
            <a:ext cx="4302760" cy="6858000"/>
          </a:xfrm>
          <a:prstGeom prst="homePlate">
            <a:avLst>
              <a:gd name="adj" fmla="val 42671"/>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5860627" y="2423160"/>
            <a:ext cx="5416971" cy="1828800"/>
          </a:xfrm>
        </p:spPr>
        <p:txBody>
          <a:bodyPr lIns="0" tIns="0" rIns="0" bIns="0" anchor="b">
            <a:noAutofit/>
          </a:bodyPr>
          <a:lstStyle>
            <a:lvl1pPr algn="r">
              <a:defRPr sz="3600" spc="-80" baseline="0">
                <a:solidFill>
                  <a:schemeClr val="tx2"/>
                </a:solidFill>
                <a:latin typeface="+mj-lt"/>
                <a:cs typeface="SapientSansBold"/>
              </a:defRPr>
            </a:lvl1pPr>
          </a:lstStyle>
          <a:p>
            <a:pPr lvl="0"/>
            <a:r>
              <a:rPr lang="en-US" dirty="0"/>
              <a:t>Section title</a:t>
            </a:r>
          </a:p>
        </p:txBody>
      </p:sp>
      <p:sp>
        <p:nvSpPr>
          <p:cNvPr id="9" name="Subtitle 2"/>
          <p:cNvSpPr>
            <a:spLocks noGrp="1"/>
          </p:cNvSpPr>
          <p:nvPr>
            <p:ph type="subTitle" idx="1" hasCustomPrompt="1"/>
          </p:nvPr>
        </p:nvSpPr>
        <p:spPr>
          <a:xfrm>
            <a:off x="5860626" y="4343400"/>
            <a:ext cx="5408561" cy="685800"/>
          </a:xfrm>
        </p:spPr>
        <p:txBody>
          <a:bodyPr lIns="0" tIns="0" rIns="0" bIns="0">
            <a:noAutofit/>
          </a:bodyPr>
          <a:lstStyle>
            <a:lvl1pPr marL="0" indent="0" algn="r">
              <a:buNone/>
              <a:defRPr sz="1700" b="0" i="1" spc="100">
                <a:solidFill>
                  <a:schemeClr val="accent3"/>
                </a:solidFill>
                <a:latin typeface="+mn-lt"/>
                <a:cs typeface="SapientCentroSlab-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13"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5" name="Picture 14"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579290"/>
            <a:ext cx="2555849" cy="182880"/>
          </a:xfrm>
          <a:prstGeom prst="rect">
            <a:avLst/>
          </a:prstGeom>
        </p:spPr>
      </p:pic>
    </p:spTree>
    <p:extLst>
      <p:ext uri="{BB962C8B-B14F-4D97-AF65-F5344CB8AC3E}">
        <p14:creationId xmlns:p14="http://schemas.microsoft.com/office/powerpoint/2010/main" val="350551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4"/>
        </a:solidFill>
        <a:effectLst/>
      </p:bgPr>
    </p:bg>
    <p:spTree>
      <p:nvGrpSpPr>
        <p:cNvPr id="1" name=""/>
        <p:cNvGrpSpPr/>
        <p:nvPr/>
      </p:nvGrpSpPr>
      <p:grpSpPr>
        <a:xfrm>
          <a:off x="0" y="0"/>
          <a:ext cx="0" cy="0"/>
          <a:chOff x="0" y="0"/>
          <a:chExt cx="0" cy="0"/>
        </a:xfrm>
      </p:grpSpPr>
      <p:sp>
        <p:nvSpPr>
          <p:cNvPr id="5" name="Pentagon 4"/>
          <p:cNvSpPr/>
          <p:nvPr userDrawn="1"/>
        </p:nvSpPr>
        <p:spPr>
          <a:xfrm>
            <a:off x="0" y="0"/>
            <a:ext cx="11277597" cy="6858000"/>
          </a:xfrm>
          <a:prstGeom prst="homePlate">
            <a:avLst>
              <a:gd name="adj" fmla="val 20935"/>
            </a:avLst>
          </a:prstGeom>
          <a:solidFill>
            <a:srgbClr val="2A67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Pentagon 7"/>
          <p:cNvSpPr/>
          <p:nvPr userDrawn="1"/>
        </p:nvSpPr>
        <p:spPr>
          <a:xfrm>
            <a:off x="0" y="0"/>
            <a:ext cx="9719731" cy="6858000"/>
          </a:xfrm>
          <a:prstGeom prst="homePlate">
            <a:avLst>
              <a:gd name="adj" fmla="val 20935"/>
            </a:avLst>
          </a:prstGeom>
          <a:solidFill>
            <a:srgbClr val="2A5D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2800" b="0" i="1" baseline="0">
                <a:solidFill>
                  <a:srgbClr val="FFFFFF"/>
                </a:solidFill>
                <a:latin typeface="+mn-lt"/>
                <a:cs typeface="SapientCentroSlab-Light"/>
              </a:defRPr>
            </a:lvl1pPr>
          </a:lstStyle>
          <a:p>
            <a:pPr lvl="0"/>
            <a:r>
              <a:rPr lang="en-US" dirty="0"/>
              <a:t>Vision Quote</a:t>
            </a:r>
            <a:br>
              <a:rPr lang="en-US" dirty="0"/>
            </a:br>
            <a:r>
              <a:rPr lang="en-US" dirty="0"/>
              <a:t>“</a:t>
            </a:r>
            <a:r>
              <a:rPr lang="en-US" dirty="0" err="1"/>
              <a:t>Lorem</a:t>
            </a:r>
            <a:r>
              <a:rPr lang="en-US" dirty="0"/>
              <a:t> </a:t>
            </a:r>
            <a:r>
              <a:rPr lang="en-US" dirty="0" err="1"/>
              <a:t>ipsum</a:t>
            </a:r>
            <a:r>
              <a:rPr lang="en-US" dirty="0"/>
              <a:t> dolor sit </a:t>
            </a:r>
            <a:r>
              <a:rPr lang="en-US" dirty="0" err="1"/>
              <a:t>amet</a:t>
            </a:r>
            <a:r>
              <a:rPr lang="en-US" dirty="0"/>
              <a:t>, fugit </a:t>
            </a:r>
            <a:r>
              <a:rPr lang="en-US" dirty="0" err="1"/>
              <a:t>liberavisse</a:t>
            </a:r>
            <a:r>
              <a:rPr lang="en-US" dirty="0"/>
              <a:t> </a:t>
            </a:r>
            <a:br>
              <a:rPr lang="en-US" dirty="0"/>
            </a:br>
            <a:r>
              <a:rPr lang="en-US" dirty="0" err="1"/>
              <a:t>nec</a:t>
            </a:r>
            <a:r>
              <a:rPr lang="en-US" dirty="0"/>
              <a:t> at. </a:t>
            </a:r>
            <a:r>
              <a:rPr lang="en-US" dirty="0" err="1"/>
              <a:t>Essent</a:t>
            </a:r>
            <a:r>
              <a:rPr lang="en-US" dirty="0"/>
              <a:t> </a:t>
            </a:r>
            <a:r>
              <a:rPr lang="en-US" dirty="0" err="1"/>
              <a:t>elaboraret</a:t>
            </a:r>
            <a:r>
              <a:rPr lang="en-US" dirty="0"/>
              <a:t> </a:t>
            </a:r>
            <a:r>
              <a:rPr lang="en-US" dirty="0" err="1"/>
              <a:t>conclusionemque</a:t>
            </a:r>
            <a:r>
              <a:rPr lang="en-US" dirty="0"/>
              <a:t> </a:t>
            </a:r>
            <a:br>
              <a:rPr lang="en-US" dirty="0"/>
            </a:br>
            <a:r>
              <a:rPr lang="en-US" dirty="0" err="1"/>
              <a:t>eam</a:t>
            </a:r>
            <a:r>
              <a:rPr lang="en-US" dirty="0"/>
              <a:t> id. Quo ex </a:t>
            </a:r>
            <a:r>
              <a:rPr lang="en-US" dirty="0" err="1"/>
              <a:t>laboramus</a:t>
            </a:r>
            <a:r>
              <a:rPr lang="en-US" dirty="0"/>
              <a:t> </a:t>
            </a:r>
            <a:r>
              <a:rPr lang="en-US" dirty="0" err="1"/>
              <a:t>accommodare</a:t>
            </a:r>
            <a:r>
              <a:rPr lang="en-US" dirty="0"/>
              <a:t>, </a:t>
            </a:r>
            <a:br>
              <a:rPr lang="en-US" dirty="0"/>
            </a:br>
            <a:r>
              <a:rPr lang="en-US" dirty="0"/>
              <a:t>his </a:t>
            </a:r>
            <a:r>
              <a:rPr lang="en-US" dirty="0" err="1"/>
              <a:t>falli</a:t>
            </a:r>
            <a:r>
              <a:rPr lang="en-US" dirty="0"/>
              <a:t> </a:t>
            </a:r>
            <a:r>
              <a:rPr lang="en-US" dirty="0" err="1"/>
              <a:t>deleniti</a:t>
            </a:r>
            <a:r>
              <a:rPr lang="en-US" dirty="0"/>
              <a:t> </a:t>
            </a:r>
            <a:r>
              <a:rPr lang="en-US" dirty="0" err="1"/>
              <a:t>ei</a:t>
            </a:r>
            <a:r>
              <a:rPr lang="en-US" dirty="0"/>
              <a:t>. </a:t>
            </a:r>
            <a:r>
              <a:rPr lang="en-US" dirty="0" err="1"/>
              <a:t>Illud</a:t>
            </a:r>
            <a:r>
              <a:rPr lang="en-US" dirty="0"/>
              <a:t> postulant </a:t>
            </a:r>
            <a:br>
              <a:rPr lang="en-US" dirty="0"/>
            </a:br>
            <a:r>
              <a:rPr lang="en-US" dirty="0" err="1"/>
              <a:t>adversarium</a:t>
            </a:r>
            <a:r>
              <a:rPr lang="en-US" dirty="0"/>
              <a:t> </a:t>
            </a:r>
            <a:r>
              <a:rPr lang="en-US" dirty="0" err="1"/>
              <a:t>ei</a:t>
            </a:r>
            <a:r>
              <a:rPr lang="en-US" dirty="0"/>
              <a:t> his.”</a:t>
            </a:r>
          </a:p>
        </p:txBody>
      </p:sp>
      <p:sp>
        <p:nvSpPr>
          <p:cNvPr id="10"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FFFFFF"/>
                </a:solidFill>
                <a:latin typeface="+mn-lt"/>
                <a:cs typeface="SapientSansRegular"/>
              </a:rPr>
              <a:t> </a:t>
            </a:r>
            <a:fld id="{4225D95B-3580-C74C-AC82-B8FCF626B418}" type="slidenum">
              <a:rPr lang="en-US" sz="1000" b="1" smtClean="0">
                <a:solidFill>
                  <a:srgbClr val="FFFFFF"/>
                </a:solidFill>
                <a:latin typeface="+mn-lt"/>
                <a:cs typeface="SapientSansRegular"/>
              </a:rPr>
              <a:pPr algn="r" fontAlgn="auto">
                <a:lnSpc>
                  <a:spcPct val="101000"/>
                </a:lnSpc>
                <a:spcBef>
                  <a:spcPct val="50000"/>
                </a:spcBef>
                <a:spcAft>
                  <a:spcPts val="0"/>
                </a:spcAft>
                <a:defRPr/>
              </a:pPr>
              <a:t>‹#›</a:t>
            </a:fld>
            <a:endParaRPr lang="en-US" sz="1000" b="1" dirty="0">
              <a:solidFill>
                <a:srgbClr val="FFFFFF"/>
              </a:solidFill>
              <a:latin typeface="+mn-lt"/>
              <a:cs typeface="SapientSansRegular"/>
            </a:endParaRP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1" y="6579290"/>
            <a:ext cx="2555849" cy="182880"/>
          </a:xfrm>
          <a:prstGeom prst="rect">
            <a:avLst/>
          </a:prstGeom>
        </p:spPr>
      </p:pic>
    </p:spTree>
    <p:extLst>
      <p:ext uri="{BB962C8B-B14F-4D97-AF65-F5344CB8AC3E}">
        <p14:creationId xmlns:p14="http://schemas.microsoft.com/office/powerpoint/2010/main" val="67390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 Footer">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9"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
        <p:nvSpPr>
          <p:cNvPr id="3" name="Content Placeholder 2"/>
          <p:cNvSpPr>
            <a:spLocks noGrp="1"/>
          </p:cNvSpPr>
          <p:nvPr>
            <p:ph sz="quarter" idx="11"/>
          </p:nvPr>
        </p:nvSpPr>
        <p:spPr>
          <a:xfrm>
            <a:off x="64202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88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 No Footer">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9"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64202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784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umn Left —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579290"/>
            <a:ext cx="2555851" cy="182880"/>
          </a:xfrm>
          <a:prstGeom prst="rect">
            <a:avLst/>
          </a:prstGeom>
        </p:spPr>
      </p:pic>
      <p:sp>
        <p:nvSpPr>
          <p:cNvPr id="14"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6" name="Content Placeholder 2"/>
          <p:cNvSpPr>
            <a:spLocks noGrp="1"/>
          </p:cNvSpPr>
          <p:nvPr>
            <p:ph sz="quarter" idx="11"/>
          </p:nvPr>
        </p:nvSpPr>
        <p:spPr>
          <a:xfrm>
            <a:off x="642028"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47372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Left — No Footer">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2400" baseline="0">
                <a:solidFill>
                  <a:srgbClr val="123E57"/>
                </a:solidFill>
                <a:latin typeface="+mj-lt"/>
                <a:cs typeface="SapientSansBold"/>
              </a:defRPr>
            </a:lvl1pPr>
          </a:lstStyle>
          <a:p>
            <a:r>
              <a:rPr lang="en-US" dirty="0"/>
              <a:t>Slide title</a:t>
            </a:r>
          </a:p>
        </p:txBody>
      </p:sp>
      <p:sp>
        <p:nvSpPr>
          <p:cNvPr id="14" name="Text Box 14"/>
          <p:cNvSpPr txBox="1">
            <a:spLocks noChangeArrowheads="1"/>
          </p:cNvSpPr>
          <p:nvPr userDrawn="1"/>
        </p:nvSpPr>
        <p:spPr bwMode="auto">
          <a:xfrm>
            <a:off x="11529485" y="6579290"/>
            <a:ext cx="410633" cy="18288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000" b="1" dirty="0">
                <a:solidFill>
                  <a:srgbClr val="7F7F7F"/>
                </a:solidFill>
                <a:latin typeface="+mn-lt"/>
                <a:cs typeface="SapientSansRegular"/>
              </a:rPr>
              <a:t> </a:t>
            </a:r>
            <a:fld id="{4225D95B-3580-C74C-AC82-B8FCF626B418}" type="slidenum">
              <a:rPr lang="en-US" sz="1000" b="1" smtClean="0">
                <a:solidFill>
                  <a:srgbClr val="7F7F7F"/>
                </a:solidFill>
                <a:latin typeface="+mn-lt"/>
                <a:cs typeface="SapientSansRegular"/>
              </a:rPr>
              <a:pPr algn="r" fontAlgn="auto">
                <a:lnSpc>
                  <a:spcPct val="101000"/>
                </a:lnSpc>
                <a:spcBef>
                  <a:spcPct val="50000"/>
                </a:spcBef>
                <a:spcAft>
                  <a:spcPts val="0"/>
                </a:spcAft>
                <a:defRPr/>
              </a:pPr>
              <a:t>‹#›</a:t>
            </a:fld>
            <a:endParaRPr lang="en-US" sz="1000" b="1" dirty="0">
              <a:solidFill>
                <a:srgbClr val="7F7F7F"/>
              </a:solidFill>
              <a:latin typeface="+mn-lt"/>
              <a:cs typeface="SapientSansRegular"/>
            </a:endParaRPr>
          </a:p>
        </p:txBody>
      </p:sp>
      <p:sp>
        <p:nvSpPr>
          <p:cNvPr id="5" name="Content Placeholder 2"/>
          <p:cNvSpPr>
            <a:spLocks noGrp="1"/>
          </p:cNvSpPr>
          <p:nvPr>
            <p:ph sz="quarter" idx="11"/>
          </p:nvPr>
        </p:nvSpPr>
        <p:spPr>
          <a:xfrm>
            <a:off x="642028" y="1426633"/>
            <a:ext cx="549418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99126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39"/>
            <a:ext cx="1097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US" dirty="0"/>
          </a:p>
        </p:txBody>
      </p:sp>
      <p:sp>
        <p:nvSpPr>
          <p:cNvPr id="5123" name="Text Placeholder 2"/>
          <p:cNvSpPr>
            <a:spLocks noGrp="1"/>
          </p:cNvSpPr>
          <p:nvPr>
            <p:ph type="body" idx="1"/>
          </p:nvPr>
        </p:nvSpPr>
        <p:spPr bwMode="auto">
          <a:xfrm>
            <a:off x="609600" y="13205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fontAlgn="auto">
              <a:spcBef>
                <a:spcPts val="0"/>
              </a:spcBef>
              <a:spcAft>
                <a:spcPts val="0"/>
              </a:spcAft>
              <a:defRPr lang="en-US" sz="1000" smtClean="0"/>
            </a:lvl1pPr>
          </a:lstStyle>
          <a:p>
            <a:pPr>
              <a:defRPr/>
            </a:pPr>
            <a:r>
              <a:rPr lang="en-US" dirty="0"/>
              <a:t>INSERT DATE</a:t>
            </a:r>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fontAlgn="auto">
              <a:spcBef>
                <a:spcPts val="0"/>
              </a:spcBef>
              <a:spcAft>
                <a:spcPts val="0"/>
              </a:spcAft>
              <a:defRPr sz="1000" dirty="0" smtClean="0">
                <a:solidFill>
                  <a:srgbClr val="7F7F7F"/>
                </a:solidFill>
                <a:latin typeface="+mn-lt"/>
                <a:ea typeface="+mn-ea"/>
                <a:cs typeface="SapientSansRegular"/>
              </a:defRPr>
            </a:lvl1pPr>
          </a:lstStyle>
          <a:p>
            <a:pPr>
              <a:defRPr/>
            </a:pPr>
            <a:endParaRPr lang="en-US"/>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fontAlgn="auto">
              <a:spcBef>
                <a:spcPts val="0"/>
              </a:spcBef>
              <a:spcAft>
                <a:spcPts val="0"/>
              </a:spcAft>
              <a:defRPr sz="1000" b="0" i="0" smtClean="0">
                <a:solidFill>
                  <a:srgbClr val="7F7F7F"/>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14081330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sldNum="0" hdr="0" ftr="0"/>
  <p:txStyles>
    <p:titleStyle>
      <a:lvl1pPr algn="l" defTabSz="457200" rtl="0" eaLnBrk="1" fontAlgn="base" hangingPunct="1">
        <a:spcBef>
          <a:spcPct val="0"/>
        </a:spcBef>
        <a:spcAft>
          <a:spcPct val="0"/>
        </a:spcAft>
        <a:defRPr sz="2400" b="0" kern="1200">
          <a:solidFill>
            <a:srgbClr val="123E57"/>
          </a:solidFill>
          <a:latin typeface="+mj-lt"/>
          <a:ea typeface="ＭＳ Ｐゴシック" charset="0"/>
          <a:cs typeface="SapientSansBold"/>
        </a:defRPr>
      </a:lvl1pPr>
      <a:lvl2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2pPr>
      <a:lvl3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3pPr>
      <a:lvl4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4pPr>
      <a:lvl5pPr algn="l" defTabSz="457200" rtl="0" eaLnBrk="1" fontAlgn="base" hangingPunct="1">
        <a:spcBef>
          <a:spcPct val="0"/>
        </a:spcBef>
        <a:spcAft>
          <a:spcPct val="0"/>
        </a:spcAft>
        <a:defRPr sz="3700">
          <a:solidFill>
            <a:schemeClr val="tx2"/>
          </a:solidFill>
          <a:latin typeface="SapientCentroSlab-Light" charset="0"/>
          <a:ea typeface="ＭＳ Ｐゴシック" charset="0"/>
        </a:defRPr>
      </a:lvl5pPr>
      <a:lvl6pPr marL="4572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6pPr>
      <a:lvl7pPr marL="9144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7pPr>
      <a:lvl8pPr marL="13716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8pPr>
      <a:lvl9pPr marL="1828800" algn="l" defTabSz="457200" rtl="0" eaLnBrk="1" fontAlgn="base" hangingPunct="1">
        <a:spcBef>
          <a:spcPct val="0"/>
        </a:spcBef>
        <a:spcAft>
          <a:spcPct val="0"/>
        </a:spcAft>
        <a:defRPr sz="3700">
          <a:solidFill>
            <a:schemeClr val="tx2"/>
          </a:solidFill>
          <a:latin typeface="SapientCentroSlab-Light" charset="0"/>
          <a:ea typeface="ＭＳ Ｐゴシック" charset="0"/>
        </a:defRPr>
      </a:lvl9pPr>
    </p:titleStyle>
    <p:bodyStyle>
      <a:lvl1pPr marL="228600" indent="-228600" algn="l" defTabSz="457200" rtl="0" eaLnBrk="1" fontAlgn="base" hangingPunct="1">
        <a:spcBef>
          <a:spcPct val="0"/>
        </a:spcBef>
        <a:spcAft>
          <a:spcPts val="1000"/>
        </a:spcAft>
        <a:buClr>
          <a:schemeClr val="accent1"/>
        </a:buClr>
        <a:buFont typeface="Wingdings" charset="0"/>
        <a:buChar char="§"/>
        <a:defRPr sz="2000" kern="1200">
          <a:solidFill>
            <a:srgbClr val="000000"/>
          </a:solidFill>
          <a:latin typeface="+mn-lt"/>
          <a:ea typeface="ＭＳ Ｐゴシック" charset="0"/>
          <a:cs typeface="SapientCentroSlab-Light"/>
        </a:defRPr>
      </a:lvl1pPr>
      <a:lvl2pPr marL="457200" indent="-228600" algn="l" defTabSz="457200" rtl="0" eaLnBrk="1" fontAlgn="base" hangingPunct="1">
        <a:spcBef>
          <a:spcPct val="0"/>
        </a:spcBef>
        <a:spcAft>
          <a:spcPts val="1000"/>
        </a:spcAft>
        <a:buClr>
          <a:schemeClr val="accent1"/>
        </a:buClr>
        <a:buFont typeface="Wingdings" charset="0"/>
        <a:buChar char="§"/>
        <a:defRPr sz="1900" kern="1200">
          <a:solidFill>
            <a:srgbClr val="000000"/>
          </a:solidFill>
          <a:latin typeface="+mn-lt"/>
          <a:ea typeface="ＭＳ Ｐゴシック" charset="0"/>
          <a:cs typeface="SapientCentroSlab-Light"/>
        </a:defRPr>
      </a:lvl2pPr>
      <a:lvl3pPr marL="685800" indent="-228600" algn="l" defTabSz="457200" rtl="0" eaLnBrk="1" fontAlgn="base" hangingPunct="1">
        <a:spcBef>
          <a:spcPct val="0"/>
        </a:spcBef>
        <a:spcAft>
          <a:spcPts val="1000"/>
        </a:spcAft>
        <a:buClr>
          <a:schemeClr val="accent1"/>
        </a:buClr>
        <a:buFont typeface="Wingdings" charset="0"/>
        <a:buChar char="§"/>
        <a:defRPr sz="1800" kern="1200">
          <a:solidFill>
            <a:srgbClr val="000000"/>
          </a:solidFill>
          <a:latin typeface="+mn-lt"/>
          <a:ea typeface="ＭＳ Ｐゴシック" charset="0"/>
          <a:cs typeface="SapientCentroSlab-Light"/>
        </a:defRPr>
      </a:lvl3pPr>
      <a:lvl4pPr marL="914400" indent="-228600" algn="l" defTabSz="457200" rtl="0" eaLnBrk="1" fontAlgn="base" hangingPunct="1">
        <a:spcBef>
          <a:spcPct val="0"/>
        </a:spcBef>
        <a:spcAft>
          <a:spcPts val="1000"/>
        </a:spcAft>
        <a:buClr>
          <a:schemeClr val="accent1"/>
        </a:buClr>
        <a:buFont typeface="Wingdings" charset="0"/>
        <a:buChar char="§"/>
        <a:defRPr sz="1700" kern="1200">
          <a:solidFill>
            <a:srgbClr val="000000"/>
          </a:solidFill>
          <a:latin typeface="+mn-lt"/>
          <a:ea typeface="ＭＳ Ｐゴシック" charset="0"/>
          <a:cs typeface="SapientCentroSlab-Light"/>
        </a:defRPr>
      </a:lvl4pPr>
      <a:lvl5pPr marL="1143000" indent="-228600" algn="l" defTabSz="457200" rtl="0" eaLnBrk="1" fontAlgn="base" hangingPunct="1">
        <a:spcBef>
          <a:spcPct val="0"/>
        </a:spcBef>
        <a:spcAft>
          <a:spcPts val="1000"/>
        </a:spcAft>
        <a:buClr>
          <a:schemeClr val="accent1"/>
        </a:buClr>
        <a:buFont typeface="Wingdings" charset="0"/>
        <a:buChar char="§"/>
        <a:defRPr sz="1600" kern="1200">
          <a:solidFill>
            <a:srgbClr val="000000"/>
          </a:solidFill>
          <a:latin typeface="+mn-lt"/>
          <a:ea typeface="ＭＳ Ｐゴシック" charset="0"/>
          <a:cs typeface="SapientCentroSlab-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8FB5D0-08CD-DF42-BE6A-A813BD362E0A}"/>
              </a:ext>
            </a:extLst>
          </p:cNvPr>
          <p:cNvPicPr>
            <a:picLocks noChangeAspect="1"/>
          </p:cNvPicPr>
          <p:nvPr/>
        </p:nvPicPr>
        <p:blipFill>
          <a:blip r:embed="rId5"/>
          <a:stretch>
            <a:fillRect/>
          </a:stretch>
        </p:blipFill>
        <p:spPr>
          <a:xfrm>
            <a:off x="-2922225" y="-21473"/>
            <a:ext cx="15114225" cy="6887495"/>
          </a:xfrm>
          <a:prstGeom prst="rect">
            <a:avLst/>
          </a:prstGeom>
        </p:spPr>
      </p:pic>
      <p:pic>
        <p:nvPicPr>
          <p:cNvPr id="7" name="Picture 6">
            <a:extLst>
              <a:ext uri="{FF2B5EF4-FFF2-40B4-BE49-F238E27FC236}">
                <a16:creationId xmlns:a16="http://schemas.microsoft.com/office/drawing/2014/main" id="{B9576C9E-B635-204E-8B55-8DEE73AA229A}"/>
              </a:ext>
            </a:extLst>
          </p:cNvPr>
          <p:cNvPicPr>
            <a:picLocks noChangeAspect="1"/>
          </p:cNvPicPr>
          <p:nvPr/>
        </p:nvPicPr>
        <p:blipFill>
          <a:blip r:embed="rId6"/>
          <a:stretch>
            <a:fillRect/>
          </a:stretch>
        </p:blipFill>
        <p:spPr>
          <a:xfrm>
            <a:off x="4610130" y="349946"/>
            <a:ext cx="2971745" cy="1164391"/>
          </a:xfrm>
          <a:prstGeom prst="rect">
            <a:avLst/>
          </a:prstGeom>
        </p:spPr>
      </p:pic>
    </p:spTree>
    <p:extLst>
      <p:ext uri="{BB962C8B-B14F-4D97-AF65-F5344CB8AC3E}">
        <p14:creationId xmlns:p14="http://schemas.microsoft.com/office/powerpoint/2010/main" val="352786233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D0AE876C-933B-4740-B5E8-79FF501EFFE3}"/>
              </a:ext>
            </a:extLst>
          </p:cNvPr>
          <p:cNvSpPr>
            <a:spLocks noGrp="1"/>
          </p:cNvSpPr>
          <p:nvPr>
            <p:ph type="sldNum" sz="quarter" idx="4"/>
          </p:nvPr>
        </p:nvSpPr>
        <p:spPr>
          <a:xfrm>
            <a:off x="460590" y="6286372"/>
            <a:ext cx="868004" cy="229980"/>
          </a:xfrm>
          <a:prstGeom prst="rect">
            <a:avLst/>
          </a:prstGeom>
        </p:spPr>
        <p:txBody>
          <a:bodyPr/>
          <a:lstStyle>
            <a:lvl1pPr>
              <a:defRPr sz="1400" b="0" i="0">
                <a:solidFill>
                  <a:srgbClr val="0F1E64"/>
                </a:solidFill>
                <a:latin typeface="Foco CC" panose="020B0504050202020203" pitchFamily="34" charset="0"/>
                <a:cs typeface="Foco CC" panose="020B0504050202020203" pitchFamily="34" charset="0"/>
              </a:defRPr>
            </a:lvl1pPr>
          </a:lstStyle>
          <a:p>
            <a:fld id="{9C0E5DBF-150D-DD46-BADC-83CA603DFC4E}" type="slidenum">
              <a:rPr lang="en-US" smtClean="0"/>
              <a:pPr/>
              <a:t>‹#›</a:t>
            </a:fld>
            <a:endParaRPr lang="en-US" dirty="0"/>
          </a:p>
        </p:txBody>
      </p:sp>
      <p:pic>
        <p:nvPicPr>
          <p:cNvPr id="6" name="Picture 5">
            <a:extLst>
              <a:ext uri="{FF2B5EF4-FFF2-40B4-BE49-F238E27FC236}">
                <a16:creationId xmlns:a16="http://schemas.microsoft.com/office/drawing/2014/main" id="{084F39E6-AECA-A24D-AB26-CADACF13BE08}"/>
              </a:ext>
            </a:extLst>
          </p:cNvPr>
          <p:cNvPicPr>
            <a:picLocks noChangeAspect="1"/>
          </p:cNvPicPr>
          <p:nvPr/>
        </p:nvPicPr>
        <p:blipFill>
          <a:blip r:embed="rId7"/>
          <a:stretch>
            <a:fillRect/>
          </a:stretch>
        </p:blipFill>
        <p:spPr>
          <a:xfrm>
            <a:off x="9832451" y="6009418"/>
            <a:ext cx="1949911" cy="764015"/>
          </a:xfrm>
          <a:prstGeom prst="rect">
            <a:avLst/>
          </a:prstGeom>
        </p:spPr>
      </p:pic>
    </p:spTree>
    <p:extLst>
      <p:ext uri="{BB962C8B-B14F-4D97-AF65-F5344CB8AC3E}">
        <p14:creationId xmlns:p14="http://schemas.microsoft.com/office/powerpoint/2010/main" val="26262204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www.cancervic.org.au/trials"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chart" Target="../charts/char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470" y="2121753"/>
            <a:ext cx="7956134" cy="1307247"/>
          </a:xfrm>
        </p:spPr>
        <p:txBody>
          <a:bodyPr>
            <a:normAutofit fontScale="90000"/>
          </a:bodyPr>
          <a:lstStyle/>
          <a:p>
            <a:r>
              <a:rPr lang="en-US" sz="3200" dirty="0">
                <a:solidFill>
                  <a:srgbClr val="FFFFFF"/>
                </a:solidFill>
                <a:latin typeface="Arial" panose="020B0604020202020204" pitchFamily="34" charset="0"/>
                <a:cs typeface="Arial" panose="020B0604020202020204" pitchFamily="34" charset="0"/>
              </a:rPr>
              <a:t>Multi-component approach to improving </a:t>
            </a:r>
            <a:br>
              <a:rPr lang="en-US" sz="3200" dirty="0">
                <a:solidFill>
                  <a:srgbClr val="FFFFFF"/>
                </a:solidFill>
                <a:latin typeface="Arial" panose="020B0604020202020204" pitchFamily="34" charset="0"/>
                <a:cs typeface="Arial" panose="020B0604020202020204" pitchFamily="34" charset="0"/>
              </a:rPr>
            </a:br>
            <a:r>
              <a:rPr lang="en-US" sz="3200" dirty="0">
                <a:solidFill>
                  <a:srgbClr val="FFFFFF"/>
                </a:solidFill>
                <a:latin typeface="Arial" panose="020B0604020202020204" pitchFamily="34" charset="0"/>
                <a:cs typeface="Arial" panose="020B0604020202020204" pitchFamily="34" charset="0"/>
              </a:rPr>
              <a:t>patient access to trials: the experience in </a:t>
            </a:r>
            <a:br>
              <a:rPr lang="en-US" sz="3200" dirty="0">
                <a:solidFill>
                  <a:srgbClr val="FFFFFF"/>
                </a:solidFill>
                <a:latin typeface="Arial" panose="020B0604020202020204" pitchFamily="34" charset="0"/>
                <a:cs typeface="Arial" panose="020B0604020202020204" pitchFamily="34" charset="0"/>
              </a:rPr>
            </a:br>
            <a:r>
              <a:rPr lang="en-US" sz="3200" dirty="0">
                <a:solidFill>
                  <a:srgbClr val="FFFFFF"/>
                </a:solidFill>
                <a:latin typeface="Arial" panose="020B0604020202020204" pitchFamily="34" charset="0"/>
                <a:cs typeface="Arial" panose="020B0604020202020204" pitchFamily="34" charset="0"/>
              </a:rPr>
              <a:t>Victoria, Australia</a:t>
            </a:r>
          </a:p>
        </p:txBody>
      </p:sp>
      <p:sp>
        <p:nvSpPr>
          <p:cNvPr id="3" name="Subtitle 2"/>
          <p:cNvSpPr>
            <a:spLocks noGrp="1"/>
          </p:cNvSpPr>
          <p:nvPr>
            <p:ph type="subTitle" idx="1"/>
          </p:nvPr>
        </p:nvSpPr>
        <p:spPr>
          <a:xfrm>
            <a:off x="2654592" y="3683342"/>
            <a:ext cx="7351889" cy="1752600"/>
          </a:xfrm>
        </p:spPr>
        <p:txBody>
          <a:bodyPr>
            <a:normAutofit/>
          </a:bodyPr>
          <a:lstStyle/>
          <a:p>
            <a:r>
              <a:rPr lang="en-US" sz="2800" b="0" dirty="0">
                <a:latin typeface="Arial" panose="020B0604020202020204" pitchFamily="34" charset="0"/>
                <a:cs typeface="Arial" panose="020B0604020202020204" pitchFamily="34" charset="0"/>
              </a:rPr>
              <a:t>Christie Allan, </a:t>
            </a:r>
            <a:br>
              <a:rPr lang="en-US" sz="2800" b="0" dirty="0">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Cancer Council Victoria </a:t>
            </a:r>
            <a:br>
              <a:rPr lang="en-US" sz="2800" b="0" dirty="0">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(Australia)</a:t>
            </a:r>
          </a:p>
        </p:txBody>
      </p:sp>
    </p:spTree>
    <p:extLst>
      <p:ext uri="{BB962C8B-B14F-4D97-AF65-F5344CB8AC3E}">
        <p14:creationId xmlns:p14="http://schemas.microsoft.com/office/powerpoint/2010/main" val="532868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800" b="0" dirty="0"/>
              <a:t>Christie Allan, </a:t>
            </a:r>
            <a:br>
              <a:rPr lang="en-US" sz="2800" b="0" dirty="0"/>
            </a:br>
            <a:r>
              <a:rPr lang="en-US" sz="2800" b="0" dirty="0"/>
              <a:t>Cancer Council Victoria (Australia)</a:t>
            </a:r>
          </a:p>
        </p:txBody>
      </p:sp>
      <p:sp>
        <p:nvSpPr>
          <p:cNvPr id="7" name="Content Placeholder 2"/>
          <p:cNvSpPr txBox="1">
            <a:spLocks/>
          </p:cNvSpPr>
          <p:nvPr/>
        </p:nvSpPr>
        <p:spPr>
          <a:xfrm>
            <a:off x="1850907" y="896017"/>
            <a:ext cx="8229600" cy="4525963"/>
          </a:xfrm>
          <a:prstGeom prst="rect">
            <a:avLst/>
          </a:prstGeom>
        </p:spPr>
        <p:txBody>
          <a:bodyPr/>
          <a:lstStyle>
            <a:lvl1pPr marL="0" indent="0" algn="ctr" defTabSz="914400" rtl="0" eaLnBrk="1" latinLnBrk="0" hangingPunct="1">
              <a:lnSpc>
                <a:spcPct val="100000"/>
              </a:lnSpc>
              <a:spcBef>
                <a:spcPts val="50"/>
              </a:spcBef>
              <a:buFont typeface="Arial" panose="020B0604020202020204" pitchFamily="34" charset="0"/>
              <a:buNone/>
              <a:defRPr sz="2000" b="1" i="0" kern="1200">
                <a:solidFill>
                  <a:schemeClr val="bg1"/>
                </a:solidFill>
                <a:latin typeface="Foco CC" panose="020B0504050202020203" pitchFamily="34" charset="0"/>
                <a:ea typeface="+mn-ea"/>
                <a:cs typeface="Foco CC" panose="020B0504050202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E1351"/>
              </a:solidFill>
            </a:endParaRPr>
          </a:p>
        </p:txBody>
      </p:sp>
      <p:sp>
        <p:nvSpPr>
          <p:cNvPr id="8" name="Title 7"/>
          <p:cNvSpPr txBox="1">
            <a:spLocks/>
          </p:cNvSpPr>
          <p:nvPr/>
        </p:nvSpPr>
        <p:spPr>
          <a:xfrm>
            <a:off x="1981200" y="274638"/>
            <a:ext cx="8229600" cy="1143000"/>
          </a:xfrm>
          <a:prstGeom prst="rect">
            <a:avLst/>
          </a:prstGeom>
        </p:spPr>
        <p:txBody>
          <a:bodyPr/>
          <a:lstStyle>
            <a:lvl1pPr algn="ctr" defTabSz="914400" rtl="0" eaLnBrk="1" latinLnBrk="0" hangingPunct="1">
              <a:lnSpc>
                <a:spcPct val="90000"/>
              </a:lnSpc>
              <a:spcBef>
                <a:spcPct val="0"/>
              </a:spcBef>
              <a:buNone/>
              <a:defRPr sz="4000" b="1" i="0" kern="1200">
                <a:solidFill>
                  <a:schemeClr val="bg1"/>
                </a:solidFill>
                <a:latin typeface="Foco CC Black" panose="020B0504050202020203" pitchFamily="34" charset="0"/>
                <a:ea typeface="+mj-ea"/>
                <a:cs typeface="Foco CC Black" panose="020B0504050202020203" pitchFamily="34" charset="0"/>
              </a:defRPr>
            </a:lvl1pPr>
          </a:lstStyle>
          <a:p>
            <a:pPr algn="l"/>
            <a:r>
              <a:rPr lang="en-US" sz="2800" dirty="0">
                <a:solidFill>
                  <a:srgbClr val="0E1351"/>
                </a:solidFill>
                <a:latin typeface="Arial" panose="020B0604020202020204" pitchFamily="34" charset="0"/>
                <a:cs typeface="Arial" panose="020B0604020202020204" pitchFamily="34" charset="0"/>
              </a:rPr>
              <a:t>Clinical trial activity in Victoria:</a:t>
            </a:r>
          </a:p>
        </p:txBody>
      </p:sp>
      <p:sp>
        <p:nvSpPr>
          <p:cNvPr id="10" name="Content Placeholder 2"/>
          <p:cNvSpPr txBox="1">
            <a:spLocks/>
          </p:cNvSpPr>
          <p:nvPr/>
        </p:nvSpPr>
        <p:spPr>
          <a:xfrm>
            <a:off x="696286" y="1160093"/>
            <a:ext cx="10670797" cy="4525963"/>
          </a:xfrm>
          <a:prstGeom prst="rect">
            <a:avLst/>
          </a:prstGeom>
        </p:spPr>
        <p:txBody>
          <a:bodyPr/>
          <a:lstStyle>
            <a:lvl1pPr marL="0" indent="0" algn="ctr" defTabSz="914400" rtl="0" eaLnBrk="1" latinLnBrk="0" hangingPunct="1">
              <a:lnSpc>
                <a:spcPct val="100000"/>
              </a:lnSpc>
              <a:spcBef>
                <a:spcPts val="50"/>
              </a:spcBef>
              <a:buFont typeface="Arial" panose="020B0604020202020204" pitchFamily="34" charset="0"/>
              <a:buNone/>
              <a:defRPr sz="2000" b="1" i="0" kern="1200">
                <a:solidFill>
                  <a:schemeClr val="bg1"/>
                </a:solidFill>
                <a:latin typeface="Foco CC" panose="020B0504050202020203" pitchFamily="34" charset="0"/>
                <a:ea typeface="+mn-ea"/>
                <a:cs typeface="Foco CC" panose="020B0504050202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b="0" dirty="0">
              <a:solidFill>
                <a:srgbClr val="0E1351"/>
              </a:solidFill>
              <a:latin typeface="Arial" panose="020B0604020202020204" pitchFamily="34" charset="0"/>
              <a:cs typeface="Arial" panose="020B0604020202020204" pitchFamily="34" charset="0"/>
            </a:endParaRPr>
          </a:p>
          <a:p>
            <a:pPr algn="l"/>
            <a:endParaRPr lang="en-US" b="0" dirty="0">
              <a:solidFill>
                <a:srgbClr val="0E1351"/>
              </a:solidFill>
              <a:latin typeface="Arial" panose="020B0604020202020204" pitchFamily="34" charset="0"/>
              <a:cs typeface="Arial" panose="020B0604020202020204" pitchFamily="34" charset="0"/>
            </a:endParaRPr>
          </a:p>
          <a:p>
            <a:pPr algn="l"/>
            <a:endParaRPr lang="en-US" b="0" dirty="0">
              <a:solidFill>
                <a:srgbClr val="0E1351"/>
              </a:solidFill>
              <a:latin typeface="Arial" panose="020B0604020202020204" pitchFamily="34" charset="0"/>
              <a:cs typeface="Arial" panose="020B0604020202020204" pitchFamily="34" charset="0"/>
            </a:endParaRPr>
          </a:p>
          <a:p>
            <a:pPr algn="l"/>
            <a:endParaRPr lang="en-US" b="0" dirty="0">
              <a:solidFill>
                <a:srgbClr val="0E1351"/>
              </a:solidFill>
              <a:latin typeface="Arial" panose="020B0604020202020204" pitchFamily="34" charset="0"/>
              <a:cs typeface="Arial" panose="020B0604020202020204" pitchFamily="34" charset="0"/>
            </a:endParaRPr>
          </a:p>
          <a:p>
            <a:pPr algn="l"/>
            <a:endParaRPr lang="en-US" b="0" dirty="0">
              <a:solidFill>
                <a:srgbClr val="0F1E64"/>
              </a:solidFill>
              <a:latin typeface="Arial" panose="020B0604020202020204" pitchFamily="34" charset="0"/>
              <a:cs typeface="Arial" panose="020B0604020202020204" pitchFamily="34" charset="0"/>
            </a:endParaRPr>
          </a:p>
          <a:p>
            <a:pPr algn="l"/>
            <a:r>
              <a:rPr lang="en-US" b="0" dirty="0">
                <a:solidFill>
                  <a:srgbClr val="0F1E64"/>
                </a:solidFill>
                <a:latin typeface="Arial" panose="020B0604020202020204" pitchFamily="34" charset="0"/>
                <a:cs typeface="Arial" panose="020B0604020202020204" pitchFamily="34" charset="0"/>
              </a:rPr>
              <a:t>Recruitment into cancer clinical trials in Victoria is low – between 5% and 6% of all newly diagnosed cancer patients are recruited into a trial.</a:t>
            </a:r>
          </a:p>
          <a:p>
            <a:pPr algn="l"/>
            <a:endParaRPr lang="en-US" b="0" dirty="0">
              <a:solidFill>
                <a:srgbClr val="0F1E64"/>
              </a:solidFill>
              <a:latin typeface="Arial" panose="020B0604020202020204" pitchFamily="34" charset="0"/>
              <a:cs typeface="Arial" panose="020B0604020202020204" pitchFamily="34" charset="0"/>
            </a:endParaRPr>
          </a:p>
          <a:p>
            <a:pPr algn="l"/>
            <a:r>
              <a:rPr lang="en-US" b="0" dirty="0">
                <a:solidFill>
                  <a:srgbClr val="0F1E64"/>
                </a:solidFill>
                <a:latin typeface="Arial" panose="020B0604020202020204" pitchFamily="34" charset="0"/>
                <a:cs typeface="Arial" panose="020B0604020202020204" pitchFamily="34" charset="0"/>
              </a:rPr>
              <a:t>At any given time, there are between 200 and 300 treatment intervention trials open for cancer patients in Victoria.</a:t>
            </a:r>
          </a:p>
          <a:p>
            <a:pPr algn="l"/>
            <a:endParaRPr lang="en-US" b="0" dirty="0">
              <a:solidFill>
                <a:srgbClr val="0F1E64"/>
              </a:solidFill>
              <a:latin typeface="Arial" panose="020B0604020202020204" pitchFamily="34" charset="0"/>
              <a:cs typeface="Arial" panose="020B0604020202020204" pitchFamily="34" charset="0"/>
            </a:endParaRPr>
          </a:p>
          <a:p>
            <a:pPr algn="l"/>
            <a:r>
              <a:rPr lang="en-US" b="0" dirty="0">
                <a:solidFill>
                  <a:srgbClr val="0F1E64"/>
                </a:solidFill>
                <a:latin typeface="Arial" panose="020B0604020202020204" pitchFamily="34" charset="0"/>
                <a:cs typeface="Arial" panose="020B0604020202020204" pitchFamily="34" charset="0"/>
              </a:rPr>
              <a:t>Reasons why recruitment is low are multifaceted; </a:t>
            </a:r>
            <a:r>
              <a:rPr lang="en-US" dirty="0">
                <a:solidFill>
                  <a:srgbClr val="0F1E64"/>
                </a:solidFill>
                <a:latin typeface="Arial" panose="020B0604020202020204" pitchFamily="34" charset="0"/>
                <a:cs typeface="Arial" panose="020B0604020202020204" pitchFamily="34" charset="0"/>
              </a:rPr>
              <a:t>patient access and awareness</a:t>
            </a:r>
            <a:r>
              <a:rPr lang="en-US" b="0" dirty="0">
                <a:solidFill>
                  <a:srgbClr val="0F1E64"/>
                </a:solidFill>
                <a:latin typeface="Arial" panose="020B0604020202020204" pitchFamily="34" charset="0"/>
                <a:cs typeface="Arial" panose="020B0604020202020204" pitchFamily="34" charset="0"/>
              </a:rPr>
              <a:t> is a contributor. </a:t>
            </a:r>
          </a:p>
          <a:p>
            <a:pPr algn="l"/>
            <a:endParaRPr lang="en-US" b="0" dirty="0">
              <a:solidFill>
                <a:srgbClr val="0E1351"/>
              </a:solidFill>
            </a:endParaRPr>
          </a:p>
          <a:p>
            <a:pPr algn="l"/>
            <a:endParaRPr lang="en-US" b="0" dirty="0">
              <a:solidFill>
                <a:srgbClr val="0E1351"/>
              </a:solidFill>
            </a:endParaRPr>
          </a:p>
          <a:p>
            <a:pPr algn="l"/>
            <a:endParaRPr lang="en-US" b="0" dirty="0">
              <a:solidFill>
                <a:srgbClr val="0E135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4379" cy="235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481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8678" y="1269589"/>
            <a:ext cx="2245659" cy="4473679"/>
          </a:xfrm>
          <a:prstGeom prst="roundRect">
            <a:avLst/>
          </a:prstGeom>
          <a:solidFill>
            <a:schemeClr val="accent1"/>
          </a:solidFill>
          <a:ln>
            <a:solidFill>
              <a:srgbClr val="0F1E6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457200"/>
            <a:endParaRPr lang="en-AU">
              <a:solidFill>
                <a:prstClr val="white"/>
              </a:solidFill>
              <a:latin typeface="Calibri"/>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04767013"/>
              </p:ext>
            </p:extLst>
          </p:nvPr>
        </p:nvGraphicFramePr>
        <p:xfrm>
          <a:off x="1491972" y="1291803"/>
          <a:ext cx="7402647" cy="4321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p:cNvSpPr>
            <a:spLocks noGrp="1"/>
          </p:cNvSpPr>
          <p:nvPr>
            <p:ph type="title"/>
          </p:nvPr>
        </p:nvSpPr>
        <p:spPr>
          <a:xfrm>
            <a:off x="232095" y="148803"/>
            <a:ext cx="10972800" cy="1143000"/>
          </a:xfrm>
        </p:spPr>
        <p:txBody>
          <a:bodyPr/>
          <a:lstStyle/>
          <a:p>
            <a:r>
              <a:rPr lang="en-US" sz="2800" b="1" dirty="0">
                <a:solidFill>
                  <a:srgbClr val="0F1E64"/>
                </a:solidFill>
                <a:latin typeface="Arial" panose="020B0604020202020204" pitchFamily="34" charset="0"/>
                <a:cs typeface="Arial" panose="020B0604020202020204" pitchFamily="34" charset="0"/>
              </a:rPr>
              <a:t>Multi-component approach:</a:t>
            </a:r>
          </a:p>
        </p:txBody>
      </p:sp>
      <p:cxnSp>
        <p:nvCxnSpPr>
          <p:cNvPr id="4" name="Straight Connector 3"/>
          <p:cNvCxnSpPr/>
          <p:nvPr/>
        </p:nvCxnSpPr>
        <p:spPr>
          <a:xfrm flipV="1">
            <a:off x="7611508" y="3944862"/>
            <a:ext cx="0" cy="510988"/>
          </a:xfrm>
          <a:prstGeom prst="line">
            <a:avLst/>
          </a:prstGeom>
          <a:ln w="28575">
            <a:solidFill>
              <a:srgbClr val="0E13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294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086" y="155159"/>
            <a:ext cx="11229389" cy="1325563"/>
          </a:xfrm>
        </p:spPr>
        <p:txBody>
          <a:bodyPr/>
          <a:lstStyle/>
          <a:p>
            <a:r>
              <a:rPr lang="en-AU" sz="2800" dirty="0">
                <a:latin typeface="Arial" panose="020B0604020202020204" pitchFamily="34" charset="0"/>
                <a:cs typeface="Arial" panose="020B0604020202020204" pitchFamily="34" charset="0"/>
              </a:rPr>
              <a:t>Cancer Trials Management Scheme (CTMS)</a:t>
            </a:r>
          </a:p>
        </p:txBody>
      </p:sp>
      <p:sp>
        <p:nvSpPr>
          <p:cNvPr id="4" name="Rectangle 3"/>
          <p:cNvSpPr/>
          <p:nvPr/>
        </p:nvSpPr>
        <p:spPr>
          <a:xfrm>
            <a:off x="542488" y="817940"/>
            <a:ext cx="11107024" cy="707886"/>
          </a:xfrm>
          <a:prstGeom prst="rect">
            <a:avLst/>
          </a:prstGeom>
        </p:spPr>
        <p:txBody>
          <a:bodyPr wrap="square">
            <a:spAutoFit/>
          </a:bodyPr>
          <a:lstStyle/>
          <a:p>
            <a:r>
              <a:rPr lang="en-AU" sz="2000" dirty="0">
                <a:solidFill>
                  <a:srgbClr val="0F1E64"/>
                </a:solidFill>
                <a:latin typeface="Arial" panose="020B0604020202020204" pitchFamily="34" charset="0"/>
                <a:cs typeface="Arial" panose="020B0604020202020204" pitchFamily="34" charset="0"/>
              </a:rPr>
              <a:t>Introduced in 1988 to fund on-site dedicated data managers, with the overarching aim of increasing trial participation.</a:t>
            </a:r>
          </a:p>
        </p:txBody>
      </p:sp>
      <p:graphicFrame>
        <p:nvGraphicFramePr>
          <p:cNvPr id="2" name="Table 1"/>
          <p:cNvGraphicFramePr>
            <a:graphicFrameLocks noGrp="1"/>
          </p:cNvGraphicFramePr>
          <p:nvPr>
            <p:extLst>
              <p:ext uri="{D42A27DB-BD31-4B8C-83A1-F6EECF244321}">
                <p14:modId xmlns:p14="http://schemas.microsoft.com/office/powerpoint/2010/main" val="1431781867"/>
              </p:ext>
            </p:extLst>
          </p:nvPr>
        </p:nvGraphicFramePr>
        <p:xfrm>
          <a:off x="542487" y="1831471"/>
          <a:ext cx="9473967" cy="3940156"/>
        </p:xfrm>
        <a:graphic>
          <a:graphicData uri="http://schemas.openxmlformats.org/drawingml/2006/table">
            <a:tbl>
              <a:tblPr firstRow="1" firstCol="1" bandRow="1">
                <a:tableStyleId>{5C22544A-7EE6-4342-B048-85BDC9FD1C3A}</a:tableStyleId>
              </a:tblPr>
              <a:tblGrid>
                <a:gridCol w="1461515">
                  <a:extLst>
                    <a:ext uri="{9D8B030D-6E8A-4147-A177-3AD203B41FA5}">
                      <a16:colId xmlns:a16="http://schemas.microsoft.com/office/drawing/2014/main" val="20000"/>
                    </a:ext>
                  </a:extLst>
                </a:gridCol>
                <a:gridCol w="2532857">
                  <a:extLst>
                    <a:ext uri="{9D8B030D-6E8A-4147-A177-3AD203B41FA5}">
                      <a16:colId xmlns:a16="http://schemas.microsoft.com/office/drawing/2014/main" val="20001"/>
                    </a:ext>
                  </a:extLst>
                </a:gridCol>
                <a:gridCol w="2643670">
                  <a:extLst>
                    <a:ext uri="{9D8B030D-6E8A-4147-A177-3AD203B41FA5}">
                      <a16:colId xmlns:a16="http://schemas.microsoft.com/office/drawing/2014/main" val="20002"/>
                    </a:ext>
                  </a:extLst>
                </a:gridCol>
                <a:gridCol w="1535545">
                  <a:extLst>
                    <a:ext uri="{9D8B030D-6E8A-4147-A177-3AD203B41FA5}">
                      <a16:colId xmlns:a16="http://schemas.microsoft.com/office/drawing/2014/main" val="20003"/>
                    </a:ext>
                  </a:extLst>
                </a:gridCol>
                <a:gridCol w="1300380">
                  <a:extLst>
                    <a:ext uri="{9D8B030D-6E8A-4147-A177-3AD203B41FA5}">
                      <a16:colId xmlns:a16="http://schemas.microsoft.com/office/drawing/2014/main" val="20004"/>
                    </a:ext>
                  </a:extLst>
                </a:gridCol>
              </a:tblGrid>
              <a:tr h="297480">
                <a:tc gridSpan="5">
                  <a:txBody>
                    <a:bodyPr/>
                    <a:lstStyle/>
                    <a:p>
                      <a:pPr algn="l">
                        <a:spcAft>
                          <a:spcPts val="700"/>
                        </a:spcAft>
                      </a:pPr>
                      <a:r>
                        <a:rPr lang="en-AU" sz="1600" dirty="0">
                          <a:effectLst/>
                          <a:latin typeface="Arial" panose="020B0604020202020204" pitchFamily="34" charset="0"/>
                          <a:cs typeface="Arial" panose="020B0604020202020204" pitchFamily="34" charset="0"/>
                        </a:rPr>
                        <a:t>Cancer Trials Management Scheme</a:t>
                      </a:r>
                      <a:endParaRPr lang="en-AU" sz="14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594959">
                <a:tc>
                  <a:txBody>
                    <a:bodyPr/>
                    <a:lstStyle/>
                    <a:p>
                      <a:pPr algn="l">
                        <a:spcAft>
                          <a:spcPts val="700"/>
                        </a:spcAft>
                      </a:pPr>
                      <a:r>
                        <a:rPr lang="en-AU" sz="1400" b="1" dirty="0">
                          <a:effectLst/>
                          <a:latin typeface="Arial" panose="020B0604020202020204" pitchFamily="34" charset="0"/>
                          <a:cs typeface="Arial" panose="020B0604020202020204" pitchFamily="34" charset="0"/>
                        </a:rPr>
                        <a:t>Component</a:t>
                      </a:r>
                      <a:endParaRPr lang="en-AU" sz="1200" b="1"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l">
                        <a:spcAft>
                          <a:spcPts val="700"/>
                        </a:spcAft>
                      </a:pPr>
                      <a:r>
                        <a:rPr lang="en-AU" sz="1400" b="1" dirty="0">
                          <a:solidFill>
                            <a:schemeClr val="bg1"/>
                          </a:solidFill>
                          <a:effectLst/>
                          <a:latin typeface="Arial" panose="020B0604020202020204" pitchFamily="34" charset="0"/>
                          <a:cs typeface="Arial" panose="020B0604020202020204" pitchFamily="34" charset="0"/>
                        </a:rPr>
                        <a:t>Aim</a:t>
                      </a:r>
                      <a:endParaRPr lang="en-AU" sz="1200" b="1"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1"/>
                    </a:solidFill>
                  </a:tcPr>
                </a:tc>
                <a:tc>
                  <a:txBody>
                    <a:bodyPr/>
                    <a:lstStyle/>
                    <a:p>
                      <a:pPr algn="l">
                        <a:spcAft>
                          <a:spcPts val="700"/>
                        </a:spcAft>
                      </a:pPr>
                      <a:r>
                        <a:rPr lang="en-AU" sz="1400" b="1" dirty="0">
                          <a:solidFill>
                            <a:schemeClr val="bg1"/>
                          </a:solidFill>
                          <a:effectLst/>
                          <a:latin typeface="Arial" panose="020B0604020202020204" pitchFamily="34" charset="0"/>
                          <a:cs typeface="Arial" panose="020B0604020202020204" pitchFamily="34" charset="0"/>
                        </a:rPr>
                        <a:t>Funding</a:t>
                      </a:r>
                      <a:endParaRPr lang="en-AU" sz="1200" b="1"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1"/>
                    </a:solidFill>
                  </a:tcPr>
                </a:tc>
                <a:tc>
                  <a:txBody>
                    <a:bodyPr/>
                    <a:lstStyle/>
                    <a:p>
                      <a:pPr algn="l">
                        <a:spcAft>
                          <a:spcPts val="700"/>
                        </a:spcAft>
                      </a:pPr>
                      <a:r>
                        <a:rPr lang="en-AU" sz="1400" b="1" dirty="0">
                          <a:solidFill>
                            <a:schemeClr val="bg1"/>
                          </a:solidFill>
                          <a:effectLst/>
                          <a:latin typeface="Arial" panose="020B0604020202020204" pitchFamily="34" charset="0"/>
                          <a:cs typeface="Arial" panose="020B0604020202020204" pitchFamily="34" charset="0"/>
                        </a:rPr>
                        <a:t>Distribution</a:t>
                      </a:r>
                      <a:endParaRPr lang="en-AU" sz="1200" b="1"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1"/>
                    </a:solidFill>
                  </a:tcPr>
                </a:tc>
                <a:tc>
                  <a:txBody>
                    <a:bodyPr/>
                    <a:lstStyle/>
                    <a:p>
                      <a:pPr algn="l">
                        <a:spcAft>
                          <a:spcPts val="700"/>
                        </a:spcAft>
                      </a:pPr>
                      <a:r>
                        <a:rPr lang="en-AU" sz="1400" b="1" dirty="0">
                          <a:solidFill>
                            <a:schemeClr val="bg1"/>
                          </a:solidFill>
                          <a:effectLst/>
                          <a:latin typeface="Arial" panose="020B0604020202020204" pitchFamily="34" charset="0"/>
                          <a:cs typeface="Arial" panose="020B0604020202020204" pitchFamily="34" charset="0"/>
                        </a:rPr>
                        <a:t>End</a:t>
                      </a:r>
                      <a:endParaRPr lang="en-AU" sz="1200" b="1"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10001"/>
                  </a:ext>
                </a:extLst>
              </a:tr>
              <a:tr h="1733358">
                <a:tc>
                  <a:txBody>
                    <a:bodyPr/>
                    <a:lstStyle/>
                    <a:p>
                      <a:pPr algn="l">
                        <a:spcAft>
                          <a:spcPts val="700"/>
                        </a:spcAft>
                      </a:pPr>
                      <a:r>
                        <a:rPr lang="en-AU" sz="1400" dirty="0">
                          <a:effectLst/>
                          <a:latin typeface="Arial" panose="020B0604020202020204" pitchFamily="34" charset="0"/>
                          <a:cs typeface="Arial" panose="020B0604020202020204" pitchFamily="34" charset="0"/>
                        </a:rPr>
                        <a:t>Pay for data</a:t>
                      </a:r>
                      <a:endParaRPr lang="en-AU" sz="12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l">
                        <a:spcAft>
                          <a:spcPts val="700"/>
                        </a:spcAft>
                      </a:pPr>
                      <a:r>
                        <a:rPr lang="en-AU" sz="1400" dirty="0">
                          <a:solidFill>
                            <a:srgbClr val="0E1351"/>
                          </a:solidFill>
                          <a:effectLst/>
                          <a:latin typeface="Arial" panose="020B0604020202020204" pitchFamily="34" charset="0"/>
                          <a:cs typeface="Arial" panose="020B0604020202020204" pitchFamily="34" charset="0"/>
                        </a:rPr>
                        <a:t>Stratified funding model that supports the collection of clinical trial activity and recruitment data at Victorian clinical trial sites.</a:t>
                      </a:r>
                      <a:endParaRPr lang="en-AU" sz="1200" dirty="0">
                        <a:solidFill>
                          <a:srgbClr val="0E135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l">
                        <a:spcAft>
                          <a:spcPts val="700"/>
                        </a:spcAft>
                      </a:pPr>
                      <a:r>
                        <a:rPr lang="en-AU" sz="1400" dirty="0">
                          <a:solidFill>
                            <a:srgbClr val="0E1351"/>
                          </a:solidFill>
                          <a:effectLst/>
                          <a:latin typeface="Arial" panose="020B0604020202020204" pitchFamily="34" charset="0"/>
                          <a:cs typeface="Arial" panose="020B0604020202020204" pitchFamily="34" charset="0"/>
                        </a:rPr>
                        <a:t>$200K distributed annually, awarded over 3 years. Site allocation is predetermined and based on prior activity, resourcing and recruitment. </a:t>
                      </a:r>
                    </a:p>
                    <a:p>
                      <a:pPr algn="l">
                        <a:spcAft>
                          <a:spcPts val="700"/>
                        </a:spcAft>
                      </a:pPr>
                      <a:endParaRPr lang="en-AU" sz="1200" dirty="0">
                        <a:solidFill>
                          <a:srgbClr val="0E135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l">
                        <a:spcAft>
                          <a:spcPts val="700"/>
                        </a:spcAft>
                      </a:pPr>
                      <a:r>
                        <a:rPr lang="en-AU" sz="1400" dirty="0">
                          <a:solidFill>
                            <a:srgbClr val="0E1351"/>
                          </a:solidFill>
                          <a:effectLst/>
                          <a:latin typeface="Arial" panose="020B0604020202020204" pitchFamily="34" charset="0"/>
                          <a:cs typeface="Arial" panose="020B0604020202020204" pitchFamily="34" charset="0"/>
                        </a:rPr>
                        <a:t>43 clinical trial sites.</a:t>
                      </a:r>
                      <a:endParaRPr lang="en-AU" sz="1200" dirty="0">
                        <a:solidFill>
                          <a:srgbClr val="0E135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l">
                        <a:spcAft>
                          <a:spcPts val="700"/>
                        </a:spcAft>
                      </a:pPr>
                      <a:r>
                        <a:rPr lang="en-AU" sz="1400" dirty="0">
                          <a:solidFill>
                            <a:srgbClr val="0E1351"/>
                          </a:solidFill>
                          <a:effectLst/>
                          <a:latin typeface="Arial" panose="020B0604020202020204" pitchFamily="34" charset="0"/>
                          <a:cs typeface="Arial" panose="020B0604020202020204" pitchFamily="34" charset="0"/>
                        </a:rPr>
                        <a:t>2018.</a:t>
                      </a:r>
                      <a:endParaRPr lang="en-AU" sz="1200" dirty="0">
                        <a:solidFill>
                          <a:srgbClr val="0E1351"/>
                        </a:solidFill>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r h="1314359">
                <a:tc>
                  <a:txBody>
                    <a:bodyPr/>
                    <a:lstStyle/>
                    <a:p>
                      <a:pPr algn="l">
                        <a:spcAft>
                          <a:spcPts val="700"/>
                        </a:spcAft>
                      </a:pPr>
                      <a:r>
                        <a:rPr lang="en-AU" sz="1400" dirty="0">
                          <a:effectLst/>
                          <a:latin typeface="Arial" panose="020B0604020202020204" pitchFamily="34" charset="0"/>
                          <a:cs typeface="Arial" panose="020B0604020202020204" pitchFamily="34" charset="0"/>
                        </a:rPr>
                        <a:t>Competitive grants</a:t>
                      </a:r>
                      <a:endParaRPr lang="en-AU" sz="1200" dirty="0">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l">
                        <a:spcAft>
                          <a:spcPts val="700"/>
                        </a:spcAft>
                      </a:pPr>
                      <a:r>
                        <a:rPr lang="en-AU" sz="1400" dirty="0">
                          <a:solidFill>
                            <a:srgbClr val="0E1351"/>
                          </a:solidFill>
                          <a:effectLst/>
                          <a:latin typeface="Arial" panose="020B0604020202020204" pitchFamily="34" charset="0"/>
                          <a:cs typeface="Arial" panose="020B0604020202020204" pitchFamily="34" charset="0"/>
                        </a:rPr>
                        <a:t>Awards grants to researchers that propose innovative ways to improve patient access to clinical trials in Victoria.</a:t>
                      </a:r>
                    </a:p>
                    <a:p>
                      <a:pPr algn="l">
                        <a:spcAft>
                          <a:spcPts val="700"/>
                        </a:spcAft>
                      </a:pPr>
                      <a:endParaRPr lang="en-AU" sz="1200" dirty="0">
                        <a:solidFill>
                          <a:srgbClr val="0E135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l">
                        <a:spcAft>
                          <a:spcPts val="700"/>
                        </a:spcAft>
                      </a:pPr>
                      <a:r>
                        <a:rPr lang="en-AU" sz="1400">
                          <a:solidFill>
                            <a:srgbClr val="0E1351"/>
                          </a:solidFill>
                          <a:effectLst/>
                          <a:latin typeface="Arial" panose="020B0604020202020204" pitchFamily="34" charset="0"/>
                          <a:cs typeface="Arial" panose="020B0604020202020204" pitchFamily="34" charset="0"/>
                        </a:rPr>
                        <a:t>$2.5M distributed between researchers, awarded over 3 years. </a:t>
                      </a:r>
                      <a:endParaRPr lang="en-AU" sz="1200">
                        <a:solidFill>
                          <a:srgbClr val="0E135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l">
                        <a:spcAft>
                          <a:spcPts val="700"/>
                        </a:spcAft>
                      </a:pPr>
                      <a:r>
                        <a:rPr lang="en-AU" sz="1400" dirty="0">
                          <a:solidFill>
                            <a:srgbClr val="0E1351"/>
                          </a:solidFill>
                          <a:effectLst/>
                          <a:latin typeface="Arial" panose="020B0604020202020204" pitchFamily="34" charset="0"/>
                          <a:cs typeface="Arial" panose="020B0604020202020204" pitchFamily="34" charset="0"/>
                        </a:rPr>
                        <a:t>4 grants awarded in 2017.</a:t>
                      </a:r>
                      <a:endParaRPr lang="en-AU" sz="1200" dirty="0">
                        <a:solidFill>
                          <a:srgbClr val="0E1351"/>
                        </a:solidFill>
                        <a:effectLst/>
                        <a:latin typeface="Arial" panose="020B0604020202020204" pitchFamily="34" charset="0"/>
                        <a:ea typeface="Times New Roman"/>
                        <a:cs typeface="Arial" panose="020B0604020202020204" pitchFamily="34" charset="0"/>
                      </a:endParaRPr>
                    </a:p>
                  </a:txBody>
                  <a:tcPr marL="68580" marR="68580" marT="0" marB="0"/>
                </a:tc>
                <a:tc>
                  <a:txBody>
                    <a:bodyPr/>
                    <a:lstStyle/>
                    <a:p>
                      <a:pPr algn="l">
                        <a:spcAft>
                          <a:spcPts val="700"/>
                        </a:spcAft>
                      </a:pPr>
                      <a:r>
                        <a:rPr lang="en-AU" sz="1400" dirty="0">
                          <a:solidFill>
                            <a:srgbClr val="0E1351"/>
                          </a:solidFill>
                          <a:effectLst/>
                          <a:latin typeface="Arial" panose="020B0604020202020204" pitchFamily="34" charset="0"/>
                          <a:cs typeface="Arial" panose="020B0604020202020204" pitchFamily="34" charset="0"/>
                        </a:rPr>
                        <a:t>2019.</a:t>
                      </a:r>
                      <a:endParaRPr lang="en-AU" sz="1200" dirty="0">
                        <a:solidFill>
                          <a:srgbClr val="0E1351"/>
                        </a:solidFill>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625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13" y="131168"/>
            <a:ext cx="8612774" cy="1143000"/>
          </a:xfrm>
        </p:spPr>
        <p:txBody>
          <a:bodyPr/>
          <a:lstStyle/>
          <a:p>
            <a:r>
              <a:rPr lang="en-US" sz="2800" b="1" dirty="0">
                <a:solidFill>
                  <a:srgbClr val="0F1E64"/>
                </a:solidFill>
                <a:latin typeface="Arial" panose="020B0604020202020204" pitchFamily="34" charset="0"/>
                <a:cs typeface="Arial" panose="020B0604020202020204" pitchFamily="34" charset="0"/>
              </a:rPr>
              <a:t>Consumer friendly information and support</a:t>
            </a:r>
          </a:p>
        </p:txBody>
      </p:sp>
      <p:sp>
        <p:nvSpPr>
          <p:cNvPr id="3" name="Content Placeholder 2"/>
          <p:cNvSpPr>
            <a:spLocks noGrp="1"/>
          </p:cNvSpPr>
          <p:nvPr>
            <p:ph idx="1"/>
          </p:nvPr>
        </p:nvSpPr>
        <p:spPr>
          <a:xfrm>
            <a:off x="1850907" y="833142"/>
            <a:ext cx="8229600" cy="4525963"/>
          </a:xfrm>
        </p:spPr>
        <p:txBody>
          <a:bodyPr/>
          <a:lstStyle/>
          <a:p>
            <a:pPr marL="0" indent="0">
              <a:buNone/>
            </a:pPr>
            <a:r>
              <a:rPr lang="en-US" sz="2400" b="1" u="sng" dirty="0">
                <a:solidFill>
                  <a:srgbClr val="0E1351"/>
                </a:solidFill>
                <a:latin typeface="Arial" panose="020B0604020202020204" pitchFamily="34" charset="0"/>
                <a:cs typeface="Arial" panose="020B0604020202020204" pitchFamily="34" charset="0"/>
              </a:rPr>
              <a:t>Victorian Cancer Trials Link</a:t>
            </a:r>
            <a:r>
              <a:rPr lang="en-US" sz="2400" b="1" dirty="0">
                <a:solidFill>
                  <a:srgbClr val="0E1351"/>
                </a:solidFill>
                <a:latin typeface="Arial" panose="020B0604020202020204" pitchFamily="34" charset="0"/>
                <a:cs typeface="Arial" panose="020B0604020202020204" pitchFamily="34" charset="0"/>
              </a:rPr>
              <a:t>:</a:t>
            </a:r>
          </a:p>
        </p:txBody>
      </p:sp>
      <p:pic>
        <p:nvPicPr>
          <p:cNvPr id="5"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36" t="6293" r="54637" b="27202"/>
          <a:stretch/>
        </p:blipFill>
        <p:spPr bwMode="auto">
          <a:xfrm>
            <a:off x="362125" y="884347"/>
            <a:ext cx="11467750" cy="5305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0" y="1007341"/>
            <a:ext cx="12192000" cy="5066712"/>
            <a:chOff x="0" y="1417638"/>
            <a:chExt cx="9180512" cy="4649489"/>
          </a:xfrm>
        </p:grpSpPr>
        <p:sp>
          <p:nvSpPr>
            <p:cNvPr id="7" name="Rectangle 6"/>
            <p:cNvSpPr/>
            <p:nvPr/>
          </p:nvSpPr>
          <p:spPr>
            <a:xfrm>
              <a:off x="0" y="1417638"/>
              <a:ext cx="9144000" cy="46494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6" name="Shape 119" descr="Screen Shot 2017-05-29 at 11.12.43 am.png"/>
            <p:cNvPicPr preferRelativeResize="0"/>
            <p:nvPr/>
          </p:nvPicPr>
          <p:blipFill rotWithShape="1">
            <a:blip r:embed="rId5">
              <a:alphaModFix/>
            </a:blip>
            <a:srcRect/>
            <a:stretch/>
          </p:blipFill>
          <p:spPr>
            <a:xfrm>
              <a:off x="36512" y="1727432"/>
              <a:ext cx="9144000" cy="3511162"/>
            </a:xfrm>
            <a:prstGeom prst="rect">
              <a:avLst/>
            </a:prstGeom>
            <a:noFill/>
            <a:ln>
              <a:noFill/>
            </a:ln>
          </p:spPr>
        </p:pic>
      </p:grpSp>
      <p:graphicFrame>
        <p:nvGraphicFramePr>
          <p:cNvPr id="9" name="Chart 8"/>
          <p:cNvGraphicFramePr>
            <a:graphicFrameLocks/>
          </p:cNvGraphicFramePr>
          <p:nvPr>
            <p:extLst>
              <p:ext uri="{D42A27DB-BD31-4B8C-83A1-F6EECF244321}">
                <p14:modId xmlns:p14="http://schemas.microsoft.com/office/powerpoint/2010/main" val="3752340774"/>
              </p:ext>
            </p:extLst>
          </p:nvPr>
        </p:nvGraphicFramePr>
        <p:xfrm>
          <a:off x="1" y="763509"/>
          <a:ext cx="11937534" cy="50871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7516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27" y="167319"/>
            <a:ext cx="8686801" cy="1143000"/>
          </a:xfrm>
        </p:spPr>
        <p:txBody>
          <a:bodyPr/>
          <a:lstStyle/>
          <a:p>
            <a:r>
              <a:rPr lang="en-US" sz="2800" b="1" dirty="0">
                <a:solidFill>
                  <a:srgbClr val="0F1E64"/>
                </a:solidFill>
                <a:latin typeface="Arial" panose="020B0604020202020204" pitchFamily="34" charset="0"/>
                <a:cs typeface="Arial" panose="020B0604020202020204" pitchFamily="34" charset="0"/>
              </a:rPr>
              <a:t>Consumer friendly information and support</a:t>
            </a:r>
          </a:p>
        </p:txBody>
      </p:sp>
      <p:sp>
        <p:nvSpPr>
          <p:cNvPr id="3" name="Content Placeholder 2"/>
          <p:cNvSpPr>
            <a:spLocks noGrp="1"/>
          </p:cNvSpPr>
          <p:nvPr>
            <p:ph idx="1"/>
          </p:nvPr>
        </p:nvSpPr>
        <p:spPr>
          <a:xfrm>
            <a:off x="261112" y="738819"/>
            <a:ext cx="8623936" cy="4525963"/>
          </a:xfrm>
        </p:spPr>
        <p:txBody>
          <a:bodyPr/>
          <a:lstStyle/>
          <a:p>
            <a:pPr marL="0" indent="0">
              <a:buNone/>
            </a:pPr>
            <a:r>
              <a:rPr lang="en-US" sz="2400" b="1" u="sng" dirty="0">
                <a:solidFill>
                  <a:srgbClr val="0F1E64"/>
                </a:solidFill>
                <a:latin typeface="Arial" panose="020B0604020202020204" pitchFamily="34" charset="0"/>
                <a:cs typeface="Arial" panose="020B0604020202020204" pitchFamily="34" charset="0"/>
              </a:rPr>
              <a:t>Learning from consumer experiences </a:t>
            </a:r>
          </a:p>
        </p:txBody>
      </p:sp>
      <p:pic>
        <p:nvPicPr>
          <p:cNvPr id="5" name="Picture 4" descr="W:\Victorian Cooperative Oncology Group\CLINICAL TRIALS\Ian Potter Foundation Grant\Promotion\Email sig &amp; website banner\MaySocialBanner-Goo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52" y="1310319"/>
            <a:ext cx="4167912" cy="2348942"/>
          </a:xfrm>
          <a:prstGeom prst="rect">
            <a:avLst/>
          </a:prstGeom>
          <a:noFill/>
          <a:ln>
            <a:solidFill>
              <a:srgbClr val="0E135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525687" y="6254587"/>
            <a:ext cx="4576959" cy="369332"/>
          </a:xfrm>
          <a:prstGeom prst="rect">
            <a:avLst/>
          </a:prstGeom>
        </p:spPr>
        <p:txBody>
          <a:bodyPr wrap="none">
            <a:spAutoFit/>
          </a:bodyPr>
          <a:lstStyle/>
          <a:p>
            <a:pPr defTabSz="457200"/>
            <a:r>
              <a:rPr lang="en-AU" dirty="0">
                <a:solidFill>
                  <a:srgbClr val="0F1E64"/>
                </a:solidFill>
                <a:latin typeface="Calibri"/>
              </a:rPr>
              <a:t>http://trials.cancervic.org.au/resources/stories</a:t>
            </a:r>
          </a:p>
        </p:txBody>
      </p:sp>
      <p:pic>
        <p:nvPicPr>
          <p:cNvPr id="6" name="Picture 3" descr="W:\Victorian Cooperative Oncology Group\CLINICAL TRIALS\Ian Potter Foundation Grant\Webinar\Peter_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952" y="3659261"/>
            <a:ext cx="4167912" cy="2348942"/>
          </a:xfrm>
          <a:prstGeom prst="rect">
            <a:avLst/>
          </a:prstGeom>
          <a:noFill/>
          <a:ln>
            <a:solidFill>
              <a:srgbClr val="0E1351"/>
            </a:solidFill>
          </a:ln>
          <a:extLst>
            <a:ext uri="{909E8E84-426E-40DD-AFC4-6F175D3DCCD1}">
              <a14:hiddenFill xmlns:a14="http://schemas.microsoft.com/office/drawing/2010/main">
                <a:solidFill>
                  <a:srgbClr val="FFFFFF"/>
                </a:solidFill>
              </a14:hiddenFill>
            </a:ext>
          </a:extLst>
        </p:spPr>
      </p:pic>
      <p:pic>
        <p:nvPicPr>
          <p:cNvPr id="7" name="Picture 2" descr="W:\Victorian Cooperative Oncology Group\CLINICAL TRIALS\Ian Potter Foundation Grant\Webinar\Tash_B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1421" y="1310319"/>
            <a:ext cx="4167912" cy="2348942"/>
          </a:xfrm>
          <a:prstGeom prst="rect">
            <a:avLst/>
          </a:prstGeom>
          <a:noFill/>
          <a:ln>
            <a:solidFill>
              <a:srgbClr val="0E1351"/>
            </a:solidFill>
          </a:ln>
          <a:extLst>
            <a:ext uri="{909E8E84-426E-40DD-AFC4-6F175D3DCCD1}">
              <a14:hiddenFill xmlns:a14="http://schemas.microsoft.com/office/drawing/2010/main">
                <a:solidFill>
                  <a:srgbClr val="FFFFFF"/>
                </a:solidFill>
              </a14:hiddenFill>
            </a:ext>
          </a:extLst>
        </p:spPr>
      </p:pic>
      <p:pic>
        <p:nvPicPr>
          <p:cNvPr id="8" name="Picture 2" descr="W:\Victorian Cooperative Oncology Group\CLINICAL TRIALS\Ian Potter Foundation Grant\Webinar\Greg_Bann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1421" y="3659261"/>
            <a:ext cx="4167912" cy="2348942"/>
          </a:xfrm>
          <a:prstGeom prst="rect">
            <a:avLst/>
          </a:prstGeom>
          <a:noFill/>
          <a:ln>
            <a:solidFill>
              <a:srgbClr val="0E1351"/>
            </a:solidFill>
          </a:ln>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6061" y="849797"/>
            <a:ext cx="1341658" cy="14252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4574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940" y="211372"/>
            <a:ext cx="8686801" cy="1143000"/>
          </a:xfrm>
        </p:spPr>
        <p:txBody>
          <a:bodyPr/>
          <a:lstStyle/>
          <a:p>
            <a:r>
              <a:rPr lang="en-US" sz="2800" b="1" dirty="0">
                <a:solidFill>
                  <a:srgbClr val="0F1E64"/>
                </a:solidFill>
                <a:latin typeface="Arial" panose="020B0604020202020204" pitchFamily="34" charset="0"/>
                <a:cs typeface="Arial" panose="020B0604020202020204" pitchFamily="34" charset="0"/>
              </a:rPr>
              <a:t>Consumer friendly information and support</a:t>
            </a:r>
          </a:p>
        </p:txBody>
      </p:sp>
      <p:sp>
        <p:nvSpPr>
          <p:cNvPr id="3" name="Content Placeholder 2"/>
          <p:cNvSpPr>
            <a:spLocks noGrp="1"/>
          </p:cNvSpPr>
          <p:nvPr>
            <p:ph idx="1"/>
          </p:nvPr>
        </p:nvSpPr>
        <p:spPr>
          <a:xfrm>
            <a:off x="282805" y="777179"/>
            <a:ext cx="8623936" cy="4525963"/>
          </a:xfrm>
        </p:spPr>
        <p:txBody>
          <a:bodyPr/>
          <a:lstStyle/>
          <a:p>
            <a:pPr marL="0" indent="0">
              <a:buNone/>
            </a:pPr>
            <a:r>
              <a:rPr lang="en-US" sz="2400" b="1" u="sng" dirty="0">
                <a:solidFill>
                  <a:srgbClr val="0F1E64"/>
                </a:solidFill>
                <a:latin typeface="Arial" panose="020B0604020202020204" pitchFamily="34" charset="0"/>
                <a:cs typeface="Arial" panose="020B0604020202020204" pitchFamily="34" charset="0"/>
              </a:rPr>
              <a:t>Learning from consumer experiences – Trial Connect</a:t>
            </a:r>
            <a:br>
              <a:rPr lang="en-US" sz="2400" b="1" u="sng" dirty="0">
                <a:solidFill>
                  <a:srgbClr val="0E1351"/>
                </a:solidFill>
                <a:latin typeface="Foco CC"/>
              </a:rPr>
            </a:br>
            <a:br>
              <a:rPr lang="en-US" b="1" u="sng" dirty="0">
                <a:solidFill>
                  <a:srgbClr val="0E1351"/>
                </a:solidFill>
                <a:latin typeface="Arial" panose="020B0604020202020204" pitchFamily="34" charset="0"/>
                <a:cs typeface="Arial" panose="020B0604020202020204" pitchFamily="34" charset="0"/>
              </a:rPr>
            </a:br>
            <a:endParaRPr lang="en-US" sz="600" b="1" u="sng" dirty="0">
              <a:solidFill>
                <a:srgbClr val="0E1351"/>
              </a:solidFill>
              <a:latin typeface="Arial" panose="020B0604020202020204" pitchFamily="34" charset="0"/>
              <a:cs typeface="Arial" panose="020B0604020202020204" pitchFamily="34" charset="0"/>
            </a:endParaRPr>
          </a:p>
          <a:p>
            <a:pPr marL="0" indent="0">
              <a:buNone/>
            </a:pPr>
            <a:r>
              <a:rPr lang="en-AU" sz="2000" dirty="0">
                <a:latin typeface="Arial" panose="020B0604020202020204" pitchFamily="34" charset="0"/>
                <a:cs typeface="Arial" panose="020B0604020202020204" pitchFamily="34" charset="0"/>
              </a:rPr>
              <a:t>Pilot telephone peer support program for people thinking about joining a clinical trial.</a:t>
            </a:r>
            <a:br>
              <a:rPr lang="en-AU" sz="2400" dirty="0">
                <a:latin typeface="Arial" panose="020B0604020202020204" pitchFamily="34" charset="0"/>
                <a:cs typeface="Arial" panose="020B0604020202020204" pitchFamily="34" charset="0"/>
              </a:rPr>
            </a:br>
            <a:endParaRPr lang="en-AU" sz="500" dirty="0">
              <a:latin typeface="Arial" panose="020B0604020202020204" pitchFamily="34" charset="0"/>
              <a:cs typeface="Arial" panose="020B0604020202020204" pitchFamily="34" charset="0"/>
            </a:endParaRPr>
          </a:p>
          <a:p>
            <a:pPr marL="0" indent="0">
              <a:buNone/>
            </a:pPr>
            <a:r>
              <a:rPr lang="en-AU" sz="2000" dirty="0">
                <a:latin typeface="Arial" panose="020B0604020202020204" pitchFamily="34" charset="0"/>
                <a:cs typeface="Arial" panose="020B0604020202020204" pitchFamily="34" charset="0"/>
              </a:rPr>
              <a:t>Speak to someone who has </a:t>
            </a:r>
            <a:r>
              <a:rPr lang="en-AU" sz="2000" b="1" i="1" dirty="0">
                <a:solidFill>
                  <a:srgbClr val="0070C0"/>
                </a:solidFill>
                <a:latin typeface="Arial" panose="020B0604020202020204" pitchFamily="34" charset="0"/>
                <a:cs typeface="Arial" panose="020B0604020202020204" pitchFamily="34" charset="0"/>
              </a:rPr>
              <a:t>“been there before”</a:t>
            </a:r>
            <a:br>
              <a:rPr lang="en-AU" sz="2400" b="1" i="1" dirty="0">
                <a:solidFill>
                  <a:srgbClr val="0070C0"/>
                </a:solidFill>
                <a:latin typeface="Arial" panose="020B0604020202020204" pitchFamily="34" charset="0"/>
                <a:cs typeface="Arial" panose="020B0604020202020204" pitchFamily="34" charset="0"/>
              </a:rPr>
            </a:br>
            <a:endParaRPr lang="en-AU" sz="600" b="1" i="1" dirty="0">
              <a:solidFill>
                <a:srgbClr val="0070C0"/>
              </a:solidFill>
              <a:latin typeface="Arial" panose="020B0604020202020204" pitchFamily="34" charset="0"/>
              <a:cs typeface="Arial" panose="020B0604020202020204" pitchFamily="34" charset="0"/>
            </a:endParaRPr>
          </a:p>
          <a:p>
            <a:pPr marL="0" indent="0">
              <a:buNone/>
            </a:pPr>
            <a:r>
              <a:rPr lang="en-AU" sz="2000" dirty="0">
                <a:latin typeface="Arial" panose="020B0604020202020204" pitchFamily="34" charset="0"/>
                <a:cs typeface="Arial" panose="020B0604020202020204" pitchFamily="34" charset="0"/>
              </a:rPr>
              <a:t>Unable to match on specific trials – more about the experience of participating and the decision making process</a:t>
            </a:r>
          </a:p>
          <a:p>
            <a:pPr marL="0" indent="0">
              <a:buNone/>
            </a:pPr>
            <a:endParaRPr lang="en-AU" sz="100" dirty="0">
              <a:latin typeface="Arial" panose="020B0604020202020204" pitchFamily="34" charset="0"/>
              <a:cs typeface="Arial" panose="020B0604020202020204" pitchFamily="34" charset="0"/>
            </a:endParaRPr>
          </a:p>
          <a:p>
            <a:pPr marL="0" indent="0">
              <a:buNone/>
            </a:pPr>
            <a:r>
              <a:rPr lang="en-AU" sz="2000" dirty="0">
                <a:latin typeface="Arial" panose="020B0604020202020204" pitchFamily="34" charset="0"/>
                <a:cs typeface="Arial" panose="020B0604020202020204" pitchFamily="34" charset="0"/>
              </a:rPr>
              <a:t>4 x volunteers recruited</a:t>
            </a:r>
          </a:p>
          <a:p>
            <a:pPr marL="0" indent="0">
              <a:buNone/>
            </a:pPr>
            <a:r>
              <a:rPr lang="en-AU" sz="2000" dirty="0">
                <a:latin typeface="Arial" panose="020B0604020202020204" pitchFamily="34" charset="0"/>
                <a:cs typeface="Arial" panose="020B0604020202020204" pitchFamily="34" charset="0"/>
              </a:rPr>
              <a:t>5 x calls matched with a volunteers</a:t>
            </a:r>
          </a:p>
          <a:p>
            <a:pPr marL="0" indent="0">
              <a:buNone/>
            </a:pPr>
            <a:endParaRPr lang="en-AU" sz="2000" dirty="0">
              <a:latin typeface="Foco CC"/>
            </a:endParaRPr>
          </a:p>
        </p:txBody>
      </p:sp>
      <p:grpSp>
        <p:nvGrpSpPr>
          <p:cNvPr id="15" name="Group 14"/>
          <p:cNvGrpSpPr/>
          <p:nvPr/>
        </p:nvGrpSpPr>
        <p:grpSpPr>
          <a:xfrm>
            <a:off x="11386" y="1407601"/>
            <a:ext cx="12169227" cy="4577289"/>
            <a:chOff x="1" y="1662545"/>
            <a:chExt cx="9144000" cy="3439391"/>
          </a:xfrm>
        </p:grpSpPr>
        <p:sp>
          <p:nvSpPr>
            <p:cNvPr id="10" name="Rectangle 9"/>
            <p:cNvSpPr/>
            <p:nvPr/>
          </p:nvSpPr>
          <p:spPr>
            <a:xfrm>
              <a:off x="1" y="1662545"/>
              <a:ext cx="9144000" cy="3439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a:solidFill>
                  <a:prstClr val="white"/>
                </a:solidFill>
                <a:latin typeface="Calibri"/>
              </a:endParaRPr>
            </a:p>
          </p:txBody>
        </p:sp>
        <p:sp>
          <p:nvSpPr>
            <p:cNvPr id="11" name="Rectangular Callout 10"/>
            <p:cNvSpPr/>
            <p:nvPr/>
          </p:nvSpPr>
          <p:spPr>
            <a:xfrm>
              <a:off x="488373" y="1953486"/>
              <a:ext cx="2566554" cy="2369127"/>
            </a:xfrm>
            <a:prstGeom prst="wedgeRectCallout">
              <a:avLst/>
            </a:prstGeom>
            <a:solidFill>
              <a:schemeClr val="bg1"/>
            </a:solidFill>
            <a:ln>
              <a:solidFill>
                <a:srgbClr val="0E1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AU" sz="1300" dirty="0">
                <a:solidFill>
                  <a:srgbClr val="0F1E64"/>
                </a:solidFill>
                <a:latin typeface="Arial" panose="020B0604020202020204" pitchFamily="34" charset="0"/>
                <a:cs typeface="Arial" panose="020B0604020202020204" pitchFamily="34" charset="0"/>
              </a:endParaRPr>
            </a:p>
            <a:p>
              <a:pPr algn="ctr" defTabSz="457200"/>
              <a:br>
                <a:rPr lang="en-AU" sz="1300" i="1" dirty="0">
                  <a:solidFill>
                    <a:srgbClr val="0F1E64"/>
                  </a:solidFill>
                  <a:latin typeface="Arial" panose="020B0604020202020204" pitchFamily="34" charset="0"/>
                  <a:cs typeface="Arial" panose="020B0604020202020204" pitchFamily="34" charset="0"/>
                </a:rPr>
              </a:br>
              <a:r>
                <a:rPr lang="en-AU" sz="1300" i="1" dirty="0">
                  <a:solidFill>
                    <a:srgbClr val="0F1E64"/>
                  </a:solidFill>
                  <a:latin typeface="Arial" panose="020B0604020202020204" pitchFamily="34" charset="0"/>
                  <a:cs typeface="Arial" panose="020B0604020202020204" pitchFamily="34" charset="0"/>
                </a:rPr>
                <a:t>“…Very useful.  He was helpful in explaining </a:t>
              </a:r>
              <a:br>
                <a:rPr lang="en-AU" sz="1300" i="1" dirty="0">
                  <a:solidFill>
                    <a:srgbClr val="0F1E64"/>
                  </a:solidFill>
                  <a:latin typeface="Arial" panose="020B0604020202020204" pitchFamily="34" charset="0"/>
                  <a:cs typeface="Arial" panose="020B0604020202020204" pitchFamily="34" charset="0"/>
                </a:rPr>
              </a:br>
              <a:r>
                <a:rPr lang="en-AU" sz="1300" i="1" dirty="0">
                  <a:solidFill>
                    <a:srgbClr val="0F1E64"/>
                  </a:solidFill>
                  <a:latin typeface="Arial" panose="020B0604020202020204" pitchFamily="34" charset="0"/>
                  <a:cs typeface="Arial" panose="020B0604020202020204" pitchFamily="34" charset="0"/>
                </a:rPr>
                <a:t>the sorts of things a trial can entail and </a:t>
              </a:r>
              <a:br>
                <a:rPr lang="en-AU" sz="1300" i="1" dirty="0">
                  <a:solidFill>
                    <a:srgbClr val="0F1E64"/>
                  </a:solidFill>
                  <a:latin typeface="Arial" panose="020B0604020202020204" pitchFamily="34" charset="0"/>
                  <a:cs typeface="Arial" panose="020B0604020202020204" pitchFamily="34" charset="0"/>
                </a:rPr>
              </a:br>
              <a:r>
                <a:rPr lang="en-AU" sz="1300" i="1" dirty="0">
                  <a:solidFill>
                    <a:srgbClr val="0F1E64"/>
                  </a:solidFill>
                  <a:latin typeface="Arial" panose="020B0604020202020204" pitchFamily="34" charset="0"/>
                  <a:cs typeface="Arial" panose="020B0604020202020204" pitchFamily="34" charset="0"/>
                </a:rPr>
                <a:t>how he found certain questions useful to </a:t>
              </a:r>
              <a:br>
                <a:rPr lang="en-AU" sz="1300" i="1" dirty="0">
                  <a:solidFill>
                    <a:srgbClr val="0F1E64"/>
                  </a:solidFill>
                  <a:latin typeface="Arial" panose="020B0604020202020204" pitchFamily="34" charset="0"/>
                  <a:cs typeface="Arial" panose="020B0604020202020204" pitchFamily="34" charset="0"/>
                </a:rPr>
              </a:br>
              <a:r>
                <a:rPr lang="en-AU" sz="1300" i="1" dirty="0">
                  <a:solidFill>
                    <a:srgbClr val="0F1E64"/>
                  </a:solidFill>
                  <a:latin typeface="Arial" panose="020B0604020202020204" pitchFamily="34" charset="0"/>
                  <a:cs typeface="Arial" panose="020B0604020202020204" pitchFamily="34" charset="0"/>
                </a:rPr>
                <a:t>ask.  It certainly helped me to understand </a:t>
              </a:r>
              <a:br>
                <a:rPr lang="en-AU" sz="1300" i="1" dirty="0">
                  <a:solidFill>
                    <a:srgbClr val="0F1E64"/>
                  </a:solidFill>
                  <a:latin typeface="Arial" panose="020B0604020202020204" pitchFamily="34" charset="0"/>
                  <a:cs typeface="Arial" panose="020B0604020202020204" pitchFamily="34" charset="0"/>
                </a:rPr>
              </a:br>
              <a:r>
                <a:rPr lang="en-AU" sz="1300" i="1" dirty="0">
                  <a:solidFill>
                    <a:srgbClr val="0F1E64"/>
                  </a:solidFill>
                  <a:latin typeface="Arial" panose="020B0604020202020204" pitchFamily="34" charset="0"/>
                  <a:cs typeface="Arial" panose="020B0604020202020204" pitchFamily="34" charset="0"/>
                </a:rPr>
                <a:t>what may be involved in a clinical trial.  </a:t>
              </a:r>
              <a:br>
                <a:rPr lang="en-AU" sz="1300" i="1" dirty="0">
                  <a:solidFill>
                    <a:srgbClr val="0F1E64"/>
                  </a:solidFill>
                  <a:latin typeface="Arial" panose="020B0604020202020204" pitchFamily="34" charset="0"/>
                  <a:cs typeface="Arial" panose="020B0604020202020204" pitchFamily="34" charset="0"/>
                </a:rPr>
              </a:br>
              <a:r>
                <a:rPr lang="en-AU" sz="1300" i="1" dirty="0">
                  <a:solidFill>
                    <a:srgbClr val="0F1E64"/>
                  </a:solidFill>
                  <a:latin typeface="Arial" panose="020B0604020202020204" pitchFamily="34" charset="0"/>
                  <a:cs typeface="Arial" panose="020B0604020202020204" pitchFamily="34" charset="0"/>
                </a:rPr>
                <a:t>There is no trial suitable trial for me at </a:t>
              </a:r>
              <a:br>
                <a:rPr lang="en-AU" sz="1300" i="1" dirty="0">
                  <a:solidFill>
                    <a:srgbClr val="0F1E64"/>
                  </a:solidFill>
                  <a:latin typeface="Arial" panose="020B0604020202020204" pitchFamily="34" charset="0"/>
                  <a:cs typeface="Arial" panose="020B0604020202020204" pitchFamily="34" charset="0"/>
                </a:rPr>
              </a:br>
              <a:r>
                <a:rPr lang="en-AU" sz="1300" i="1" dirty="0">
                  <a:solidFill>
                    <a:srgbClr val="0F1E64"/>
                  </a:solidFill>
                  <a:latin typeface="Arial" panose="020B0604020202020204" pitchFamily="34" charset="0"/>
                  <a:cs typeface="Arial" panose="020B0604020202020204" pitchFamily="34" charset="0"/>
                </a:rPr>
                <a:t>the moment but it has given me more confidence to investigate in the future.”</a:t>
              </a:r>
              <a:br>
                <a:rPr lang="en-AU" sz="1300" b="1" i="1" dirty="0">
                  <a:solidFill>
                    <a:srgbClr val="0F1E64"/>
                  </a:solidFill>
                  <a:latin typeface="Arial" panose="020B0604020202020204" pitchFamily="34" charset="0"/>
                  <a:cs typeface="Arial" panose="020B0604020202020204" pitchFamily="34" charset="0"/>
                </a:rPr>
              </a:br>
              <a:br>
                <a:rPr lang="en-AU" b="1" i="1" dirty="0">
                  <a:solidFill>
                    <a:srgbClr val="0F1E64"/>
                  </a:solidFill>
                  <a:latin typeface="Arial" panose="020B0604020202020204" pitchFamily="34" charset="0"/>
                  <a:cs typeface="Arial" panose="020B0604020202020204" pitchFamily="34" charset="0"/>
                </a:rPr>
              </a:br>
              <a:endParaRPr lang="en-AU" dirty="0">
                <a:solidFill>
                  <a:srgbClr val="0F1E64"/>
                </a:solidFill>
                <a:latin typeface="Arial" panose="020B0604020202020204" pitchFamily="34" charset="0"/>
                <a:cs typeface="Arial" panose="020B0604020202020204" pitchFamily="34" charset="0"/>
              </a:endParaRPr>
            </a:p>
          </p:txBody>
        </p:sp>
        <p:sp>
          <p:nvSpPr>
            <p:cNvPr id="12" name="Rectangular Callout 11"/>
            <p:cNvSpPr/>
            <p:nvPr/>
          </p:nvSpPr>
          <p:spPr>
            <a:xfrm>
              <a:off x="6099464" y="1953488"/>
              <a:ext cx="2566554" cy="2369127"/>
            </a:xfrm>
            <a:prstGeom prst="wedgeRectCallout">
              <a:avLst/>
            </a:prstGeom>
            <a:solidFill>
              <a:schemeClr val="bg1"/>
            </a:solidFill>
            <a:ln>
              <a:solidFill>
                <a:srgbClr val="0E1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AU" sz="1300" dirty="0">
                <a:solidFill>
                  <a:srgbClr val="0F1E64"/>
                </a:solidFill>
                <a:latin typeface="Arial" panose="020B0604020202020204" pitchFamily="34" charset="0"/>
                <a:cs typeface="Arial" panose="020B0604020202020204" pitchFamily="34" charset="0"/>
              </a:endParaRPr>
            </a:p>
            <a:p>
              <a:pPr algn="ctr" defTabSz="457200"/>
              <a:br>
                <a:rPr lang="en-AU" sz="1300" i="1" dirty="0">
                  <a:solidFill>
                    <a:srgbClr val="0F1E64"/>
                  </a:solidFill>
                  <a:latin typeface="Arial" panose="020B0604020202020204" pitchFamily="34" charset="0"/>
                  <a:cs typeface="Arial" panose="020B0604020202020204" pitchFamily="34" charset="0"/>
                </a:rPr>
              </a:br>
              <a:r>
                <a:rPr lang="en-AU" sz="1300" i="1" dirty="0">
                  <a:solidFill>
                    <a:srgbClr val="0F1E64"/>
                  </a:solidFill>
                  <a:latin typeface="Arial" panose="020B0604020202020204" pitchFamily="34" charset="0"/>
                  <a:cs typeface="Arial" panose="020B0604020202020204" pitchFamily="34" charset="0"/>
                </a:rPr>
                <a:t>“It was good to talk to him.  In a strange </a:t>
              </a:r>
              <a:br>
                <a:rPr lang="en-AU" sz="1300" i="1" dirty="0">
                  <a:solidFill>
                    <a:srgbClr val="0F1E64"/>
                  </a:solidFill>
                  <a:latin typeface="Arial" panose="020B0604020202020204" pitchFamily="34" charset="0"/>
                  <a:cs typeface="Arial" panose="020B0604020202020204" pitchFamily="34" charset="0"/>
                </a:rPr>
              </a:br>
              <a:r>
                <a:rPr lang="en-AU" sz="1300" i="1" dirty="0">
                  <a:solidFill>
                    <a:srgbClr val="0F1E64"/>
                  </a:solidFill>
                  <a:latin typeface="Arial" panose="020B0604020202020204" pitchFamily="34" charset="0"/>
                  <a:cs typeface="Arial" panose="020B0604020202020204" pitchFamily="34" charset="0"/>
                </a:rPr>
                <a:t>way I felt good although there was not </a:t>
              </a:r>
              <a:br>
                <a:rPr lang="en-AU" sz="1300" i="1" dirty="0">
                  <a:solidFill>
                    <a:srgbClr val="0F1E64"/>
                  </a:solidFill>
                  <a:latin typeface="Arial" panose="020B0604020202020204" pitchFamily="34" charset="0"/>
                  <a:cs typeface="Arial" panose="020B0604020202020204" pitchFamily="34" charset="0"/>
                </a:rPr>
              </a:br>
              <a:r>
                <a:rPr lang="en-AU" sz="1300" i="1" dirty="0">
                  <a:solidFill>
                    <a:srgbClr val="0F1E64"/>
                  </a:solidFill>
                  <a:latin typeface="Arial" panose="020B0604020202020204" pitchFamily="34" charset="0"/>
                  <a:cs typeface="Arial" panose="020B0604020202020204" pitchFamily="34" charset="0"/>
                </a:rPr>
                <a:t>going to be a trial for me. I spoke to him for </a:t>
              </a:r>
              <a:br>
                <a:rPr lang="en-AU" sz="1300" i="1" dirty="0">
                  <a:solidFill>
                    <a:srgbClr val="0F1E64"/>
                  </a:solidFill>
                  <a:latin typeface="Arial" panose="020B0604020202020204" pitchFamily="34" charset="0"/>
                  <a:cs typeface="Arial" panose="020B0604020202020204" pitchFamily="34" charset="0"/>
                </a:rPr>
              </a:br>
              <a:r>
                <a:rPr lang="en-AU" sz="1300" i="1" dirty="0">
                  <a:solidFill>
                    <a:srgbClr val="0F1E64"/>
                  </a:solidFill>
                  <a:latin typeface="Arial" panose="020B0604020202020204" pitchFamily="34" charset="0"/>
                  <a:cs typeface="Arial" panose="020B0604020202020204" pitchFamily="34" charset="0"/>
                </a:rPr>
                <a:t>an hour.  He was keen for me to talk to </a:t>
              </a:r>
              <a:br>
                <a:rPr lang="en-AU" sz="1300" i="1" dirty="0">
                  <a:solidFill>
                    <a:srgbClr val="0F1E64"/>
                  </a:solidFill>
                  <a:latin typeface="Arial" panose="020B0604020202020204" pitchFamily="34" charset="0"/>
                  <a:cs typeface="Arial" panose="020B0604020202020204" pitchFamily="34" charset="0"/>
                </a:rPr>
              </a:br>
              <a:r>
                <a:rPr lang="en-AU" sz="1300" i="1" dirty="0">
                  <a:solidFill>
                    <a:srgbClr val="0F1E64"/>
                  </a:solidFill>
                  <a:latin typeface="Arial" panose="020B0604020202020204" pitchFamily="34" charset="0"/>
                  <a:cs typeface="Arial" panose="020B0604020202020204" pitchFamily="34" charset="0"/>
                </a:rPr>
                <a:t>my Doctor and ask questions... I feel able to </a:t>
              </a:r>
              <a:br>
                <a:rPr lang="en-AU" sz="1300" i="1" dirty="0">
                  <a:solidFill>
                    <a:srgbClr val="0F1E64"/>
                  </a:solidFill>
                  <a:latin typeface="Arial" panose="020B0604020202020204" pitchFamily="34" charset="0"/>
                  <a:cs typeface="Arial" panose="020B0604020202020204" pitchFamily="34" charset="0"/>
                </a:rPr>
              </a:br>
              <a:r>
                <a:rPr lang="en-AU" sz="1300" i="1" dirty="0">
                  <a:solidFill>
                    <a:srgbClr val="0F1E64"/>
                  </a:solidFill>
                  <a:latin typeface="Arial" panose="020B0604020202020204" pitchFamily="34" charset="0"/>
                  <a:cs typeface="Arial" panose="020B0604020202020204" pitchFamily="34" charset="0"/>
                </a:rPr>
                <a:t>ask about future trials.  He was a good </a:t>
              </a:r>
              <a:br>
                <a:rPr lang="en-AU" sz="1300" i="1" dirty="0">
                  <a:solidFill>
                    <a:srgbClr val="0F1E64"/>
                  </a:solidFill>
                  <a:latin typeface="Arial" panose="020B0604020202020204" pitchFamily="34" charset="0"/>
                  <a:cs typeface="Arial" panose="020B0604020202020204" pitchFamily="34" charset="0"/>
                </a:rPr>
              </a:br>
              <a:r>
                <a:rPr lang="en-AU" sz="1300" i="1" dirty="0">
                  <a:solidFill>
                    <a:srgbClr val="0F1E64"/>
                  </a:solidFill>
                  <a:latin typeface="Arial" panose="020B0604020202020204" pitchFamily="34" charset="0"/>
                  <a:cs typeface="Arial" panose="020B0604020202020204" pitchFamily="34" charset="0"/>
                </a:rPr>
                <a:t>listener.”</a:t>
              </a:r>
            </a:p>
            <a:p>
              <a:pPr defTabSz="457200"/>
              <a:br>
                <a:rPr lang="en-AU" sz="1300" b="1" i="1" dirty="0">
                  <a:solidFill>
                    <a:srgbClr val="0F1E64"/>
                  </a:solidFill>
                  <a:latin typeface="Arial" panose="020B0604020202020204" pitchFamily="34" charset="0"/>
                  <a:cs typeface="Arial" panose="020B0604020202020204" pitchFamily="34" charset="0"/>
                </a:rPr>
              </a:br>
              <a:br>
                <a:rPr lang="en-AU" b="1" i="1" dirty="0">
                  <a:solidFill>
                    <a:srgbClr val="0F1E64"/>
                  </a:solidFill>
                  <a:latin typeface="Arial" panose="020B0604020202020204" pitchFamily="34" charset="0"/>
                  <a:cs typeface="Arial" panose="020B0604020202020204" pitchFamily="34" charset="0"/>
                </a:rPr>
              </a:br>
              <a:endParaRPr lang="en-AU" dirty="0">
                <a:solidFill>
                  <a:srgbClr val="0F1E64"/>
                </a:solidFill>
                <a:latin typeface="Arial" panose="020B0604020202020204" pitchFamily="34" charset="0"/>
                <a:cs typeface="Arial" panose="020B0604020202020204" pitchFamily="34" charset="0"/>
              </a:endParaRPr>
            </a:p>
          </p:txBody>
        </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6" r="3314" b="2786"/>
            <a:stretch/>
          </p:blipFill>
          <p:spPr bwMode="auto">
            <a:xfrm>
              <a:off x="3512832" y="1953488"/>
              <a:ext cx="2118338" cy="2369127"/>
            </a:xfrm>
            <a:prstGeom prst="rect">
              <a:avLst/>
            </a:prstGeom>
            <a:noFill/>
            <a:ln w="9525">
              <a:solidFill>
                <a:srgbClr val="0E135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9228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72" y="140414"/>
            <a:ext cx="10972800" cy="1143000"/>
          </a:xfrm>
        </p:spPr>
        <p:txBody>
          <a:bodyPr/>
          <a:lstStyle/>
          <a:p>
            <a:r>
              <a:rPr lang="en-US" b="1" dirty="0">
                <a:solidFill>
                  <a:srgbClr val="0F1E64"/>
                </a:solidFill>
                <a:latin typeface="Arial" panose="020B0604020202020204" pitchFamily="34" charset="0"/>
                <a:cs typeface="Arial" panose="020B0604020202020204" pitchFamily="34" charset="0"/>
              </a:rPr>
              <a:t>Conclusions:</a:t>
            </a:r>
            <a:endParaRPr lang="en-AU" dirty="0">
              <a:solidFill>
                <a:srgbClr val="0F1E64"/>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2492" y="1166018"/>
            <a:ext cx="11215258" cy="4525963"/>
          </a:xfrm>
        </p:spPr>
        <p:txBody>
          <a:bodyPr/>
          <a:lstStyle/>
          <a:p>
            <a:pPr marL="0" indent="0">
              <a:buNone/>
            </a:pPr>
            <a:r>
              <a:rPr lang="en-AU" sz="2000" dirty="0">
                <a:solidFill>
                  <a:srgbClr val="0F1E64"/>
                </a:solidFill>
                <a:latin typeface="Arial" panose="020B0604020202020204" pitchFamily="34" charset="0"/>
                <a:cs typeface="Arial" panose="020B0604020202020204" pitchFamily="34" charset="0"/>
              </a:rPr>
              <a:t>Sector engagement in the Victorian Cancer Trials Link and Cancer Trials Management Scheme means:</a:t>
            </a:r>
            <a:br>
              <a:rPr lang="en-AU" sz="2000" dirty="0">
                <a:solidFill>
                  <a:srgbClr val="0F1E64"/>
                </a:solidFill>
                <a:latin typeface="Arial" panose="020B0604020202020204" pitchFamily="34" charset="0"/>
                <a:cs typeface="Arial" panose="020B0604020202020204" pitchFamily="34" charset="0"/>
              </a:rPr>
            </a:br>
            <a:endParaRPr lang="en-AU" sz="2000" dirty="0">
              <a:solidFill>
                <a:srgbClr val="0F1E64"/>
              </a:solidFill>
              <a:latin typeface="Arial" panose="020B0604020202020204" pitchFamily="34" charset="0"/>
              <a:cs typeface="Arial" panose="020B0604020202020204" pitchFamily="34" charset="0"/>
            </a:endParaRPr>
          </a:p>
          <a:p>
            <a:pPr marL="0" indent="0">
              <a:buNone/>
            </a:pPr>
            <a:r>
              <a:rPr lang="en-AU" sz="2000" dirty="0">
                <a:solidFill>
                  <a:srgbClr val="0F1E64"/>
                </a:solidFill>
                <a:latin typeface="Arial" panose="020B0604020202020204" pitchFamily="34" charset="0"/>
                <a:cs typeface="Arial" panose="020B0604020202020204" pitchFamily="34" charset="0"/>
              </a:rPr>
              <a:t>	We are able to report complete cancer clinical trial activity in Victoria.</a:t>
            </a:r>
          </a:p>
          <a:p>
            <a:pPr marL="0" indent="0">
              <a:buNone/>
            </a:pPr>
            <a:r>
              <a:rPr lang="en-AU" sz="2000" dirty="0">
                <a:solidFill>
                  <a:srgbClr val="0F1E64"/>
                </a:solidFill>
                <a:latin typeface="Arial" panose="020B0604020202020204" pitchFamily="34" charset="0"/>
                <a:cs typeface="Arial" panose="020B0604020202020204" pitchFamily="34" charset="0"/>
              </a:rPr>
              <a:t>	Greater opportunities to build capacity of the sector and 	increase patient access to 	clinical trials.</a:t>
            </a:r>
            <a:br>
              <a:rPr lang="en-AU" sz="2000" dirty="0">
                <a:solidFill>
                  <a:srgbClr val="0F1E64"/>
                </a:solidFill>
                <a:latin typeface="Arial" panose="020B0604020202020204" pitchFamily="34" charset="0"/>
                <a:cs typeface="Arial" panose="020B0604020202020204" pitchFamily="34" charset="0"/>
              </a:rPr>
            </a:br>
            <a:endParaRPr lang="en-AU" sz="2000" dirty="0">
              <a:solidFill>
                <a:srgbClr val="0F1E64"/>
              </a:solidFill>
              <a:latin typeface="Arial" panose="020B0604020202020204" pitchFamily="34" charset="0"/>
              <a:cs typeface="Arial" panose="020B0604020202020204" pitchFamily="34" charset="0"/>
            </a:endParaRPr>
          </a:p>
          <a:p>
            <a:pPr marL="0" indent="0">
              <a:buNone/>
            </a:pPr>
            <a:r>
              <a:rPr lang="en-AU" sz="2000" dirty="0">
                <a:solidFill>
                  <a:srgbClr val="0F1E64"/>
                </a:solidFill>
                <a:latin typeface="Arial" panose="020B0604020202020204" pitchFamily="34" charset="0"/>
                <a:cs typeface="Arial" panose="020B0604020202020204" pitchFamily="34" charset="0"/>
              </a:rPr>
              <a:t>Learning from consumer experiences is essential to improve patient access to clinical trials.</a:t>
            </a:r>
          </a:p>
        </p:txBody>
      </p:sp>
      <p:sp>
        <p:nvSpPr>
          <p:cNvPr id="4" name="Arrow: Right 3">
            <a:extLst>
              <a:ext uri="{FF2B5EF4-FFF2-40B4-BE49-F238E27FC236}">
                <a16:creationId xmlns:a16="http://schemas.microsoft.com/office/drawing/2014/main" id="{F7CD497E-E97A-42E8-8E27-D1B3E189EB8E}"/>
              </a:ext>
            </a:extLst>
          </p:cNvPr>
          <p:cNvSpPr/>
          <p:nvPr/>
        </p:nvSpPr>
        <p:spPr>
          <a:xfrm>
            <a:off x="570449" y="2193436"/>
            <a:ext cx="520119" cy="231164"/>
          </a:xfrm>
          <a:prstGeom prst="rightArrow">
            <a:avLst/>
          </a:prstGeom>
          <a:solidFill>
            <a:schemeClr val="accent1"/>
          </a:solidFill>
          <a:ln>
            <a:solidFill>
              <a:srgbClr val="0F1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Arrow: Right 4">
            <a:extLst>
              <a:ext uri="{FF2B5EF4-FFF2-40B4-BE49-F238E27FC236}">
                <a16:creationId xmlns:a16="http://schemas.microsoft.com/office/drawing/2014/main" id="{F6B71848-1C7B-4F2F-96CB-D15E0156B334}"/>
              </a:ext>
            </a:extLst>
          </p:cNvPr>
          <p:cNvSpPr/>
          <p:nvPr/>
        </p:nvSpPr>
        <p:spPr>
          <a:xfrm>
            <a:off x="570448" y="2570357"/>
            <a:ext cx="520120" cy="231165"/>
          </a:xfrm>
          <a:prstGeom prst="rightArrow">
            <a:avLst/>
          </a:prstGeom>
          <a:solidFill>
            <a:schemeClr val="accent1"/>
          </a:solidFill>
          <a:ln>
            <a:solidFill>
              <a:srgbClr val="0F1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93111989"/>
      </p:ext>
    </p:extLst>
  </p:cSld>
  <p:clrMapOvr>
    <a:masterClrMapping/>
  </p:clrMapOvr>
</p:sld>
</file>

<file path=ppt/theme/theme1.xml><?xml version="1.0" encoding="utf-8"?>
<a:theme xmlns:a="http://schemas.openxmlformats.org/drawingml/2006/main" name="NCI PPT Template 4x3 BLUE">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CV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2129</Words>
  <Application>Microsoft Office PowerPoint</Application>
  <PresentationFormat>Widescreen</PresentationFormat>
  <Paragraphs>113</Paragraphs>
  <Slides>8</Slides>
  <Notes>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8</vt:i4>
      </vt:variant>
    </vt:vector>
  </HeadingPairs>
  <TitlesOfParts>
    <vt:vector size="23" baseType="lpstr">
      <vt:lpstr>ＭＳ Ｐゴシック</vt:lpstr>
      <vt:lpstr>Arial</vt:lpstr>
      <vt:lpstr>Calibri</vt:lpstr>
      <vt:lpstr>Calibri Light</vt:lpstr>
      <vt:lpstr>Foco CC</vt:lpstr>
      <vt:lpstr>Foco CC Black</vt:lpstr>
      <vt:lpstr>Sapient Centro Slab</vt:lpstr>
      <vt:lpstr>SapientCentroSlab-Light</vt:lpstr>
      <vt:lpstr>SapientSansBold</vt:lpstr>
      <vt:lpstr>SapientSansRegular</vt:lpstr>
      <vt:lpstr>Times New Roman</vt:lpstr>
      <vt:lpstr>Wingdings</vt:lpstr>
      <vt:lpstr>NCI PPT Template 4x3 BLUE</vt:lpstr>
      <vt:lpstr>1_CCV 4</vt:lpstr>
      <vt:lpstr>1_Custom Design</vt:lpstr>
      <vt:lpstr>Multi-component approach to improving  patient access to trials: the experience in  Victoria, Australia</vt:lpstr>
      <vt:lpstr>PowerPoint Presentation</vt:lpstr>
      <vt:lpstr>Multi-component approach:</vt:lpstr>
      <vt:lpstr>Cancer Trials Management Scheme (CTMS)</vt:lpstr>
      <vt:lpstr>Consumer friendly information and support</vt:lpstr>
      <vt:lpstr>Consumer friendly information and support</vt:lpstr>
      <vt:lpstr>Consumer friendly information and support</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Christie Allan</dc:creator>
  <cp:lastModifiedBy>Kevin Babb</cp:lastModifiedBy>
  <cp:revision>4</cp:revision>
  <dcterms:created xsi:type="dcterms:W3CDTF">2018-09-07T05:53:07Z</dcterms:created>
  <dcterms:modified xsi:type="dcterms:W3CDTF">2018-10-19T18:37:40Z</dcterms:modified>
</cp:coreProperties>
</file>