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3" r:id="rId2"/>
    <p:sldMasterId id="2147483697" r:id="rId3"/>
    <p:sldMasterId id="2147483703" r:id="rId4"/>
  </p:sldMasterIdLst>
  <p:notesMasterIdLst>
    <p:notesMasterId r:id="rId11"/>
  </p:notesMasterIdLst>
  <p:sldIdLst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238" autoAdjust="0"/>
  </p:normalViewPr>
  <p:slideViewPr>
    <p:cSldViewPr snapToGrid="0">
      <p:cViewPr varScale="1">
        <p:scale>
          <a:sx n="60" d="100"/>
          <a:sy n="60" d="100"/>
        </p:scale>
        <p:origin x="150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BBCD2-EE8C-4C20-BB96-E009FB0478FE}" type="datetimeFigureOut">
              <a:rPr lang="en-AU" smtClean="0"/>
              <a:t>19/10/2018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6095F-0E75-4C7A-B094-47ED446E59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45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1557867" y="0"/>
            <a:ext cx="3826933" cy="6858000"/>
          </a:xfrm>
          <a:prstGeom prst="homePlate">
            <a:avLst>
              <a:gd name="adj" fmla="val 47787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Pentagon 19"/>
          <p:cNvSpPr/>
          <p:nvPr userDrawn="1"/>
        </p:nvSpPr>
        <p:spPr>
          <a:xfrm>
            <a:off x="0" y="0"/>
            <a:ext cx="3826933" cy="6858000"/>
          </a:xfrm>
          <a:prstGeom prst="homePlate">
            <a:avLst>
              <a:gd name="adj" fmla="val 47787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 userDrawn="1"/>
        </p:nvSpPr>
        <p:spPr>
          <a:xfrm flipV="1">
            <a:off x="0" y="502920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45920"/>
            <a:ext cx="10363200" cy="1827842"/>
          </a:xfrm>
        </p:spPr>
        <p:txBody>
          <a:bodyPr lIns="0" tIns="0" rIns="0" bIns="0" anchor="b">
            <a:noAutofit/>
          </a:bodyPr>
          <a:lstStyle>
            <a:lvl1pPr algn="r">
              <a:defRPr sz="3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566160"/>
            <a:ext cx="103632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8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2" name="Picture 11" descr="NCI-Logo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10326"/>
            <a:ext cx="6632448" cy="4745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5727700"/>
            <a:ext cx="3048000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600" smtClean="0"/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487951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79290"/>
            <a:ext cx="2555851" cy="182880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579290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051635" y="1426633"/>
            <a:ext cx="549418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658369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97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579290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051635" y="1426633"/>
            <a:ext cx="549418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58369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704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8" name="Picture 7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79290"/>
            <a:ext cx="2555851" cy="182880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485" y="6579290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2751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485" y="6579290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7803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529485" y="6579290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79290"/>
            <a:ext cx="2555851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15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11529485" y="6579290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72155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3425319" y="2915920"/>
            <a:ext cx="5403724" cy="1007110"/>
            <a:chOff x="1524000" y="2654300"/>
            <a:chExt cx="6235066" cy="1549400"/>
          </a:xfrm>
        </p:grpSpPr>
        <p:pic>
          <p:nvPicPr>
            <p:cNvPr id="4" name="Picture 3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1" y="2844800"/>
              <a:ext cx="4253865" cy="1162050"/>
            </a:xfrm>
            <a:prstGeom prst="rect">
              <a:avLst/>
            </a:prstGeom>
          </p:spPr>
        </p:pic>
        <p:pic>
          <p:nvPicPr>
            <p:cNvPr id="5" name="Picture 4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654300"/>
              <a:ext cx="1549400" cy="1549400"/>
            </a:xfrm>
            <a:prstGeom prst="rect">
              <a:avLst/>
            </a:prstGeom>
          </p:spPr>
        </p:pic>
      </p:grpSp>
      <p:sp>
        <p:nvSpPr>
          <p:cNvPr id="6" name="TextBox 13"/>
          <p:cNvSpPr txBox="1">
            <a:spLocks noChangeArrowheads="1"/>
          </p:cNvSpPr>
          <p:nvPr userDrawn="1"/>
        </p:nvSpPr>
        <p:spPr bwMode="auto">
          <a:xfrm>
            <a:off x="3215254" y="6083300"/>
            <a:ext cx="5810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180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1800" b="1" dirty="0" err="1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0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F2E16906-A2E9-7540-AC28-F9EE7F8757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1579" y="2607708"/>
            <a:ext cx="8928847" cy="1325563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solidFill>
                  <a:schemeClr val="bg1"/>
                </a:solidFill>
                <a:latin typeface="Foco CC Black" panose="020B0504050202020203" pitchFamily="34" charset="0"/>
                <a:cs typeface="Foco CC Black" panose="020B0504050202020203" pitchFamily="34" charset="0"/>
              </a:defRPr>
            </a:lvl1pPr>
          </a:lstStyle>
          <a:p>
            <a:r>
              <a:rPr lang="en-US" dirty="0"/>
              <a:t>Hello, </a:t>
            </a:r>
            <a:r>
              <a:rPr lang="en-US" baseline="0" dirty="0"/>
              <a:t>this is the latest </a:t>
            </a:r>
            <a:br>
              <a:rPr lang="en-US" baseline="0" dirty="0"/>
            </a:br>
            <a:r>
              <a:rPr lang="en-US" baseline="0" dirty="0"/>
              <a:t>PowerPoint Presentation</a:t>
            </a:r>
            <a:r>
              <a:rPr lang="en-US" dirty="0">
                <a:solidFill>
                  <a:srgbClr val="FFD200"/>
                </a:solidFill>
              </a:rPr>
              <a:t>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38C06-9793-C541-B501-C7E0CE76D7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07344" y="3943208"/>
            <a:ext cx="6633881" cy="9450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50"/>
              </a:spcBef>
              <a:buNone/>
              <a:defRPr sz="2000" b="1" i="0">
                <a:solidFill>
                  <a:schemeClr val="bg1"/>
                </a:solidFill>
                <a:latin typeface="Foco CC" panose="020B0504050202020203" pitchFamily="34" charset="0"/>
                <a:cs typeface="Foco CC" panose="020B05040502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presentation description space.</a:t>
            </a: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1F875FC-D3EB-1D47-8D44-B23C0531F724}"/>
              </a:ext>
            </a:extLst>
          </p:cNvPr>
          <p:cNvSpPr txBox="1">
            <a:spLocks/>
          </p:cNvSpPr>
          <p:nvPr/>
        </p:nvSpPr>
        <p:spPr>
          <a:xfrm>
            <a:off x="636495" y="6311902"/>
            <a:ext cx="10919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2">
                    <a:lumMod val="75000"/>
                  </a:schemeClr>
                </a:solidFill>
                <a:latin typeface="Foco CC" panose="020B0504050202020203" pitchFamily="34" charset="0"/>
                <a:ea typeface="+mn-ea"/>
                <a:cs typeface="Foco CC" panose="020B0504050202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Cancer Council   |    Day Month Year   |  </a:t>
            </a:r>
            <a:r>
              <a:rPr lang="en-US" sz="1200" dirty="0" err="1"/>
              <a:t>cancercouncil.com.au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319775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8B4353A1-FA62-0347-9F4C-7D8244CE6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2588" y="3164722"/>
            <a:ext cx="8426824" cy="528556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solidFill>
                  <a:schemeClr val="bg1"/>
                </a:solidFill>
                <a:latin typeface="Foco CC Black" panose="020B0504050202020203" pitchFamily="34" charset="0"/>
                <a:cs typeface="Foco CC Black" panose="020B0504050202020203" pitchFamily="34" charset="0"/>
              </a:defRPr>
            </a:lvl1pPr>
          </a:lstStyle>
          <a:p>
            <a:r>
              <a:rPr lang="en-US" dirty="0"/>
              <a:t>Thank you</a:t>
            </a:r>
            <a:r>
              <a:rPr lang="en-US" dirty="0">
                <a:solidFill>
                  <a:srgbClr val="FFD200"/>
                </a:solidFill>
              </a:rPr>
              <a:t>.</a:t>
            </a:r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31F875FC-D3EB-1D47-8D44-B23C0531F724}"/>
              </a:ext>
            </a:extLst>
          </p:cNvPr>
          <p:cNvSpPr txBox="1">
            <a:spLocks/>
          </p:cNvSpPr>
          <p:nvPr/>
        </p:nvSpPr>
        <p:spPr>
          <a:xfrm>
            <a:off x="636495" y="6311902"/>
            <a:ext cx="10919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2">
                    <a:lumMod val="75000"/>
                  </a:schemeClr>
                </a:solidFill>
                <a:latin typeface="Foco CC" panose="020B0504050202020203" pitchFamily="34" charset="0"/>
                <a:ea typeface="+mn-ea"/>
                <a:cs typeface="Foco CC" panose="020B0504050202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Cancer Council   |    Day Month Year   |  </a:t>
            </a:r>
            <a:r>
              <a:rPr lang="en-US" sz="1200" dirty="0" err="1"/>
              <a:t>cancercouncil.com.au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375017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6">
            <a:extLst>
              <a:ext uri="{FF2B5EF4-FFF2-40B4-BE49-F238E27FC236}">
                <a16:creationId xmlns:a16="http://schemas.microsoft.com/office/drawing/2014/main" id="{33C4DF56-90DC-FC46-96CB-4E29617DE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588" y="365127"/>
            <a:ext cx="11229389" cy="1325563"/>
          </a:xfrm>
          <a:prstGeom prst="rect">
            <a:avLst/>
          </a:prstGeom>
        </p:spPr>
        <p:txBody>
          <a:bodyPr/>
          <a:lstStyle>
            <a:lvl1pPr marL="0" indent="0">
              <a:tabLst>
                <a:tab pos="4124325" algn="l"/>
              </a:tabLst>
              <a:defRPr b="1" i="0">
                <a:solidFill>
                  <a:srgbClr val="0F1E64"/>
                </a:solidFill>
                <a:latin typeface="Foco CC Black" panose="020B0504050202020203" pitchFamily="34" charset="0"/>
                <a:cs typeface="Foco CC Black" panose="020B0504050202020203" pitchFamily="34" charset="0"/>
              </a:defRPr>
            </a:lvl1pPr>
          </a:lstStyle>
          <a:p>
            <a:r>
              <a:rPr lang="en-US" dirty="0"/>
              <a:t>Click here to edit </a:t>
            </a:r>
            <a:br>
              <a:rPr lang="en-US" dirty="0"/>
            </a:br>
            <a:r>
              <a:rPr lang="en-US" dirty="0"/>
              <a:t>Master title style</a:t>
            </a:r>
            <a:r>
              <a:rPr lang="en-US" dirty="0">
                <a:solidFill>
                  <a:srgbClr val="FFD200"/>
                </a:solidFill>
              </a:rPr>
              <a:t>.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2FFF5A-503E-F24A-AA1B-01E36A25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588" y="1700215"/>
            <a:ext cx="5646416" cy="8143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i="0">
                <a:solidFill>
                  <a:srgbClr val="0F1E64"/>
                </a:solidFill>
                <a:latin typeface="Foco CC" panose="020B0504050202020203" pitchFamily="34" charset="0"/>
                <a:cs typeface="Foco CC" panose="020B050405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57CD32-D474-E443-929F-A030E5587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0589" y="2534447"/>
            <a:ext cx="5646416" cy="3404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F1E64"/>
                </a:solidFill>
                <a:latin typeface="Foco CC" panose="020B0504050202020203" pitchFamily="34" charset="0"/>
                <a:cs typeface="Foco CC" panose="020B0504050202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E79AB40-5DE6-6E4B-8299-3396EC5258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07006" y="1700215"/>
            <a:ext cx="5582972" cy="8143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i="0">
                <a:solidFill>
                  <a:srgbClr val="0F1E64"/>
                </a:solidFill>
                <a:latin typeface="Foco CC" panose="020B0504050202020203" pitchFamily="34" charset="0"/>
                <a:cs typeface="Foco CC" panose="020B050405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99CD00C-C464-1847-B81E-90A3B2F3A62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07006" y="2534447"/>
            <a:ext cx="5582972" cy="3404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F1E64"/>
                </a:solidFill>
                <a:latin typeface="Foco CC" panose="020B0504050202020203" pitchFamily="34" charset="0"/>
                <a:cs typeface="Foco CC" panose="020B0504050202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5D8378F-120E-1148-8737-3F880513D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0590" y="6286372"/>
            <a:ext cx="868004" cy="22998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0F1E64"/>
                </a:solidFill>
                <a:latin typeface="Foco CC" panose="020B0504050202020203" pitchFamily="34" charset="0"/>
                <a:cs typeface="Foco CC" panose="020B0504050202020203" pitchFamily="34" charset="0"/>
              </a:defRPr>
            </a:lvl1pPr>
          </a:lstStyle>
          <a:p>
            <a:fld id="{9C0E5DBF-150D-DD46-BADC-83CA603DF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8">
            <a:extLst>
              <a:ext uri="{FF2B5EF4-FFF2-40B4-BE49-F238E27FC236}">
                <a16:creationId xmlns:a16="http://schemas.microsoft.com/office/drawing/2014/main" id="{5C1B66D4-1106-F145-963A-044CF53A5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803" y="6286372"/>
            <a:ext cx="4987636" cy="229980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F1E64"/>
                </a:solidFill>
              </a:defRPr>
            </a:lvl1pPr>
          </a:lstStyle>
          <a:p>
            <a:r>
              <a:rPr lang="en-US" dirty="0"/>
              <a:t>   |  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1893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1557867" y="0"/>
            <a:ext cx="3826933" cy="68580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3826933" cy="68580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1529485" y="6579290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79008" y="0"/>
            <a:ext cx="5730240" cy="6858000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3c</a:t>
            </a:r>
          </a:p>
          <a:p>
            <a:r>
              <a:rPr lang="en-US" dirty="0"/>
              <a:t>Agenda Item 4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1737360"/>
            <a:ext cx="4023360" cy="18288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2" name="Picture 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79290"/>
            <a:ext cx="2555851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48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4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F2E16906-A2E9-7540-AC28-F9EE7F8757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1579" y="2607708"/>
            <a:ext cx="8928847" cy="1325563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solidFill>
                  <a:schemeClr val="bg1"/>
                </a:solidFill>
                <a:latin typeface="Foco CC Black" panose="020B0504050202020203" pitchFamily="34" charset="0"/>
                <a:cs typeface="Foco CC Black" panose="020B0504050202020203" pitchFamily="34" charset="0"/>
              </a:defRPr>
            </a:lvl1pPr>
          </a:lstStyle>
          <a:p>
            <a:r>
              <a:rPr lang="en-US" dirty="0"/>
              <a:t>Hello, </a:t>
            </a:r>
            <a:r>
              <a:rPr lang="en-US" baseline="0" dirty="0"/>
              <a:t>this is the latest </a:t>
            </a:r>
            <a:br>
              <a:rPr lang="en-US" baseline="0" dirty="0"/>
            </a:br>
            <a:r>
              <a:rPr lang="en-US" baseline="0" dirty="0"/>
              <a:t>PowerPoint Presentation</a:t>
            </a:r>
            <a:r>
              <a:rPr lang="en-US" dirty="0">
                <a:solidFill>
                  <a:srgbClr val="FFD200"/>
                </a:solidFill>
              </a:rPr>
              <a:t>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38C06-9793-C541-B501-C7E0CE76D7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07344" y="3943208"/>
            <a:ext cx="6633881" cy="9450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50"/>
              </a:spcBef>
              <a:buNone/>
              <a:defRPr sz="2000" b="1" i="0">
                <a:solidFill>
                  <a:schemeClr val="bg1"/>
                </a:solidFill>
                <a:latin typeface="Foco CC" panose="020B0504050202020203" pitchFamily="34" charset="0"/>
                <a:cs typeface="Foco CC" panose="020B05040502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presentation description space.</a:t>
            </a:r>
          </a:p>
        </p:txBody>
      </p:sp>
    </p:spTree>
    <p:extLst>
      <p:ext uri="{BB962C8B-B14F-4D97-AF65-F5344CB8AC3E}">
        <p14:creationId xmlns:p14="http://schemas.microsoft.com/office/powerpoint/2010/main" val="1199544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2192000" cy="1543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454402" y="596900"/>
            <a:ext cx="4906433" cy="1689100"/>
            <a:chOff x="781800" y="188640"/>
            <a:chExt cx="1990000" cy="913554"/>
          </a:xfrm>
        </p:grpSpPr>
        <p:pic>
          <p:nvPicPr>
            <p:cNvPr id="6" name="Picture 7" descr="UKONS Logo white use on blue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7584" y="188640"/>
              <a:ext cx="1928802" cy="595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Inspiring.pn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1800" y="836712"/>
              <a:ext cx="1990000" cy="26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10"/>
          <p:cNvSpPr/>
          <p:nvPr/>
        </p:nvSpPr>
        <p:spPr>
          <a:xfrm>
            <a:off x="0" y="2708275"/>
            <a:ext cx="12192000" cy="1487488"/>
          </a:xfrm>
          <a:prstGeom prst="rect">
            <a:avLst/>
          </a:prstGeom>
          <a:solidFill>
            <a:srgbClr val="F5AD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552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A0A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628" y="2735539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7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B8FB17A-0F05-EB4B-8DD9-7FCD0C62279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89B7CC5-CB49-2448-A67C-9ABF1B3F4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71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B8FB17A-0F05-EB4B-8DD9-7FCD0C62279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89B7CC5-CB49-2448-A67C-9ABF1B3F4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88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B8FB17A-0F05-EB4B-8DD9-7FCD0C62279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89B7CC5-CB49-2448-A67C-9ABF1B3F4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12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B8FB17A-0F05-EB4B-8DD9-7FCD0C62279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89B7CC5-CB49-2448-A67C-9ABF1B3F4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94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B8FB17A-0F05-EB4B-8DD9-7FCD0C62279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89B7CC5-CB49-2448-A67C-9ABF1B3F4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27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B8FB17A-0F05-EB4B-8DD9-7FCD0C62279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89B7CC5-CB49-2448-A67C-9ABF1B3F4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03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B8FB17A-0F05-EB4B-8DD9-7FCD0C62279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89B7CC5-CB49-2448-A67C-9ABF1B3F4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6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1999" y="2423160"/>
            <a:ext cx="6705599" cy="1828800"/>
          </a:xfrm>
        </p:spPr>
        <p:txBody>
          <a:bodyPr lIns="0" tIns="0" rIns="0" bIns="0" anchor="b">
            <a:noAutofit/>
          </a:bodyPr>
          <a:lstStyle>
            <a:lvl1pPr algn="r">
              <a:defRPr sz="36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9" y="4343400"/>
            <a:ext cx="6697189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7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11529485" y="6579290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3" name="Picture 12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579290"/>
            <a:ext cx="255584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16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B8FB17A-0F05-EB4B-8DD9-7FCD0C62279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89B7CC5-CB49-2448-A67C-9ABF1B3F4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51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B8FB17A-0F05-EB4B-8DD9-7FCD0C62279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89B7CC5-CB49-2448-A67C-9ABF1B3F4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2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B8FB17A-0F05-EB4B-8DD9-7FCD0C62279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89B7CC5-CB49-2448-A67C-9ABF1B3F4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9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>
            <a:off x="2033694" y="0"/>
            <a:ext cx="3826933" cy="6858000"/>
          </a:xfrm>
          <a:prstGeom prst="homePlate">
            <a:avLst>
              <a:gd name="adj" fmla="val 47787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4302760" cy="6858000"/>
          </a:xfrm>
          <a:prstGeom prst="homePlate">
            <a:avLst>
              <a:gd name="adj" fmla="val 42671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860627" y="2423160"/>
            <a:ext cx="5416971" cy="1828800"/>
          </a:xfrm>
        </p:spPr>
        <p:txBody>
          <a:bodyPr lIns="0" tIns="0" rIns="0" bIns="0" anchor="b">
            <a:noAutofit/>
          </a:bodyPr>
          <a:lstStyle>
            <a:lvl1pPr algn="r">
              <a:defRPr sz="3600" spc="-80" baseline="0">
                <a:solidFill>
                  <a:schemeClr val="tx2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0626" y="4343400"/>
            <a:ext cx="5408561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7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11529485" y="6579290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579290"/>
            <a:ext cx="255584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1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828800"/>
            <a:ext cx="103632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485" y="6579290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579290"/>
            <a:ext cx="255584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0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11529485" y="6579290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79290"/>
            <a:ext cx="2555851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4202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11529485" y="6579290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4202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4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79290"/>
            <a:ext cx="2555851" cy="182880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579290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42028" y="1426633"/>
            <a:ext cx="549418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349408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72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579290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42028" y="1426633"/>
            <a:ext cx="549418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349408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26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63539"/>
            <a:ext cx="1097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205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 sz="1000" smtClean="0"/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rgbClr val="7F7F7F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3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8FB5D0-08CD-DF42-BE6A-A813BD362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22225" y="-21473"/>
            <a:ext cx="15114225" cy="6887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576C9E-B635-204E-8B55-8DEE73AA2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30" y="349946"/>
            <a:ext cx="2971745" cy="116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6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0AE876C-933B-4740-B5E8-79FF501EF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0590" y="6286372"/>
            <a:ext cx="868004" cy="22998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0F1E64"/>
                </a:solidFill>
                <a:latin typeface="Foco CC" panose="020B0504050202020203" pitchFamily="34" charset="0"/>
                <a:cs typeface="Foco CC" panose="020B0504050202020203" pitchFamily="34" charset="0"/>
              </a:defRPr>
            </a:lvl1pPr>
          </a:lstStyle>
          <a:p>
            <a:fld id="{9C0E5DBF-150D-DD46-BADC-83CA603DFC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F39E6-AECA-A24D-AB26-CADACF13B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2451" y="6009418"/>
            <a:ext cx="1949911" cy="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2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UKONS swirl large.png"/>
          <p:cNvPicPr>
            <a:picLocks noChangeAspect="1"/>
          </p:cNvPicPr>
          <p:nvPr/>
        </p:nvPicPr>
        <p:blipFill>
          <a:blip r:embed="rId13"/>
          <a:srcRect r="42062" b="3452"/>
          <a:stretch>
            <a:fillRect/>
          </a:stretch>
        </p:blipFill>
        <p:spPr bwMode="auto">
          <a:xfrm>
            <a:off x="8066619" y="1600200"/>
            <a:ext cx="4305300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grpSp>
        <p:nvGrpSpPr>
          <p:cNvPr id="1029" name="Group 11"/>
          <p:cNvGrpSpPr>
            <a:grpSpLocks/>
          </p:cNvGrpSpPr>
          <p:nvPr/>
        </p:nvGrpSpPr>
        <p:grpSpPr bwMode="auto">
          <a:xfrm>
            <a:off x="9889068" y="492125"/>
            <a:ext cx="1881717" cy="647700"/>
            <a:chOff x="781800" y="188640"/>
            <a:chExt cx="1990000" cy="913554"/>
          </a:xfrm>
        </p:grpSpPr>
        <p:pic>
          <p:nvPicPr>
            <p:cNvPr id="1031" name="Picture 7" descr="UKONS Logo white use on blue.png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27584" y="188640"/>
              <a:ext cx="1928802" cy="595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 descr="Inspiring.png"/>
            <p:cNvPicPr>
              <a:picLocks noChangeAspect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81800" y="836712"/>
              <a:ext cx="1990000" cy="26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0" y="1387478"/>
            <a:ext cx="12192000" cy="34925"/>
          </a:xfrm>
          <a:prstGeom prst="rect">
            <a:avLst/>
          </a:prstGeom>
          <a:solidFill>
            <a:srgbClr val="F5AD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70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A0AF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A0AF"/>
          </a:solidFill>
          <a:latin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A0AF"/>
          </a:solidFill>
          <a:latin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A0AF"/>
          </a:solidFill>
          <a:latin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A0AF"/>
          </a:solidFill>
          <a:latin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A0AF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A0AF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A0AF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A0AF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vlavender@brookes.ac.uk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2895601" y="4167286"/>
            <a:ext cx="6570133" cy="2383895"/>
          </a:xfrm>
        </p:spPr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Verna Lavender</a:t>
            </a:r>
          </a:p>
          <a:p>
            <a:r>
              <a:rPr lang="en-US" sz="1800" dirty="0"/>
              <a:t>Senior Lecturer in Cancer Care Oxford Brookes University</a:t>
            </a:r>
          </a:p>
          <a:p>
            <a:r>
              <a:rPr lang="en-US" sz="1800" dirty="0"/>
              <a:t>Cancer Nurse Researcher Oxford University Hospitals NHS FT</a:t>
            </a:r>
          </a:p>
          <a:p>
            <a:r>
              <a:rPr lang="en-US" sz="1800" dirty="0"/>
              <a:t>Oxford Clinical Academic Fellow</a:t>
            </a:r>
          </a:p>
          <a:p>
            <a:r>
              <a:rPr lang="en-US" sz="1800" dirty="0">
                <a:hlinkClick r:id="rId2"/>
              </a:rPr>
              <a:t>vlavender@brookes.ac.uk</a:t>
            </a:r>
            <a:r>
              <a:rPr lang="en-US" sz="1800" dirty="0"/>
              <a:t> @</a:t>
            </a:r>
            <a:r>
              <a:rPr lang="en-US" sz="1800" dirty="0" err="1"/>
              <a:t>vernalavender</a:t>
            </a:r>
            <a:endParaRPr lang="en-US" sz="1800" dirty="0"/>
          </a:p>
        </p:txBody>
      </p:sp>
      <p:sp>
        <p:nvSpPr>
          <p:cNvPr id="14338" name="Title 5"/>
          <p:cNvSpPr>
            <a:spLocks noGrp="1"/>
          </p:cNvSpPr>
          <p:nvPr>
            <p:ph type="ctrTitle"/>
          </p:nvPr>
        </p:nvSpPr>
        <p:spPr>
          <a:xfrm>
            <a:off x="2335213" y="2647953"/>
            <a:ext cx="7772400" cy="1470025"/>
          </a:xfrm>
        </p:spPr>
        <p:txBody>
          <a:bodyPr/>
          <a:lstStyle/>
          <a:p>
            <a:r>
              <a:rPr lang="en-US" sz="3600" b="1" dirty="0"/>
              <a:t>Communicating About Clinical Trials</a:t>
            </a:r>
            <a:endParaRPr lang="en-US" sz="2800" dirty="0"/>
          </a:p>
        </p:txBody>
      </p:sp>
      <p:pic>
        <p:nvPicPr>
          <p:cNvPr id="1044" name="Picture 20" descr="brookes_logo_charcoal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469" y="6024554"/>
            <a:ext cx="2023533" cy="83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826383"/>
            <a:ext cx="2192867" cy="1030712"/>
          </a:xfrm>
          <a:prstGeom prst="rect">
            <a:avLst/>
          </a:prstGeom>
        </p:spPr>
      </p:pic>
      <p:pic>
        <p:nvPicPr>
          <p:cNvPr id="1045" name="Picture 21" descr="OxINMAHR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03" y="6107321"/>
            <a:ext cx="1800746" cy="64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77" y="6308375"/>
            <a:ext cx="2743089" cy="3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4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Talking about cancer trials with young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5441"/>
            <a:ext cx="9601200" cy="5056027"/>
          </a:xfrm>
        </p:spPr>
        <p:txBody>
          <a:bodyPr/>
          <a:lstStyle/>
          <a:p>
            <a:pPr marL="342900" lvl="2" indent="-342900"/>
            <a:r>
              <a:rPr lang="en-GB" sz="2000" dirty="0"/>
              <a:t>Widespread reports that participation of young people with bone cancer (sarcoma) in clinical trials is low although open trials are available;</a:t>
            </a:r>
            <a:r>
              <a:rPr lang="en-GB" altLang="en-US" sz="2000" dirty="0"/>
              <a:t> the reasons for this aren’t well understood</a:t>
            </a:r>
            <a:endParaRPr lang="en-GB" sz="2000" dirty="0"/>
          </a:p>
          <a:p>
            <a:r>
              <a:rPr lang="en-GB" sz="2000" dirty="0"/>
              <a:t>We investigated factors that influence trial participation of young people (aged 15 -24) with bone cancer (Pearce et al., 2016; Lavender et al., unpublished)</a:t>
            </a:r>
          </a:p>
          <a:p>
            <a:r>
              <a:rPr lang="en-GB" sz="2000" dirty="0"/>
              <a:t>In-depth interviews were conducted with 21 young people and 18 health professionals (HPs) at a teenage and young adult (TYA) cancer centre, which was also a regional sarcoma centre</a:t>
            </a:r>
          </a:p>
          <a:p>
            <a:r>
              <a:rPr lang="en-GB" sz="2000" dirty="0"/>
              <a:t>A combined ‘analytical framework’ was developed from thematic analysis of all interview transcripts (Pearce et al., 2016)  and additional distinct emergent themes identified from HP interviews (Lavender et al., unpublished)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7620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Combined analytical framework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25" y="2047394"/>
            <a:ext cx="5696169" cy="44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1" y="2460096"/>
            <a:ext cx="4038704" cy="394909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457200">
              <a:buNone/>
              <a:defRPr/>
            </a:pPr>
            <a:r>
              <a:rPr lang="en-US" sz="2000" kern="0" dirty="0">
                <a:solidFill>
                  <a:srgbClr val="404040"/>
                </a:solidFill>
                <a:latin typeface="Calibri"/>
              </a:rPr>
              <a:t>We identified:</a:t>
            </a:r>
          </a:p>
          <a:p>
            <a:pPr defTabSz="457200">
              <a:defRPr/>
            </a:pPr>
            <a:r>
              <a:rPr lang="en-GB" sz="2000" b="1" dirty="0">
                <a:solidFill>
                  <a:srgbClr val="404040"/>
                </a:solidFill>
                <a:latin typeface="Calibri"/>
              </a:rPr>
              <a:t>Critical time points </a:t>
            </a:r>
            <a:r>
              <a:rPr lang="en-GB" sz="2000" dirty="0">
                <a:solidFill>
                  <a:srgbClr val="404040"/>
                </a:solidFill>
                <a:latin typeface="Calibri"/>
              </a:rPr>
              <a:t>where arguably more support is needed</a:t>
            </a:r>
          </a:p>
          <a:p>
            <a:pPr marL="0" indent="0" defTabSz="457200">
              <a:buNone/>
              <a:defRPr/>
            </a:pPr>
            <a:endParaRPr lang="en-US" sz="2000" dirty="0">
              <a:solidFill>
                <a:srgbClr val="404040"/>
              </a:solidFill>
              <a:latin typeface="Calibri"/>
            </a:endParaRPr>
          </a:p>
          <a:p>
            <a:pPr defTabSz="457200">
              <a:defRPr/>
            </a:pPr>
            <a:r>
              <a:rPr lang="en-US" sz="2000" b="1" kern="0" dirty="0">
                <a:solidFill>
                  <a:srgbClr val="404040"/>
                </a:solidFill>
                <a:latin typeface="Calibri"/>
              </a:rPr>
              <a:t>Influencing factors </a:t>
            </a:r>
            <a:r>
              <a:rPr lang="en-US" sz="2000" kern="0" dirty="0">
                <a:solidFill>
                  <a:srgbClr val="404040"/>
                </a:solidFill>
                <a:latin typeface="Calibri"/>
              </a:rPr>
              <a:t>on weighing up benefits (enablers) and burdens (barriers) of clinical trial participation</a:t>
            </a:r>
          </a:p>
          <a:p>
            <a:pPr lvl="1" defTabSz="457200">
              <a:defRPr/>
            </a:pPr>
            <a:endParaRPr lang="en-US" sz="2000" kern="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0" indent="0" defTabSz="457200">
              <a:buNone/>
              <a:defRPr/>
            </a:pPr>
            <a:endParaRPr lang="en-US" sz="2000" kern="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609600" y="1393936"/>
            <a:ext cx="9734873" cy="747992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A0AF"/>
              </a:buClr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A0AF"/>
              </a:buClr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A0AF"/>
              </a:buClr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A0AF"/>
              </a:buClr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A0AF"/>
              </a:buClr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alibri"/>
              </a:rPr>
              <a:t>What the TYAs and HPs said about bone cancer clinical trial participation had ‘high-level agreement’</a:t>
            </a:r>
          </a:p>
        </p:txBody>
      </p:sp>
    </p:spTree>
    <p:extLst>
      <p:ext uri="{BB962C8B-B14F-4D97-AF65-F5344CB8AC3E}">
        <p14:creationId xmlns:p14="http://schemas.microsoft.com/office/powerpoint/2010/main" val="127170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Emergent themes from health professional </a:t>
            </a:r>
            <a:br>
              <a:rPr lang="en-GB" sz="2800" dirty="0"/>
            </a:br>
            <a:r>
              <a:rPr lang="en-GB" sz="2800" dirty="0"/>
              <a:t>interviews: Patient-professional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0534"/>
            <a:ext cx="5001902" cy="3130352"/>
          </a:xfrm>
        </p:spPr>
        <p:txBody>
          <a:bodyPr/>
          <a:lstStyle/>
          <a:p>
            <a:r>
              <a:rPr lang="en-GB" sz="2000" dirty="0"/>
              <a:t>We aligned </a:t>
            </a:r>
            <a:r>
              <a:rPr lang="en-GB" sz="2000" b="1" dirty="0"/>
              <a:t>our findings </a:t>
            </a:r>
            <a:r>
              <a:rPr lang="en-GB" sz="2000" dirty="0"/>
              <a:t>about how health professionals communicate about clinical trials with young people with four </a:t>
            </a:r>
            <a:r>
              <a:rPr lang="en-GB" sz="2000" i="1" dirty="0"/>
              <a:t>characteristics of patient-physician trust </a:t>
            </a:r>
            <a:r>
              <a:rPr lang="en-GB" sz="2000" dirty="0"/>
              <a:t>(</a:t>
            </a:r>
            <a:r>
              <a:rPr lang="en-GB" sz="2000" dirty="0" err="1"/>
              <a:t>Hillen</a:t>
            </a:r>
            <a:r>
              <a:rPr lang="en-GB" sz="2000" dirty="0"/>
              <a:t> et al., 2011)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487604"/>
            <a:ext cx="9867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4040"/>
                </a:solidFill>
                <a:latin typeface="Calibri"/>
              </a:rPr>
              <a:t>Professional expertise and the development of specialist knowledge and skills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4040"/>
                </a:solidFill>
                <a:latin typeface="Calibri"/>
              </a:rPr>
              <a:t>Strategies used to develop trusting relationships</a:t>
            </a:r>
          </a:p>
        </p:txBody>
      </p:sp>
      <p:pic>
        <p:nvPicPr>
          <p:cNvPr id="26" name="Picture 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71" y="2044488"/>
            <a:ext cx="4482398" cy="44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0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learned…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0700"/>
            <a:ext cx="9685867" cy="5144032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The design of clinical trials should consider the acceptability of the trial</a:t>
            </a:r>
          </a:p>
          <a:p>
            <a:r>
              <a:rPr lang="en-GB" sz="2000" dirty="0"/>
              <a:t>Additional care and support is needed at critical time points</a:t>
            </a:r>
          </a:p>
          <a:p>
            <a:r>
              <a:rPr lang="en-GB" sz="2000" dirty="0"/>
              <a:t>Addressing influencing factors should improve participation in clinical trials</a:t>
            </a:r>
          </a:p>
          <a:p>
            <a:pPr marL="342900" lvl="2" indent="-342900"/>
            <a:r>
              <a:rPr lang="en-GB" sz="2000" dirty="0"/>
              <a:t>Using a family-inclusive approach and facilitating peer-support helps the decision-making of young people about trial participation</a:t>
            </a:r>
          </a:p>
          <a:p>
            <a:pPr marL="342900" lvl="2" indent="-342900"/>
            <a:r>
              <a:rPr lang="en-GB" sz="2000" dirty="0"/>
              <a:t>Trusting patient-professional relationships are central to communicating effectively about clinical trial participation</a:t>
            </a:r>
          </a:p>
          <a:p>
            <a:r>
              <a:rPr lang="en-GB" sz="2000" dirty="0"/>
              <a:t>Strategies used by health professionals to communicate can inform training and enable the development of specialist expertise within local contexts</a:t>
            </a:r>
          </a:p>
          <a:p>
            <a:pPr marL="342900" lvl="2" indent="-342900"/>
            <a:r>
              <a:rPr lang="en-GB" sz="2000" dirty="0"/>
              <a:t>Effective communication increases team-work and reduces confusion across care settings </a:t>
            </a:r>
          </a:p>
          <a:p>
            <a:r>
              <a:rPr lang="en-GB" sz="2000" dirty="0"/>
              <a:t>Nurses are an important part of the team for ensuring continuity in communication, information sharing and provision of care</a:t>
            </a:r>
          </a:p>
          <a:p>
            <a:r>
              <a:rPr lang="en-GB" sz="2000" dirty="0"/>
              <a:t>There is scope to transfer our findings to other contexts of clinical trial recruitment: Effective communication is central to trial success</a:t>
            </a:r>
          </a:p>
        </p:txBody>
      </p:sp>
    </p:spTree>
    <p:extLst>
      <p:ext uri="{BB962C8B-B14F-4D97-AF65-F5344CB8AC3E}">
        <p14:creationId xmlns:p14="http://schemas.microsoft.com/office/powerpoint/2010/main" val="19433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2393"/>
            <a:ext cx="9601200" cy="5071540"/>
          </a:xfrm>
        </p:spPr>
        <p:txBody>
          <a:bodyPr/>
          <a:lstStyle/>
          <a:p>
            <a:pPr marL="342900" lvl="2" indent="-342900"/>
            <a:r>
              <a:rPr lang="en-GB" sz="2000" dirty="0" err="1"/>
              <a:t>Hillen</a:t>
            </a:r>
            <a:r>
              <a:rPr lang="en-GB" sz="2000" dirty="0"/>
              <a:t>, M.A., H.C. de </a:t>
            </a:r>
            <a:r>
              <a:rPr lang="en-GB" sz="2000" dirty="0" err="1"/>
              <a:t>Haes</a:t>
            </a:r>
            <a:r>
              <a:rPr lang="en-GB" sz="2000" dirty="0"/>
              <a:t>, E.M. </a:t>
            </a:r>
            <a:r>
              <a:rPr lang="en-GB" sz="2000" dirty="0" err="1"/>
              <a:t>Smets</a:t>
            </a:r>
            <a:r>
              <a:rPr lang="en-GB" sz="2000" dirty="0"/>
              <a:t>, Cancer patients' trust in their physician-a review, Psycho-oncology, 20 (2011) 227-241.</a:t>
            </a:r>
          </a:p>
          <a:p>
            <a:pPr marL="0" lvl="2" indent="0">
              <a:buNone/>
            </a:pPr>
            <a:endParaRPr lang="en-GB" sz="2000" dirty="0"/>
          </a:p>
          <a:p>
            <a:pPr marL="342900" lvl="2" indent="-342900"/>
            <a:r>
              <a:rPr lang="en-GB" sz="2000" dirty="0"/>
              <a:t>Lavender, V., F. Gibson,</a:t>
            </a:r>
            <a:r>
              <a:rPr lang="en-GB" sz="2000" baseline="30000" dirty="0"/>
              <a:t> </a:t>
            </a:r>
            <a:r>
              <a:rPr lang="en-GB" sz="2000" dirty="0"/>
              <a:t>A.</a:t>
            </a:r>
            <a:r>
              <a:rPr lang="en-US" sz="2000" dirty="0"/>
              <a:t> </a:t>
            </a:r>
            <a:r>
              <a:rPr lang="en-US" sz="2000" dirty="0" err="1"/>
              <a:t>Brownsdon</a:t>
            </a:r>
            <a:r>
              <a:rPr lang="en-US" sz="2000" dirty="0"/>
              <a:t>,</a:t>
            </a:r>
            <a:r>
              <a:rPr lang="en-GB" sz="2000" dirty="0"/>
              <a:t> L. Fern,</a:t>
            </a:r>
            <a:r>
              <a:rPr lang="en-GB" sz="2000" baseline="30000" dirty="0"/>
              <a:t> </a:t>
            </a:r>
            <a:r>
              <a:rPr lang="en-GB" sz="2000" dirty="0"/>
              <a:t>J. Whelan, and S. Pearce, Health professional perceptions of communicating with young people about bone cancer clinical trial participation, Supportive Care in Cancer (2018) </a:t>
            </a:r>
            <a:r>
              <a:rPr lang="en-GB" sz="2000" dirty="0" err="1"/>
              <a:t>doi</a:t>
            </a:r>
            <a:r>
              <a:rPr lang="en-GB" sz="2000" dirty="0"/>
              <a:t>: 10.1007/s00520-018-4337-4</a:t>
            </a:r>
          </a:p>
          <a:p>
            <a:pPr marL="0" lvl="2" indent="0">
              <a:buNone/>
            </a:pPr>
            <a:endParaRPr lang="en-GB" sz="2000" dirty="0"/>
          </a:p>
          <a:p>
            <a:pPr marL="342900" lvl="2" indent="-342900"/>
            <a:r>
              <a:rPr lang="en-GB" sz="2000" dirty="0"/>
              <a:t>Pearce, S., A. </a:t>
            </a:r>
            <a:r>
              <a:rPr lang="en-GB" sz="2000" dirty="0" err="1"/>
              <a:t>Brownsdon</a:t>
            </a:r>
            <a:r>
              <a:rPr lang="en-GB" sz="2000" dirty="0"/>
              <a:t>, L. Fern, F. Gibson, J. Whelan, V. Lavender, The perceptions of teenagers, young adults and professionals in the participation of bone cancer clinical trials, European Journal of Cancer Care (2016) </a:t>
            </a:r>
            <a:r>
              <a:rPr lang="en-GB" sz="2000" dirty="0" err="1"/>
              <a:t>doi</a:t>
            </a:r>
            <a:r>
              <a:rPr lang="en-GB" sz="2000" dirty="0"/>
              <a:t>. 10.1111/ecc.12476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132721"/>
      </p:ext>
    </p:extLst>
  </p:cSld>
  <p:clrMapOvr>
    <a:masterClrMapping/>
  </p:clrMapOvr>
</p:sld>
</file>

<file path=ppt/theme/theme1.xml><?xml version="1.0" encoding="utf-8"?>
<a:theme xmlns:a="http://schemas.openxmlformats.org/drawingml/2006/main" name="NCI PPT Template 4x3 BLU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CV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L_WCC_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558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ＭＳ Ｐゴシック</vt:lpstr>
      <vt:lpstr>Arial</vt:lpstr>
      <vt:lpstr>Calibri</vt:lpstr>
      <vt:lpstr>Foco CC</vt:lpstr>
      <vt:lpstr>Foco CC Black</vt:lpstr>
      <vt:lpstr>Sapient Centro Slab</vt:lpstr>
      <vt:lpstr>SapientCentroSlab-Light</vt:lpstr>
      <vt:lpstr>SapientSansBold</vt:lpstr>
      <vt:lpstr>SapientSansRegular</vt:lpstr>
      <vt:lpstr>Wingdings</vt:lpstr>
      <vt:lpstr>NCI PPT Template 4x3 BLUE</vt:lpstr>
      <vt:lpstr>1_CCV 4</vt:lpstr>
      <vt:lpstr>1_Custom Design</vt:lpstr>
      <vt:lpstr>VL_WCC_slides</vt:lpstr>
      <vt:lpstr>Communicating About Clinical Trials</vt:lpstr>
      <vt:lpstr>Talking about cancer trials with young people</vt:lpstr>
      <vt:lpstr>Combined analytical framework</vt:lpstr>
      <vt:lpstr>Emergent themes from health professional  interviews: Patient-professional trust</vt:lpstr>
      <vt:lpstr>What we learned…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 Allan</dc:creator>
  <cp:lastModifiedBy>Kevin Babb</cp:lastModifiedBy>
  <cp:revision>4</cp:revision>
  <dcterms:created xsi:type="dcterms:W3CDTF">2018-09-07T05:53:07Z</dcterms:created>
  <dcterms:modified xsi:type="dcterms:W3CDTF">2018-10-19T18:39:20Z</dcterms:modified>
</cp:coreProperties>
</file>