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22" r:id="rId5"/>
    <p:sldId id="257" r:id="rId6"/>
    <p:sldId id="374" r:id="rId7"/>
    <p:sldId id="361" r:id="rId8"/>
    <p:sldId id="345" r:id="rId9"/>
    <p:sldId id="375" r:id="rId10"/>
    <p:sldId id="365" r:id="rId11"/>
    <p:sldId id="369" r:id="rId12"/>
    <p:sldId id="358" r:id="rId13"/>
    <p:sldId id="378" r:id="rId14"/>
    <p:sldId id="332" r:id="rId15"/>
    <p:sldId id="370" r:id="rId16"/>
    <p:sldId id="366" r:id="rId17"/>
    <p:sldId id="307" r:id="rId18"/>
    <p:sldId id="376" r:id="rId19"/>
    <p:sldId id="373" r:id="rId20"/>
    <p:sldId id="3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71825" autoAdjust="0"/>
  </p:normalViewPr>
  <p:slideViewPr>
    <p:cSldViewPr snapToGrid="0" snapToObjects="1">
      <p:cViewPr varScale="1">
        <p:scale>
          <a:sx n="66" d="100"/>
          <a:sy n="66" d="100"/>
        </p:scale>
        <p:origin x="193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91314-6271-41FA-9A75-78581CBA4D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63B708-BE18-49CF-89BE-EB11D833B6F6}">
      <dgm:prSet phldrT="[Text]"/>
      <dgm:spPr/>
      <dgm:t>
        <a:bodyPr/>
        <a:lstStyle/>
        <a:p>
          <a:r>
            <a:rPr lang="en-US" dirty="0"/>
            <a:t>Hiring Process</a:t>
          </a:r>
        </a:p>
      </dgm:t>
    </dgm:pt>
    <dgm:pt modelId="{E91C7259-3370-4827-B7C0-3F46A3FE9EE2}" type="parTrans" cxnId="{F4BD79FF-72F7-4AE0-9F50-9546BCB12858}">
      <dgm:prSet/>
      <dgm:spPr/>
      <dgm:t>
        <a:bodyPr/>
        <a:lstStyle/>
        <a:p>
          <a:endParaRPr lang="en-US"/>
        </a:p>
      </dgm:t>
    </dgm:pt>
    <dgm:pt modelId="{6715FA1C-D289-43F9-A4B1-10B23623EFE1}" type="sibTrans" cxnId="{F4BD79FF-72F7-4AE0-9F50-9546BCB12858}">
      <dgm:prSet/>
      <dgm:spPr/>
      <dgm:t>
        <a:bodyPr/>
        <a:lstStyle/>
        <a:p>
          <a:endParaRPr lang="en-US"/>
        </a:p>
      </dgm:t>
    </dgm:pt>
    <dgm:pt modelId="{B6A9E3EC-3E48-4982-9EC3-8BDF205EA590}">
      <dgm:prSet phldrT="[Text]"/>
      <dgm:spPr/>
      <dgm:t>
        <a:bodyPr/>
        <a:lstStyle/>
        <a:p>
          <a:r>
            <a:rPr lang="en-US" dirty="0"/>
            <a:t>Learning</a:t>
          </a:r>
        </a:p>
      </dgm:t>
    </dgm:pt>
    <dgm:pt modelId="{E08A6B8E-EC95-4A28-AC7F-28D7A27A10AE}" type="parTrans" cxnId="{2D2872A0-D1BA-4FC4-9EEB-C7DF5BA2AC24}">
      <dgm:prSet/>
      <dgm:spPr/>
      <dgm:t>
        <a:bodyPr/>
        <a:lstStyle/>
        <a:p>
          <a:endParaRPr lang="en-US"/>
        </a:p>
      </dgm:t>
    </dgm:pt>
    <dgm:pt modelId="{F256BA7C-3FE3-430F-A582-1B695156626C}" type="sibTrans" cxnId="{2D2872A0-D1BA-4FC4-9EEB-C7DF5BA2AC24}">
      <dgm:prSet/>
      <dgm:spPr/>
      <dgm:t>
        <a:bodyPr/>
        <a:lstStyle/>
        <a:p>
          <a:endParaRPr lang="en-US"/>
        </a:p>
      </dgm:t>
    </dgm:pt>
    <dgm:pt modelId="{C36C53C3-5F5A-4ACB-865D-3585428DD338}">
      <dgm:prSet phldrT="[Text]"/>
      <dgm:spPr/>
      <dgm:t>
        <a:bodyPr/>
        <a:lstStyle/>
        <a:p>
          <a:r>
            <a:rPr lang="en-US" dirty="0"/>
            <a:t>Talent</a:t>
          </a:r>
        </a:p>
      </dgm:t>
    </dgm:pt>
    <dgm:pt modelId="{5DE307AF-D9D5-4831-9003-2B5C621B45D5}" type="parTrans" cxnId="{E4C4E4A5-CA21-46FA-8FDB-46168D6972D0}">
      <dgm:prSet/>
      <dgm:spPr/>
      <dgm:t>
        <a:bodyPr/>
        <a:lstStyle/>
        <a:p>
          <a:endParaRPr lang="en-US"/>
        </a:p>
      </dgm:t>
    </dgm:pt>
    <dgm:pt modelId="{8968F6E1-0CFF-49EF-A136-A7D68F63A272}" type="sibTrans" cxnId="{E4C4E4A5-CA21-46FA-8FDB-46168D6972D0}">
      <dgm:prSet/>
      <dgm:spPr/>
      <dgm:t>
        <a:bodyPr/>
        <a:lstStyle/>
        <a:p>
          <a:endParaRPr lang="en-US"/>
        </a:p>
      </dgm:t>
    </dgm:pt>
    <dgm:pt modelId="{3E1280DC-2131-494A-B6FF-1B651F020517}">
      <dgm:prSet phldrT="[Text]"/>
      <dgm:spPr/>
      <dgm:t>
        <a:bodyPr/>
        <a:lstStyle/>
        <a:p>
          <a:r>
            <a:rPr lang="en-US" dirty="0"/>
            <a:t>Managing Changes	</a:t>
          </a:r>
        </a:p>
      </dgm:t>
    </dgm:pt>
    <dgm:pt modelId="{1891768F-53D0-493A-88D3-F0F6B424441D}" type="parTrans" cxnId="{216BC2C8-6A8A-45C1-B727-A56E0D2DC22D}">
      <dgm:prSet/>
      <dgm:spPr/>
      <dgm:t>
        <a:bodyPr/>
        <a:lstStyle/>
        <a:p>
          <a:endParaRPr lang="en-US"/>
        </a:p>
      </dgm:t>
    </dgm:pt>
    <dgm:pt modelId="{E8203C52-36D7-4557-9533-B99B5E6FD1A5}" type="sibTrans" cxnId="{216BC2C8-6A8A-45C1-B727-A56E0D2DC22D}">
      <dgm:prSet/>
      <dgm:spPr/>
      <dgm:t>
        <a:bodyPr/>
        <a:lstStyle/>
        <a:p>
          <a:endParaRPr lang="en-US"/>
        </a:p>
      </dgm:t>
    </dgm:pt>
    <dgm:pt modelId="{3E1495A2-A8F3-4B30-B1C1-76A3FE0E38EB}">
      <dgm:prSet phldrT="[Text]"/>
      <dgm:spPr/>
      <dgm:t>
        <a:bodyPr/>
        <a:lstStyle/>
        <a:p>
          <a:endParaRPr lang="en-US" dirty="0"/>
        </a:p>
        <a:p>
          <a:r>
            <a:rPr lang="en-US" dirty="0"/>
            <a:t>Budget		</a:t>
          </a:r>
        </a:p>
      </dgm:t>
    </dgm:pt>
    <dgm:pt modelId="{9E904C5F-FFCF-43D9-B5D6-557505E764FE}" type="parTrans" cxnId="{11A14FB0-8F88-4C06-A8B7-1A0624A89604}">
      <dgm:prSet/>
      <dgm:spPr/>
      <dgm:t>
        <a:bodyPr/>
        <a:lstStyle/>
        <a:p>
          <a:endParaRPr lang="en-US"/>
        </a:p>
      </dgm:t>
    </dgm:pt>
    <dgm:pt modelId="{33BB36E8-5DB9-47BE-9173-BECD7823C6BB}" type="sibTrans" cxnId="{11A14FB0-8F88-4C06-A8B7-1A0624A89604}">
      <dgm:prSet/>
      <dgm:spPr/>
      <dgm:t>
        <a:bodyPr/>
        <a:lstStyle/>
        <a:p>
          <a:endParaRPr lang="en-US"/>
        </a:p>
      </dgm:t>
    </dgm:pt>
    <dgm:pt modelId="{5EBC8ABF-961B-44EE-9912-015A54F6D7A7}">
      <dgm:prSet/>
      <dgm:spPr/>
      <dgm:t>
        <a:bodyPr/>
        <a:lstStyle/>
        <a:p>
          <a:r>
            <a:rPr lang="en-US" dirty="0"/>
            <a:t>Facilities	</a:t>
          </a:r>
        </a:p>
      </dgm:t>
    </dgm:pt>
    <dgm:pt modelId="{7A7B19E3-03F0-47BC-B2D2-BB0DD797CC0C}" type="parTrans" cxnId="{A201C0D7-7349-46B4-881F-9D1E82313D75}">
      <dgm:prSet/>
      <dgm:spPr/>
      <dgm:t>
        <a:bodyPr/>
        <a:lstStyle/>
        <a:p>
          <a:endParaRPr lang="en-US"/>
        </a:p>
      </dgm:t>
    </dgm:pt>
    <dgm:pt modelId="{B3FBA165-F948-4E60-B19A-00DCF5A1DE8D}" type="sibTrans" cxnId="{A201C0D7-7349-46B4-881F-9D1E82313D75}">
      <dgm:prSet/>
      <dgm:spPr/>
      <dgm:t>
        <a:bodyPr/>
        <a:lstStyle/>
        <a:p>
          <a:endParaRPr lang="en-US"/>
        </a:p>
      </dgm:t>
    </dgm:pt>
    <dgm:pt modelId="{D1A5D24F-B1E6-4EF2-8A52-82B19BFD07A7}">
      <dgm:prSet/>
      <dgm:spPr/>
      <dgm:t>
        <a:bodyPr/>
        <a:lstStyle/>
        <a:p>
          <a:r>
            <a:rPr lang="en-US" dirty="0"/>
            <a:t>Communication</a:t>
          </a:r>
        </a:p>
      </dgm:t>
    </dgm:pt>
    <dgm:pt modelId="{36136FEC-E497-4FCA-9DAB-073D5E675172}" type="parTrans" cxnId="{5C8BCEF2-4A59-42F6-BB25-0C0B798F3145}">
      <dgm:prSet/>
      <dgm:spPr/>
      <dgm:t>
        <a:bodyPr/>
        <a:lstStyle/>
        <a:p>
          <a:endParaRPr lang="en-US"/>
        </a:p>
      </dgm:t>
    </dgm:pt>
    <dgm:pt modelId="{ADD96CA8-C559-45E8-9521-685DCDC5888C}" type="sibTrans" cxnId="{5C8BCEF2-4A59-42F6-BB25-0C0B798F3145}">
      <dgm:prSet/>
      <dgm:spPr/>
      <dgm:t>
        <a:bodyPr/>
        <a:lstStyle/>
        <a:p>
          <a:endParaRPr lang="en-US"/>
        </a:p>
      </dgm:t>
    </dgm:pt>
    <dgm:pt modelId="{17120913-0E01-4C45-8BB8-0F434AEFA8DE}">
      <dgm:prSet/>
      <dgm:spPr/>
      <dgm:t>
        <a:bodyPr/>
        <a:lstStyle/>
        <a:p>
          <a:r>
            <a:rPr lang="en-US" dirty="0"/>
            <a:t>   Tech	</a:t>
          </a:r>
        </a:p>
      </dgm:t>
    </dgm:pt>
    <dgm:pt modelId="{645FAADD-634C-48F8-B7DD-012F58C3B727}" type="parTrans" cxnId="{EE7175CA-E16C-49FC-B8B5-1D716E4AF15C}">
      <dgm:prSet/>
      <dgm:spPr/>
      <dgm:t>
        <a:bodyPr/>
        <a:lstStyle/>
        <a:p>
          <a:endParaRPr lang="en-US"/>
        </a:p>
      </dgm:t>
    </dgm:pt>
    <dgm:pt modelId="{8F1F92EB-764D-4436-B2F7-241E7033B91D}" type="sibTrans" cxnId="{EE7175CA-E16C-49FC-B8B5-1D716E4AF15C}">
      <dgm:prSet/>
      <dgm:spPr/>
      <dgm:t>
        <a:bodyPr/>
        <a:lstStyle/>
        <a:p>
          <a:endParaRPr lang="en-US"/>
        </a:p>
      </dgm:t>
    </dgm:pt>
    <dgm:pt modelId="{502147E2-6BC8-47DD-BDE9-D774B50EDE9F}">
      <dgm:prSet/>
      <dgm:spPr/>
      <dgm:t>
        <a:bodyPr/>
        <a:lstStyle/>
        <a:p>
          <a:r>
            <a:rPr lang="en-US" dirty="0"/>
            <a:t>Staff Plan</a:t>
          </a:r>
        </a:p>
      </dgm:t>
    </dgm:pt>
    <dgm:pt modelId="{36CF0B6B-BD81-4E70-B241-CB29C4F43887}" type="parTrans" cxnId="{92EE4331-9A4D-431D-85E7-420C230ED3A0}">
      <dgm:prSet/>
      <dgm:spPr/>
      <dgm:t>
        <a:bodyPr/>
        <a:lstStyle/>
        <a:p>
          <a:endParaRPr lang="en-US"/>
        </a:p>
      </dgm:t>
    </dgm:pt>
    <dgm:pt modelId="{1AAFBEB6-941C-4AE3-903B-742C97BD0FC9}" type="sibTrans" cxnId="{92EE4331-9A4D-431D-85E7-420C230ED3A0}">
      <dgm:prSet/>
      <dgm:spPr/>
      <dgm:t>
        <a:bodyPr/>
        <a:lstStyle/>
        <a:p>
          <a:endParaRPr lang="en-US"/>
        </a:p>
      </dgm:t>
    </dgm:pt>
    <dgm:pt modelId="{40056812-0DE0-43A5-9000-3CBB0306F981}" type="pres">
      <dgm:prSet presAssocID="{DE991314-6271-41FA-9A75-78581CBA4D8E}" presName="diagram" presStyleCnt="0">
        <dgm:presLayoutVars>
          <dgm:dir/>
          <dgm:resizeHandles val="exact"/>
        </dgm:presLayoutVars>
      </dgm:prSet>
      <dgm:spPr/>
    </dgm:pt>
    <dgm:pt modelId="{A3949ECF-4CD2-408B-B077-2614E784FBE2}" type="pres">
      <dgm:prSet presAssocID="{F963B708-BE18-49CF-89BE-EB11D833B6F6}" presName="node" presStyleLbl="node1" presStyleIdx="0" presStyleCnt="9">
        <dgm:presLayoutVars>
          <dgm:bulletEnabled val="1"/>
        </dgm:presLayoutVars>
      </dgm:prSet>
      <dgm:spPr/>
    </dgm:pt>
    <dgm:pt modelId="{8B8C3562-5A42-4E0B-950C-E891E64499AF}" type="pres">
      <dgm:prSet presAssocID="{6715FA1C-D289-43F9-A4B1-10B23623EFE1}" presName="sibTrans" presStyleCnt="0"/>
      <dgm:spPr/>
    </dgm:pt>
    <dgm:pt modelId="{3ABA3CDA-F79B-476D-8776-6CED088B7E5C}" type="pres">
      <dgm:prSet presAssocID="{B6A9E3EC-3E48-4982-9EC3-8BDF205EA590}" presName="node" presStyleLbl="node1" presStyleIdx="1" presStyleCnt="9">
        <dgm:presLayoutVars>
          <dgm:bulletEnabled val="1"/>
        </dgm:presLayoutVars>
      </dgm:prSet>
      <dgm:spPr/>
    </dgm:pt>
    <dgm:pt modelId="{84F0BE38-BF83-41BA-A9AD-ACBD0165B8E9}" type="pres">
      <dgm:prSet presAssocID="{F256BA7C-3FE3-430F-A582-1B695156626C}" presName="sibTrans" presStyleCnt="0"/>
      <dgm:spPr/>
    </dgm:pt>
    <dgm:pt modelId="{66A9C502-725E-4571-9469-F400F41C58CA}" type="pres">
      <dgm:prSet presAssocID="{C36C53C3-5F5A-4ACB-865D-3585428DD338}" presName="node" presStyleLbl="node1" presStyleIdx="2" presStyleCnt="9">
        <dgm:presLayoutVars>
          <dgm:bulletEnabled val="1"/>
        </dgm:presLayoutVars>
      </dgm:prSet>
      <dgm:spPr/>
    </dgm:pt>
    <dgm:pt modelId="{5CEB85A8-ED26-4BC0-AF8E-E5B96300E716}" type="pres">
      <dgm:prSet presAssocID="{8968F6E1-0CFF-49EF-A136-A7D68F63A272}" presName="sibTrans" presStyleCnt="0"/>
      <dgm:spPr/>
    </dgm:pt>
    <dgm:pt modelId="{D89BAA96-9D9F-42E3-A174-A0419FA8C40D}" type="pres">
      <dgm:prSet presAssocID="{3E1280DC-2131-494A-B6FF-1B651F020517}" presName="node" presStyleLbl="node1" presStyleIdx="3" presStyleCnt="9">
        <dgm:presLayoutVars>
          <dgm:bulletEnabled val="1"/>
        </dgm:presLayoutVars>
      </dgm:prSet>
      <dgm:spPr/>
    </dgm:pt>
    <dgm:pt modelId="{E6AC4058-FB72-43CC-A050-5A48C1F9DD99}" type="pres">
      <dgm:prSet presAssocID="{E8203C52-36D7-4557-9533-B99B5E6FD1A5}" presName="sibTrans" presStyleCnt="0"/>
      <dgm:spPr/>
    </dgm:pt>
    <dgm:pt modelId="{AA6158DA-9348-4BB0-8FA5-A08360E87BF3}" type="pres">
      <dgm:prSet presAssocID="{3E1495A2-A8F3-4B30-B1C1-76A3FE0E38EB}" presName="node" presStyleLbl="node1" presStyleIdx="4" presStyleCnt="9">
        <dgm:presLayoutVars>
          <dgm:bulletEnabled val="1"/>
        </dgm:presLayoutVars>
      </dgm:prSet>
      <dgm:spPr/>
    </dgm:pt>
    <dgm:pt modelId="{66F7F69B-220C-4C39-B5F5-83306CC97749}" type="pres">
      <dgm:prSet presAssocID="{33BB36E8-5DB9-47BE-9173-BECD7823C6BB}" presName="sibTrans" presStyleCnt="0"/>
      <dgm:spPr/>
    </dgm:pt>
    <dgm:pt modelId="{74556A32-0331-492D-8DEC-50DA3B7E3F66}" type="pres">
      <dgm:prSet presAssocID="{5EBC8ABF-961B-44EE-9912-015A54F6D7A7}" presName="node" presStyleLbl="node1" presStyleIdx="5" presStyleCnt="9">
        <dgm:presLayoutVars>
          <dgm:bulletEnabled val="1"/>
        </dgm:presLayoutVars>
      </dgm:prSet>
      <dgm:spPr/>
    </dgm:pt>
    <dgm:pt modelId="{A2B2545D-A6D8-4E86-B5CB-F90E1408A71B}" type="pres">
      <dgm:prSet presAssocID="{B3FBA165-F948-4E60-B19A-00DCF5A1DE8D}" presName="sibTrans" presStyleCnt="0"/>
      <dgm:spPr/>
    </dgm:pt>
    <dgm:pt modelId="{6664B227-4B39-4F0E-8387-26D6937FFF96}" type="pres">
      <dgm:prSet presAssocID="{D1A5D24F-B1E6-4EF2-8A52-82B19BFD07A7}" presName="node" presStyleLbl="node1" presStyleIdx="6" presStyleCnt="9">
        <dgm:presLayoutVars>
          <dgm:bulletEnabled val="1"/>
        </dgm:presLayoutVars>
      </dgm:prSet>
      <dgm:spPr/>
    </dgm:pt>
    <dgm:pt modelId="{09B0C599-50FC-45C0-9F72-473EC0A128BA}" type="pres">
      <dgm:prSet presAssocID="{ADD96CA8-C559-45E8-9521-685DCDC5888C}" presName="sibTrans" presStyleCnt="0"/>
      <dgm:spPr/>
    </dgm:pt>
    <dgm:pt modelId="{BC05A85E-0088-4EA4-9333-97D94FCEFC54}" type="pres">
      <dgm:prSet presAssocID="{17120913-0E01-4C45-8BB8-0F434AEFA8DE}" presName="node" presStyleLbl="node1" presStyleIdx="7" presStyleCnt="9">
        <dgm:presLayoutVars>
          <dgm:bulletEnabled val="1"/>
        </dgm:presLayoutVars>
      </dgm:prSet>
      <dgm:spPr/>
    </dgm:pt>
    <dgm:pt modelId="{CDED2C2E-66B5-46F5-9DC5-BA833C428D0D}" type="pres">
      <dgm:prSet presAssocID="{8F1F92EB-764D-4436-B2F7-241E7033B91D}" presName="sibTrans" presStyleCnt="0"/>
      <dgm:spPr/>
    </dgm:pt>
    <dgm:pt modelId="{F49579C0-D546-4330-9A70-1ACCF1D0AC6A}" type="pres">
      <dgm:prSet presAssocID="{502147E2-6BC8-47DD-BDE9-D774B50EDE9F}" presName="node" presStyleLbl="node1" presStyleIdx="8" presStyleCnt="9">
        <dgm:presLayoutVars>
          <dgm:bulletEnabled val="1"/>
        </dgm:presLayoutVars>
      </dgm:prSet>
      <dgm:spPr/>
    </dgm:pt>
  </dgm:ptLst>
  <dgm:cxnLst>
    <dgm:cxn modelId="{F412A001-2492-43B2-B5B0-77CC744B7BF9}" type="presOf" srcId="{C36C53C3-5F5A-4ACB-865D-3585428DD338}" destId="{66A9C502-725E-4571-9469-F400F41C58CA}" srcOrd="0" destOrd="0" presId="urn:microsoft.com/office/officeart/2005/8/layout/default"/>
    <dgm:cxn modelId="{23390E14-E63D-4A5F-BB73-8D75C40EFBE7}" type="presOf" srcId="{3E1280DC-2131-494A-B6FF-1B651F020517}" destId="{D89BAA96-9D9F-42E3-A174-A0419FA8C40D}" srcOrd="0" destOrd="0" presId="urn:microsoft.com/office/officeart/2005/8/layout/default"/>
    <dgm:cxn modelId="{77EF4C19-0A7C-4B7D-984F-41A6F981F159}" type="presOf" srcId="{5EBC8ABF-961B-44EE-9912-015A54F6D7A7}" destId="{74556A32-0331-492D-8DEC-50DA3B7E3F66}" srcOrd="0" destOrd="0" presId="urn:microsoft.com/office/officeart/2005/8/layout/default"/>
    <dgm:cxn modelId="{92EE4331-9A4D-431D-85E7-420C230ED3A0}" srcId="{DE991314-6271-41FA-9A75-78581CBA4D8E}" destId="{502147E2-6BC8-47DD-BDE9-D774B50EDE9F}" srcOrd="8" destOrd="0" parTransId="{36CF0B6B-BD81-4E70-B241-CB29C4F43887}" sibTransId="{1AAFBEB6-941C-4AE3-903B-742C97BD0FC9}"/>
    <dgm:cxn modelId="{DAC2E142-D628-4C97-AF6E-A34F479283F1}" type="presOf" srcId="{17120913-0E01-4C45-8BB8-0F434AEFA8DE}" destId="{BC05A85E-0088-4EA4-9333-97D94FCEFC54}" srcOrd="0" destOrd="0" presId="urn:microsoft.com/office/officeart/2005/8/layout/default"/>
    <dgm:cxn modelId="{2B717A6F-3E81-4B23-92D6-98366E6619C3}" type="presOf" srcId="{3E1495A2-A8F3-4B30-B1C1-76A3FE0E38EB}" destId="{AA6158DA-9348-4BB0-8FA5-A08360E87BF3}" srcOrd="0" destOrd="0" presId="urn:microsoft.com/office/officeart/2005/8/layout/default"/>
    <dgm:cxn modelId="{72EBAF71-3C9F-4AE1-A9A6-1581E0716E26}" type="presOf" srcId="{502147E2-6BC8-47DD-BDE9-D774B50EDE9F}" destId="{F49579C0-D546-4330-9A70-1ACCF1D0AC6A}" srcOrd="0" destOrd="0" presId="urn:microsoft.com/office/officeart/2005/8/layout/default"/>
    <dgm:cxn modelId="{1EBFE671-CCF0-4C0E-A0CD-35D3DC4284F0}" type="presOf" srcId="{D1A5D24F-B1E6-4EF2-8A52-82B19BFD07A7}" destId="{6664B227-4B39-4F0E-8387-26D6937FFF96}" srcOrd="0" destOrd="0" presId="urn:microsoft.com/office/officeart/2005/8/layout/default"/>
    <dgm:cxn modelId="{87889C56-437A-4C3F-938B-77DF5763F041}" type="presOf" srcId="{B6A9E3EC-3E48-4982-9EC3-8BDF205EA590}" destId="{3ABA3CDA-F79B-476D-8776-6CED088B7E5C}" srcOrd="0" destOrd="0" presId="urn:microsoft.com/office/officeart/2005/8/layout/default"/>
    <dgm:cxn modelId="{6DA71378-8ECE-45DD-8EE9-5979A5D36136}" type="presOf" srcId="{DE991314-6271-41FA-9A75-78581CBA4D8E}" destId="{40056812-0DE0-43A5-9000-3CBB0306F981}" srcOrd="0" destOrd="0" presId="urn:microsoft.com/office/officeart/2005/8/layout/default"/>
    <dgm:cxn modelId="{2D2872A0-D1BA-4FC4-9EEB-C7DF5BA2AC24}" srcId="{DE991314-6271-41FA-9A75-78581CBA4D8E}" destId="{B6A9E3EC-3E48-4982-9EC3-8BDF205EA590}" srcOrd="1" destOrd="0" parTransId="{E08A6B8E-EC95-4A28-AC7F-28D7A27A10AE}" sibTransId="{F256BA7C-3FE3-430F-A582-1B695156626C}"/>
    <dgm:cxn modelId="{E4C4E4A5-CA21-46FA-8FDB-46168D6972D0}" srcId="{DE991314-6271-41FA-9A75-78581CBA4D8E}" destId="{C36C53C3-5F5A-4ACB-865D-3585428DD338}" srcOrd="2" destOrd="0" parTransId="{5DE307AF-D9D5-4831-9003-2B5C621B45D5}" sibTransId="{8968F6E1-0CFF-49EF-A136-A7D68F63A272}"/>
    <dgm:cxn modelId="{11A14FB0-8F88-4C06-A8B7-1A0624A89604}" srcId="{DE991314-6271-41FA-9A75-78581CBA4D8E}" destId="{3E1495A2-A8F3-4B30-B1C1-76A3FE0E38EB}" srcOrd="4" destOrd="0" parTransId="{9E904C5F-FFCF-43D9-B5D6-557505E764FE}" sibTransId="{33BB36E8-5DB9-47BE-9173-BECD7823C6BB}"/>
    <dgm:cxn modelId="{216BC2C8-6A8A-45C1-B727-A56E0D2DC22D}" srcId="{DE991314-6271-41FA-9A75-78581CBA4D8E}" destId="{3E1280DC-2131-494A-B6FF-1B651F020517}" srcOrd="3" destOrd="0" parTransId="{1891768F-53D0-493A-88D3-F0F6B424441D}" sibTransId="{E8203C52-36D7-4557-9533-B99B5E6FD1A5}"/>
    <dgm:cxn modelId="{EE7175CA-E16C-49FC-B8B5-1D716E4AF15C}" srcId="{DE991314-6271-41FA-9A75-78581CBA4D8E}" destId="{17120913-0E01-4C45-8BB8-0F434AEFA8DE}" srcOrd="7" destOrd="0" parTransId="{645FAADD-634C-48F8-B7DD-012F58C3B727}" sibTransId="{8F1F92EB-764D-4436-B2F7-241E7033B91D}"/>
    <dgm:cxn modelId="{E9A709D5-8F8D-4530-AAC8-A4ED08CEFC06}" type="presOf" srcId="{F963B708-BE18-49CF-89BE-EB11D833B6F6}" destId="{A3949ECF-4CD2-408B-B077-2614E784FBE2}" srcOrd="0" destOrd="0" presId="urn:microsoft.com/office/officeart/2005/8/layout/default"/>
    <dgm:cxn modelId="{A201C0D7-7349-46B4-881F-9D1E82313D75}" srcId="{DE991314-6271-41FA-9A75-78581CBA4D8E}" destId="{5EBC8ABF-961B-44EE-9912-015A54F6D7A7}" srcOrd="5" destOrd="0" parTransId="{7A7B19E3-03F0-47BC-B2D2-BB0DD797CC0C}" sibTransId="{B3FBA165-F948-4E60-B19A-00DCF5A1DE8D}"/>
    <dgm:cxn modelId="{5C8BCEF2-4A59-42F6-BB25-0C0B798F3145}" srcId="{DE991314-6271-41FA-9A75-78581CBA4D8E}" destId="{D1A5D24F-B1E6-4EF2-8A52-82B19BFD07A7}" srcOrd="6" destOrd="0" parTransId="{36136FEC-E497-4FCA-9DAB-073D5E675172}" sibTransId="{ADD96CA8-C559-45E8-9521-685DCDC5888C}"/>
    <dgm:cxn modelId="{F4BD79FF-72F7-4AE0-9F50-9546BCB12858}" srcId="{DE991314-6271-41FA-9A75-78581CBA4D8E}" destId="{F963B708-BE18-49CF-89BE-EB11D833B6F6}" srcOrd="0" destOrd="0" parTransId="{E91C7259-3370-4827-B7C0-3F46A3FE9EE2}" sibTransId="{6715FA1C-D289-43F9-A4B1-10B23623EFE1}"/>
    <dgm:cxn modelId="{BEFEECF7-4F81-42F0-8F77-659FDFC94F99}" type="presParOf" srcId="{40056812-0DE0-43A5-9000-3CBB0306F981}" destId="{A3949ECF-4CD2-408B-B077-2614E784FBE2}" srcOrd="0" destOrd="0" presId="urn:microsoft.com/office/officeart/2005/8/layout/default"/>
    <dgm:cxn modelId="{FF401E22-2059-44E0-AF98-E69387A4BC25}" type="presParOf" srcId="{40056812-0DE0-43A5-9000-3CBB0306F981}" destId="{8B8C3562-5A42-4E0B-950C-E891E64499AF}" srcOrd="1" destOrd="0" presId="urn:microsoft.com/office/officeart/2005/8/layout/default"/>
    <dgm:cxn modelId="{58845CE3-D401-4D20-82E1-FBFB2E82FD97}" type="presParOf" srcId="{40056812-0DE0-43A5-9000-3CBB0306F981}" destId="{3ABA3CDA-F79B-476D-8776-6CED088B7E5C}" srcOrd="2" destOrd="0" presId="urn:microsoft.com/office/officeart/2005/8/layout/default"/>
    <dgm:cxn modelId="{672C4806-3982-4765-B804-B782C1CC7866}" type="presParOf" srcId="{40056812-0DE0-43A5-9000-3CBB0306F981}" destId="{84F0BE38-BF83-41BA-A9AD-ACBD0165B8E9}" srcOrd="3" destOrd="0" presId="urn:microsoft.com/office/officeart/2005/8/layout/default"/>
    <dgm:cxn modelId="{84E6D739-F085-4FAF-9996-16D03B548554}" type="presParOf" srcId="{40056812-0DE0-43A5-9000-3CBB0306F981}" destId="{66A9C502-725E-4571-9469-F400F41C58CA}" srcOrd="4" destOrd="0" presId="urn:microsoft.com/office/officeart/2005/8/layout/default"/>
    <dgm:cxn modelId="{D47EEC78-10BE-4564-91F2-4E88AE8CFD65}" type="presParOf" srcId="{40056812-0DE0-43A5-9000-3CBB0306F981}" destId="{5CEB85A8-ED26-4BC0-AF8E-E5B96300E716}" srcOrd="5" destOrd="0" presId="urn:microsoft.com/office/officeart/2005/8/layout/default"/>
    <dgm:cxn modelId="{31C93412-EF79-48AA-9C1C-86F20F518C69}" type="presParOf" srcId="{40056812-0DE0-43A5-9000-3CBB0306F981}" destId="{D89BAA96-9D9F-42E3-A174-A0419FA8C40D}" srcOrd="6" destOrd="0" presId="urn:microsoft.com/office/officeart/2005/8/layout/default"/>
    <dgm:cxn modelId="{CDC397FE-5357-4023-94E1-FEF9DA9A78C0}" type="presParOf" srcId="{40056812-0DE0-43A5-9000-3CBB0306F981}" destId="{E6AC4058-FB72-43CC-A050-5A48C1F9DD99}" srcOrd="7" destOrd="0" presId="urn:microsoft.com/office/officeart/2005/8/layout/default"/>
    <dgm:cxn modelId="{5B464984-F1E8-4ABB-9A56-16BC41700A4D}" type="presParOf" srcId="{40056812-0DE0-43A5-9000-3CBB0306F981}" destId="{AA6158DA-9348-4BB0-8FA5-A08360E87BF3}" srcOrd="8" destOrd="0" presId="urn:microsoft.com/office/officeart/2005/8/layout/default"/>
    <dgm:cxn modelId="{6AFFC7DE-923C-46F1-B6A0-15EBA4B09C83}" type="presParOf" srcId="{40056812-0DE0-43A5-9000-3CBB0306F981}" destId="{66F7F69B-220C-4C39-B5F5-83306CC97749}" srcOrd="9" destOrd="0" presId="urn:microsoft.com/office/officeart/2005/8/layout/default"/>
    <dgm:cxn modelId="{4DB245BA-C2EC-4E1E-963C-89E40D1F09BB}" type="presParOf" srcId="{40056812-0DE0-43A5-9000-3CBB0306F981}" destId="{74556A32-0331-492D-8DEC-50DA3B7E3F66}" srcOrd="10" destOrd="0" presId="urn:microsoft.com/office/officeart/2005/8/layout/default"/>
    <dgm:cxn modelId="{3F105C99-CB67-48E6-A3D0-45C85C56F470}" type="presParOf" srcId="{40056812-0DE0-43A5-9000-3CBB0306F981}" destId="{A2B2545D-A6D8-4E86-B5CB-F90E1408A71B}" srcOrd="11" destOrd="0" presId="urn:microsoft.com/office/officeart/2005/8/layout/default"/>
    <dgm:cxn modelId="{6CABFCE7-D26E-4A75-B348-FDD4D02E89E0}" type="presParOf" srcId="{40056812-0DE0-43A5-9000-3CBB0306F981}" destId="{6664B227-4B39-4F0E-8387-26D6937FFF96}" srcOrd="12" destOrd="0" presId="urn:microsoft.com/office/officeart/2005/8/layout/default"/>
    <dgm:cxn modelId="{A53B0B84-8DDC-433C-861F-B7B7F3F18D8E}" type="presParOf" srcId="{40056812-0DE0-43A5-9000-3CBB0306F981}" destId="{09B0C599-50FC-45C0-9F72-473EC0A128BA}" srcOrd="13" destOrd="0" presId="urn:microsoft.com/office/officeart/2005/8/layout/default"/>
    <dgm:cxn modelId="{698BFAFD-8635-49C9-B74E-D84964C330EB}" type="presParOf" srcId="{40056812-0DE0-43A5-9000-3CBB0306F981}" destId="{BC05A85E-0088-4EA4-9333-97D94FCEFC54}" srcOrd="14" destOrd="0" presId="urn:microsoft.com/office/officeart/2005/8/layout/default"/>
    <dgm:cxn modelId="{08548525-A9D0-41F5-B43A-3D9C0E70E0CD}" type="presParOf" srcId="{40056812-0DE0-43A5-9000-3CBB0306F981}" destId="{CDED2C2E-66B5-46F5-9DC5-BA833C428D0D}" srcOrd="15" destOrd="0" presId="urn:microsoft.com/office/officeart/2005/8/layout/default"/>
    <dgm:cxn modelId="{08FB8521-9473-488C-8C66-3EF4B8D3787A}" type="presParOf" srcId="{40056812-0DE0-43A5-9000-3CBB0306F981}" destId="{F49579C0-D546-4330-9A70-1ACCF1D0AC6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6B8D7-96FD-47AC-A3F3-758F75F147D0}" type="doc">
      <dgm:prSet loTypeId="urn:microsoft.com/office/officeart/2005/8/layout/hProcess11" loCatId="process" qsTypeId="urn:microsoft.com/office/officeart/2005/8/quickstyle/simple2" qsCatId="simple" csTypeId="urn:microsoft.com/office/officeart/2005/8/colors/accent1_2" csCatId="accent1" phldr="1"/>
      <dgm:spPr/>
      <dgm:t>
        <a:bodyPr/>
        <a:lstStyle/>
        <a:p>
          <a:endParaRPr lang="en-US"/>
        </a:p>
      </dgm:t>
    </dgm:pt>
    <dgm:pt modelId="{235A3831-E464-4BAE-B47B-C88BBC8533C9}">
      <dgm:prSet phldrT="[Text]" custT="1"/>
      <dgm:spPr/>
      <dgm:t>
        <a:bodyPr/>
        <a:lstStyle/>
        <a:p>
          <a:pPr>
            <a:spcAft>
              <a:spcPts val="0"/>
            </a:spcAft>
          </a:pPr>
          <a:r>
            <a:rPr lang="en-US" sz="1400" b="1" dirty="0"/>
            <a:t>August </a:t>
          </a:r>
        </a:p>
        <a:p>
          <a:pPr>
            <a:spcAft>
              <a:spcPts val="0"/>
            </a:spcAft>
          </a:pPr>
          <a:r>
            <a:rPr lang="en-US" sz="1400" b="1" dirty="0"/>
            <a:t>2017</a:t>
          </a:r>
        </a:p>
        <a:p>
          <a:pPr>
            <a:spcAft>
              <a:spcPts val="0"/>
            </a:spcAft>
          </a:pPr>
          <a:endParaRPr lang="en-US" sz="1400" b="1" dirty="0"/>
        </a:p>
        <a:p>
          <a:pPr>
            <a:spcAft>
              <a:spcPct val="35000"/>
            </a:spcAft>
          </a:pPr>
          <a:r>
            <a:rPr lang="en-US" sz="1100" dirty="0"/>
            <a:t>Announcement of Virtual Move to Staff</a:t>
          </a:r>
        </a:p>
      </dgm:t>
    </dgm:pt>
    <dgm:pt modelId="{CD43E523-9AF6-4EBE-93F7-92DC8824881C}" type="parTrans" cxnId="{C0553450-9D62-4E2F-B70C-BB33832FC99C}">
      <dgm:prSet/>
      <dgm:spPr/>
      <dgm:t>
        <a:bodyPr/>
        <a:lstStyle/>
        <a:p>
          <a:endParaRPr lang="en-US"/>
        </a:p>
      </dgm:t>
    </dgm:pt>
    <dgm:pt modelId="{48498590-C56E-4F38-B7AF-1E901C980987}" type="sibTrans" cxnId="{C0553450-9D62-4E2F-B70C-BB33832FC99C}">
      <dgm:prSet/>
      <dgm:spPr/>
      <dgm:t>
        <a:bodyPr/>
        <a:lstStyle/>
        <a:p>
          <a:endParaRPr lang="en-US"/>
        </a:p>
      </dgm:t>
    </dgm:pt>
    <dgm:pt modelId="{4B5DD10A-929F-4668-9796-0DD3658D5A9F}">
      <dgm:prSet phldrT="[Text]" custT="1"/>
      <dgm:spPr/>
      <dgm:t>
        <a:bodyPr/>
        <a:lstStyle/>
        <a:p>
          <a:r>
            <a:rPr lang="en-US" sz="1400" b="1" dirty="0"/>
            <a:t>December 2017</a:t>
          </a:r>
        </a:p>
        <a:p>
          <a:r>
            <a:rPr lang="en-US" sz="1100" dirty="0"/>
            <a:t>Staff decision on if they will WFH</a:t>
          </a:r>
        </a:p>
      </dgm:t>
    </dgm:pt>
    <dgm:pt modelId="{16F72072-FAB2-4277-B88F-10FC08AA2A20}" type="parTrans" cxnId="{30FBC222-D85F-4A0F-ACCC-C077FBDF391D}">
      <dgm:prSet/>
      <dgm:spPr/>
      <dgm:t>
        <a:bodyPr/>
        <a:lstStyle/>
        <a:p>
          <a:endParaRPr lang="en-US"/>
        </a:p>
      </dgm:t>
    </dgm:pt>
    <dgm:pt modelId="{19D70FA9-339A-468E-A767-28941BD7EC97}" type="sibTrans" cxnId="{30FBC222-D85F-4A0F-ACCC-C077FBDF391D}">
      <dgm:prSet/>
      <dgm:spPr/>
      <dgm:t>
        <a:bodyPr/>
        <a:lstStyle/>
        <a:p>
          <a:endParaRPr lang="en-US"/>
        </a:p>
      </dgm:t>
    </dgm:pt>
    <dgm:pt modelId="{5D63E336-053A-4892-9D8C-DB336F821AF2}">
      <dgm:prSet phldrT="[Text]" custT="1"/>
      <dgm:spPr/>
      <dgm:t>
        <a:bodyPr/>
        <a:lstStyle/>
        <a:p>
          <a:pPr>
            <a:spcAft>
              <a:spcPts val="0"/>
            </a:spcAft>
          </a:pPr>
          <a:r>
            <a:rPr lang="en-US" sz="1400" b="1" dirty="0"/>
            <a:t>January </a:t>
          </a:r>
        </a:p>
        <a:p>
          <a:pPr>
            <a:spcAft>
              <a:spcPts val="0"/>
            </a:spcAft>
          </a:pPr>
          <a:r>
            <a:rPr lang="en-US" sz="1400" b="1" dirty="0"/>
            <a:t>2018</a:t>
          </a:r>
        </a:p>
        <a:p>
          <a:pPr>
            <a:spcAft>
              <a:spcPts val="0"/>
            </a:spcAft>
          </a:pPr>
          <a:endParaRPr lang="en-US" sz="1400" b="1" dirty="0"/>
        </a:p>
        <a:p>
          <a:pPr>
            <a:spcAft>
              <a:spcPct val="35000"/>
            </a:spcAft>
          </a:pPr>
          <a:r>
            <a:rPr lang="en-US" sz="1100" dirty="0"/>
            <a:t>First test of Virtual Learning Content</a:t>
          </a:r>
        </a:p>
      </dgm:t>
    </dgm:pt>
    <dgm:pt modelId="{3EFBCCF5-57FF-4AA3-918C-A572EAA5776F}" type="parTrans" cxnId="{20E3B8F7-1FD6-4684-A452-B8D9D3618824}">
      <dgm:prSet/>
      <dgm:spPr/>
      <dgm:t>
        <a:bodyPr/>
        <a:lstStyle/>
        <a:p>
          <a:endParaRPr lang="en-US"/>
        </a:p>
      </dgm:t>
    </dgm:pt>
    <dgm:pt modelId="{912E4CAD-96A0-4980-940C-EBF84F8525F9}" type="sibTrans" cxnId="{20E3B8F7-1FD6-4684-A452-B8D9D3618824}">
      <dgm:prSet/>
      <dgm:spPr/>
      <dgm:t>
        <a:bodyPr/>
        <a:lstStyle/>
        <a:p>
          <a:endParaRPr lang="en-US"/>
        </a:p>
      </dgm:t>
    </dgm:pt>
    <dgm:pt modelId="{CCC5E1BC-295A-4F04-A548-DD479ABBE0E3}">
      <dgm:prSet/>
      <dgm:spPr/>
      <dgm:t>
        <a:bodyPr/>
        <a:lstStyle/>
        <a:p>
          <a:endParaRPr lang="en-US"/>
        </a:p>
      </dgm:t>
    </dgm:pt>
    <dgm:pt modelId="{6A962F64-F005-4CC9-9C8B-0F7A1260CCF6}" type="parTrans" cxnId="{1DA8D4B1-5B43-47AB-B7BD-9EA4380AEF4B}">
      <dgm:prSet/>
      <dgm:spPr/>
      <dgm:t>
        <a:bodyPr/>
        <a:lstStyle/>
        <a:p>
          <a:endParaRPr lang="en-US"/>
        </a:p>
      </dgm:t>
    </dgm:pt>
    <dgm:pt modelId="{C897F047-5778-425E-8188-C3C89781A8CB}" type="sibTrans" cxnId="{1DA8D4B1-5B43-47AB-B7BD-9EA4380AEF4B}">
      <dgm:prSet/>
      <dgm:spPr/>
      <dgm:t>
        <a:bodyPr/>
        <a:lstStyle/>
        <a:p>
          <a:endParaRPr lang="en-US"/>
        </a:p>
      </dgm:t>
    </dgm:pt>
    <dgm:pt modelId="{028D5A02-90C2-4EFA-A2E9-0E53734A065E}">
      <dgm:prSet phldrT="[Text]" custT="1"/>
      <dgm:spPr/>
      <dgm:t>
        <a:bodyPr/>
        <a:lstStyle/>
        <a:p>
          <a:r>
            <a:rPr lang="en-US" sz="1400" b="1" dirty="0"/>
            <a:t>March 2018</a:t>
          </a:r>
        </a:p>
        <a:p>
          <a:r>
            <a:rPr lang="en-US" sz="1100" dirty="0"/>
            <a:t>75 % of Staff WFH</a:t>
          </a:r>
        </a:p>
      </dgm:t>
    </dgm:pt>
    <dgm:pt modelId="{15114826-7CEF-4576-9F13-FA9A70FE052D}" type="parTrans" cxnId="{DC8A64FF-B834-4E82-8C4A-3E535372DE2E}">
      <dgm:prSet/>
      <dgm:spPr/>
      <dgm:t>
        <a:bodyPr/>
        <a:lstStyle/>
        <a:p>
          <a:endParaRPr lang="en-US"/>
        </a:p>
      </dgm:t>
    </dgm:pt>
    <dgm:pt modelId="{FCF1D5AF-641A-4C7F-8D42-B9021695FC36}" type="sibTrans" cxnId="{DC8A64FF-B834-4E82-8C4A-3E535372DE2E}">
      <dgm:prSet/>
      <dgm:spPr/>
      <dgm:t>
        <a:bodyPr/>
        <a:lstStyle/>
        <a:p>
          <a:endParaRPr lang="en-US"/>
        </a:p>
      </dgm:t>
    </dgm:pt>
    <dgm:pt modelId="{34EABEB7-D535-4C9C-906C-5703A136237C}">
      <dgm:prSet phldrT="[Text]" custT="1"/>
      <dgm:spPr/>
      <dgm:t>
        <a:bodyPr/>
        <a:lstStyle/>
        <a:p>
          <a:pPr>
            <a:spcAft>
              <a:spcPts val="0"/>
            </a:spcAft>
          </a:pPr>
          <a:r>
            <a:rPr lang="en-US" sz="1400" b="1" dirty="0"/>
            <a:t>April </a:t>
          </a:r>
        </a:p>
        <a:p>
          <a:pPr>
            <a:spcAft>
              <a:spcPts val="0"/>
            </a:spcAft>
          </a:pPr>
          <a:r>
            <a:rPr lang="en-US" sz="1400" b="1" dirty="0"/>
            <a:t>2018</a:t>
          </a:r>
        </a:p>
        <a:p>
          <a:pPr>
            <a:spcAft>
              <a:spcPts val="0"/>
            </a:spcAft>
          </a:pPr>
          <a:endParaRPr lang="en-US" sz="1400" b="1" dirty="0"/>
        </a:p>
        <a:p>
          <a:pPr>
            <a:spcAft>
              <a:spcPct val="35000"/>
            </a:spcAft>
          </a:pPr>
          <a:r>
            <a:rPr lang="en-US" sz="1100" dirty="0"/>
            <a:t>First 100% Virtual Training Class Begins</a:t>
          </a:r>
        </a:p>
      </dgm:t>
    </dgm:pt>
    <dgm:pt modelId="{17664634-4457-4FCC-937B-F075FC1BC7BE}" type="parTrans" cxnId="{068D4C9E-063E-4F9D-A84F-B7631BCB032E}">
      <dgm:prSet/>
      <dgm:spPr/>
      <dgm:t>
        <a:bodyPr/>
        <a:lstStyle/>
        <a:p>
          <a:endParaRPr lang="en-US"/>
        </a:p>
      </dgm:t>
    </dgm:pt>
    <dgm:pt modelId="{6AA31741-F06A-4227-84AD-E1C409B6BEDF}" type="sibTrans" cxnId="{068D4C9E-063E-4F9D-A84F-B7631BCB032E}">
      <dgm:prSet/>
      <dgm:spPr/>
      <dgm:t>
        <a:bodyPr/>
        <a:lstStyle/>
        <a:p>
          <a:endParaRPr lang="en-US"/>
        </a:p>
      </dgm:t>
    </dgm:pt>
    <dgm:pt modelId="{CF0F2230-CA77-4558-B99B-A31CF2799CEC}">
      <dgm:prSet phldrT="[Text]" custT="1"/>
      <dgm:spPr/>
      <dgm:t>
        <a:bodyPr/>
        <a:lstStyle/>
        <a:p>
          <a:pPr>
            <a:spcAft>
              <a:spcPts val="0"/>
            </a:spcAft>
          </a:pPr>
          <a:r>
            <a:rPr lang="en-US" sz="1400" b="1" dirty="0"/>
            <a:t>July</a:t>
          </a:r>
        </a:p>
        <a:p>
          <a:pPr>
            <a:spcAft>
              <a:spcPts val="0"/>
            </a:spcAft>
          </a:pPr>
          <a:r>
            <a:rPr lang="en-US" sz="1400" b="1" dirty="0"/>
            <a:t> 2018</a:t>
          </a:r>
        </a:p>
        <a:p>
          <a:pPr>
            <a:spcAft>
              <a:spcPts val="0"/>
            </a:spcAft>
          </a:pPr>
          <a:endParaRPr lang="en-US" sz="1400" b="1" dirty="0"/>
        </a:p>
        <a:p>
          <a:pPr>
            <a:spcAft>
              <a:spcPct val="35000"/>
            </a:spcAft>
          </a:pPr>
          <a:r>
            <a:rPr lang="en-US" sz="1100" dirty="0"/>
            <a:t>Building Closes</a:t>
          </a:r>
        </a:p>
        <a:p>
          <a:pPr>
            <a:spcAft>
              <a:spcPct val="35000"/>
            </a:spcAft>
          </a:pPr>
          <a:r>
            <a:rPr lang="en-US" sz="1100" dirty="0"/>
            <a:t>100% of Staff WFH</a:t>
          </a:r>
        </a:p>
      </dgm:t>
    </dgm:pt>
    <dgm:pt modelId="{81D45E8E-ED25-4BF9-AA99-EF397E5F1AF7}" type="parTrans" cxnId="{B7CB647B-ADB7-4AB8-AED7-A73CCA8C88F9}">
      <dgm:prSet/>
      <dgm:spPr/>
      <dgm:t>
        <a:bodyPr/>
        <a:lstStyle/>
        <a:p>
          <a:endParaRPr lang="en-US"/>
        </a:p>
      </dgm:t>
    </dgm:pt>
    <dgm:pt modelId="{35ACEBCD-B8DC-430B-B19F-5BA32C91EB99}" type="sibTrans" cxnId="{B7CB647B-ADB7-4AB8-AED7-A73CCA8C88F9}">
      <dgm:prSet/>
      <dgm:spPr/>
      <dgm:t>
        <a:bodyPr/>
        <a:lstStyle/>
        <a:p>
          <a:endParaRPr lang="en-US"/>
        </a:p>
      </dgm:t>
    </dgm:pt>
    <dgm:pt modelId="{8A302F35-7033-4548-802B-EF7BA9AC8F7A}" type="pres">
      <dgm:prSet presAssocID="{9F46B8D7-96FD-47AC-A3F3-758F75F147D0}" presName="Name0" presStyleCnt="0">
        <dgm:presLayoutVars>
          <dgm:dir/>
          <dgm:resizeHandles val="exact"/>
        </dgm:presLayoutVars>
      </dgm:prSet>
      <dgm:spPr/>
    </dgm:pt>
    <dgm:pt modelId="{54595890-D5EE-45CA-9D8F-D86BB9F06369}" type="pres">
      <dgm:prSet presAssocID="{9F46B8D7-96FD-47AC-A3F3-758F75F147D0}" presName="arrow" presStyleLbl="bgShp" presStyleIdx="0" presStyleCnt="1"/>
      <dgm:spPr/>
    </dgm:pt>
    <dgm:pt modelId="{5A0308B3-4FA7-4006-BD04-A6F92D4EF66E}" type="pres">
      <dgm:prSet presAssocID="{9F46B8D7-96FD-47AC-A3F3-758F75F147D0}" presName="points" presStyleCnt="0"/>
      <dgm:spPr/>
    </dgm:pt>
    <dgm:pt modelId="{5C65FA86-2A97-47B9-8FD8-2DB5C9A5F765}" type="pres">
      <dgm:prSet presAssocID="{235A3831-E464-4BAE-B47B-C88BBC8533C9}" presName="compositeA" presStyleCnt="0"/>
      <dgm:spPr/>
    </dgm:pt>
    <dgm:pt modelId="{87D357EA-79FB-492F-B23C-A3867786688E}" type="pres">
      <dgm:prSet presAssocID="{235A3831-E464-4BAE-B47B-C88BBC8533C9}" presName="textA" presStyleLbl="revTx" presStyleIdx="0" presStyleCnt="7" custScaleX="131444">
        <dgm:presLayoutVars>
          <dgm:bulletEnabled val="1"/>
        </dgm:presLayoutVars>
      </dgm:prSet>
      <dgm:spPr/>
    </dgm:pt>
    <dgm:pt modelId="{39839C75-35BD-46C2-8D0A-F2080A6B5E0F}" type="pres">
      <dgm:prSet presAssocID="{235A3831-E464-4BAE-B47B-C88BBC8533C9}" presName="circleA" presStyleLbl="node1" presStyleIdx="0" presStyleCnt="7"/>
      <dgm:spPr/>
    </dgm:pt>
    <dgm:pt modelId="{199D6EA6-F4B4-4116-9677-6259E50B74A8}" type="pres">
      <dgm:prSet presAssocID="{235A3831-E464-4BAE-B47B-C88BBC8533C9}" presName="spaceA" presStyleCnt="0"/>
      <dgm:spPr/>
    </dgm:pt>
    <dgm:pt modelId="{6001C936-6C43-4144-B1BB-73176ACCD7F0}" type="pres">
      <dgm:prSet presAssocID="{48498590-C56E-4F38-B7AF-1E901C980987}" presName="space" presStyleCnt="0"/>
      <dgm:spPr/>
    </dgm:pt>
    <dgm:pt modelId="{B441A6EF-9A46-4F66-8195-C5C243E2A5A1}" type="pres">
      <dgm:prSet presAssocID="{4B5DD10A-929F-4668-9796-0DD3658D5A9F}" presName="compositeB" presStyleCnt="0"/>
      <dgm:spPr/>
    </dgm:pt>
    <dgm:pt modelId="{038D3489-C8EC-461E-B3F6-C60A3C0FAE38}" type="pres">
      <dgm:prSet presAssocID="{4B5DD10A-929F-4668-9796-0DD3658D5A9F}" presName="textB" presStyleLbl="revTx" presStyleIdx="1" presStyleCnt="7" custLinFactNeighborY="0">
        <dgm:presLayoutVars>
          <dgm:bulletEnabled val="1"/>
        </dgm:presLayoutVars>
      </dgm:prSet>
      <dgm:spPr/>
    </dgm:pt>
    <dgm:pt modelId="{AE0CD3D4-8266-4143-B926-5FD83603D843}" type="pres">
      <dgm:prSet presAssocID="{4B5DD10A-929F-4668-9796-0DD3658D5A9F}" presName="circleB" presStyleLbl="node1" presStyleIdx="1" presStyleCnt="7"/>
      <dgm:spPr/>
    </dgm:pt>
    <dgm:pt modelId="{C9A3ABCB-4635-4EF3-BAF0-3294D9A29DB9}" type="pres">
      <dgm:prSet presAssocID="{4B5DD10A-929F-4668-9796-0DD3658D5A9F}" presName="spaceB" presStyleCnt="0"/>
      <dgm:spPr/>
    </dgm:pt>
    <dgm:pt modelId="{42F4FD94-F267-4944-9763-8D543DC81EDF}" type="pres">
      <dgm:prSet presAssocID="{19D70FA9-339A-468E-A767-28941BD7EC97}" presName="space" presStyleCnt="0"/>
      <dgm:spPr/>
    </dgm:pt>
    <dgm:pt modelId="{F87D7B31-FF3B-4728-B9E4-8B57BAB007C6}" type="pres">
      <dgm:prSet presAssocID="{5D63E336-053A-4892-9D8C-DB336F821AF2}" presName="compositeA" presStyleCnt="0"/>
      <dgm:spPr/>
    </dgm:pt>
    <dgm:pt modelId="{8077F24D-6F2E-4F9D-A3E7-0F8D09319FA3}" type="pres">
      <dgm:prSet presAssocID="{5D63E336-053A-4892-9D8C-DB336F821AF2}" presName="textA" presStyleLbl="revTx" presStyleIdx="2" presStyleCnt="7" custScaleX="123740">
        <dgm:presLayoutVars>
          <dgm:bulletEnabled val="1"/>
        </dgm:presLayoutVars>
      </dgm:prSet>
      <dgm:spPr/>
    </dgm:pt>
    <dgm:pt modelId="{80E88890-F501-44E5-8B8F-DC71D4ACBCF6}" type="pres">
      <dgm:prSet presAssocID="{5D63E336-053A-4892-9D8C-DB336F821AF2}" presName="circleA" presStyleLbl="node1" presStyleIdx="2" presStyleCnt="7"/>
      <dgm:spPr/>
    </dgm:pt>
    <dgm:pt modelId="{CA5223F8-390B-4652-9D9C-A75ACBDEBEE2}" type="pres">
      <dgm:prSet presAssocID="{5D63E336-053A-4892-9D8C-DB336F821AF2}" presName="spaceA" presStyleCnt="0"/>
      <dgm:spPr/>
    </dgm:pt>
    <dgm:pt modelId="{3AA5CBC8-2E19-4C78-A092-6266833F2F2E}" type="pres">
      <dgm:prSet presAssocID="{912E4CAD-96A0-4980-940C-EBF84F8525F9}" presName="space" presStyleCnt="0"/>
      <dgm:spPr/>
    </dgm:pt>
    <dgm:pt modelId="{89BC6FA7-0156-414D-B13A-38642034E505}" type="pres">
      <dgm:prSet presAssocID="{CCC5E1BC-295A-4F04-A548-DD479ABBE0E3}" presName="compositeB" presStyleCnt="0"/>
      <dgm:spPr/>
    </dgm:pt>
    <dgm:pt modelId="{703C89FB-99FC-4052-818A-89C46A93324D}" type="pres">
      <dgm:prSet presAssocID="{CCC5E1BC-295A-4F04-A548-DD479ABBE0E3}" presName="textB" presStyleLbl="revTx" presStyleIdx="3" presStyleCnt="7">
        <dgm:presLayoutVars>
          <dgm:bulletEnabled val="1"/>
        </dgm:presLayoutVars>
      </dgm:prSet>
      <dgm:spPr/>
    </dgm:pt>
    <dgm:pt modelId="{8380EF12-77DB-4766-8BAD-6B98B128701B}" type="pres">
      <dgm:prSet presAssocID="{CCC5E1BC-295A-4F04-A548-DD479ABBE0E3}" presName="circleB" presStyleLbl="node1" presStyleIdx="3" presStyleCnt="7" custAng="274212" custScaleX="101655"/>
      <dgm:spPr/>
    </dgm:pt>
    <dgm:pt modelId="{C51C5E5E-624E-4668-AB26-7AF9F00A1098}" type="pres">
      <dgm:prSet presAssocID="{CCC5E1BC-295A-4F04-A548-DD479ABBE0E3}" presName="spaceB" presStyleCnt="0"/>
      <dgm:spPr/>
    </dgm:pt>
    <dgm:pt modelId="{F44F9B3A-025A-4C7C-B940-6601FAC3FBE5}" type="pres">
      <dgm:prSet presAssocID="{C897F047-5778-425E-8188-C3C89781A8CB}" presName="space" presStyleCnt="0"/>
      <dgm:spPr/>
    </dgm:pt>
    <dgm:pt modelId="{F0EB40F5-9075-4A75-A247-042F7D28C186}" type="pres">
      <dgm:prSet presAssocID="{028D5A02-90C2-4EFA-A2E9-0E53734A065E}" presName="compositeA" presStyleCnt="0"/>
      <dgm:spPr/>
    </dgm:pt>
    <dgm:pt modelId="{0C4C48CD-9390-4C04-A9E2-63C9DEAF9BCC}" type="pres">
      <dgm:prSet presAssocID="{028D5A02-90C2-4EFA-A2E9-0E53734A065E}" presName="textA" presStyleLbl="revTx" presStyleIdx="4" presStyleCnt="7">
        <dgm:presLayoutVars>
          <dgm:bulletEnabled val="1"/>
        </dgm:presLayoutVars>
      </dgm:prSet>
      <dgm:spPr/>
    </dgm:pt>
    <dgm:pt modelId="{CFD87B52-E988-4BE4-B192-77688FFD3116}" type="pres">
      <dgm:prSet presAssocID="{028D5A02-90C2-4EFA-A2E9-0E53734A065E}" presName="circleA" presStyleLbl="node1" presStyleIdx="4" presStyleCnt="7"/>
      <dgm:spPr/>
    </dgm:pt>
    <dgm:pt modelId="{6C5995FA-A23E-4F23-8EF3-1FF50CF3EC5B}" type="pres">
      <dgm:prSet presAssocID="{028D5A02-90C2-4EFA-A2E9-0E53734A065E}" presName="spaceA" presStyleCnt="0"/>
      <dgm:spPr/>
    </dgm:pt>
    <dgm:pt modelId="{63B78713-1BE2-4071-8229-8A398DF56DDC}" type="pres">
      <dgm:prSet presAssocID="{FCF1D5AF-641A-4C7F-8D42-B9021695FC36}" presName="space" presStyleCnt="0"/>
      <dgm:spPr/>
    </dgm:pt>
    <dgm:pt modelId="{DDDC1C12-1E03-4993-98C6-00A8E26BB5C9}" type="pres">
      <dgm:prSet presAssocID="{34EABEB7-D535-4C9C-906C-5703A136237C}" presName="compositeB" presStyleCnt="0"/>
      <dgm:spPr/>
    </dgm:pt>
    <dgm:pt modelId="{1D8809C9-6CD1-401E-A78F-0C3033337878}" type="pres">
      <dgm:prSet presAssocID="{34EABEB7-D535-4C9C-906C-5703A136237C}" presName="textB" presStyleLbl="revTx" presStyleIdx="5" presStyleCnt="7" custLinFactNeighborX="1210" custLinFactNeighborY="0">
        <dgm:presLayoutVars>
          <dgm:bulletEnabled val="1"/>
        </dgm:presLayoutVars>
      </dgm:prSet>
      <dgm:spPr/>
    </dgm:pt>
    <dgm:pt modelId="{C2AE890F-2AF5-42B9-A227-A95F4EA86BCE}" type="pres">
      <dgm:prSet presAssocID="{34EABEB7-D535-4C9C-906C-5703A136237C}" presName="circleB" presStyleLbl="node1" presStyleIdx="5" presStyleCnt="7"/>
      <dgm:spPr/>
    </dgm:pt>
    <dgm:pt modelId="{F3118D22-E469-491E-8878-2A8A33BB8E34}" type="pres">
      <dgm:prSet presAssocID="{34EABEB7-D535-4C9C-906C-5703A136237C}" presName="spaceB" presStyleCnt="0"/>
      <dgm:spPr/>
    </dgm:pt>
    <dgm:pt modelId="{F85057B0-1D18-491C-81B3-91A91860E983}" type="pres">
      <dgm:prSet presAssocID="{6AA31741-F06A-4227-84AD-E1C409B6BEDF}" presName="space" presStyleCnt="0"/>
      <dgm:spPr/>
    </dgm:pt>
    <dgm:pt modelId="{EB7BB2D7-7B18-44A1-B7EE-13B2F0BF679F}" type="pres">
      <dgm:prSet presAssocID="{CF0F2230-CA77-4558-B99B-A31CF2799CEC}" presName="compositeA" presStyleCnt="0"/>
      <dgm:spPr/>
    </dgm:pt>
    <dgm:pt modelId="{64331261-2393-4847-B05E-1C17EDB213AE}" type="pres">
      <dgm:prSet presAssocID="{CF0F2230-CA77-4558-B99B-A31CF2799CEC}" presName="textA" presStyleLbl="revTx" presStyleIdx="6" presStyleCnt="7">
        <dgm:presLayoutVars>
          <dgm:bulletEnabled val="1"/>
        </dgm:presLayoutVars>
      </dgm:prSet>
      <dgm:spPr/>
    </dgm:pt>
    <dgm:pt modelId="{D52829FF-088B-4EF0-9EB2-86D89EE6AEF4}" type="pres">
      <dgm:prSet presAssocID="{CF0F2230-CA77-4558-B99B-A31CF2799CEC}" presName="circleA" presStyleLbl="node1" presStyleIdx="6" presStyleCnt="7"/>
      <dgm:spPr/>
    </dgm:pt>
    <dgm:pt modelId="{6CEAE888-FF59-404D-9331-5195A55F213D}" type="pres">
      <dgm:prSet presAssocID="{CF0F2230-CA77-4558-B99B-A31CF2799CEC}" presName="spaceA" presStyleCnt="0"/>
      <dgm:spPr/>
    </dgm:pt>
  </dgm:ptLst>
  <dgm:cxnLst>
    <dgm:cxn modelId="{8E1EBD04-29D5-471F-839B-19C3D9E53A6F}" type="presOf" srcId="{235A3831-E464-4BAE-B47B-C88BBC8533C9}" destId="{87D357EA-79FB-492F-B23C-A3867786688E}" srcOrd="0" destOrd="0" presId="urn:microsoft.com/office/officeart/2005/8/layout/hProcess11"/>
    <dgm:cxn modelId="{30FBC222-D85F-4A0F-ACCC-C077FBDF391D}" srcId="{9F46B8D7-96FD-47AC-A3F3-758F75F147D0}" destId="{4B5DD10A-929F-4668-9796-0DD3658D5A9F}" srcOrd="1" destOrd="0" parTransId="{16F72072-FAB2-4277-B88F-10FC08AA2A20}" sibTransId="{19D70FA9-339A-468E-A767-28941BD7EC97}"/>
    <dgm:cxn modelId="{BAEA9D38-6609-4AEE-99CD-B8B479206384}" type="presOf" srcId="{CF0F2230-CA77-4558-B99B-A31CF2799CEC}" destId="{64331261-2393-4847-B05E-1C17EDB213AE}" srcOrd="0" destOrd="0" presId="urn:microsoft.com/office/officeart/2005/8/layout/hProcess11"/>
    <dgm:cxn modelId="{1213123B-AD2A-4670-9BEF-FBB79AC7F7C3}" type="presOf" srcId="{9F46B8D7-96FD-47AC-A3F3-758F75F147D0}" destId="{8A302F35-7033-4548-802B-EF7BA9AC8F7A}" srcOrd="0" destOrd="0" presId="urn:microsoft.com/office/officeart/2005/8/layout/hProcess11"/>
    <dgm:cxn modelId="{C6034540-5D0A-4751-AFF9-FB93BFC3E4F9}" type="presOf" srcId="{CCC5E1BC-295A-4F04-A548-DD479ABBE0E3}" destId="{703C89FB-99FC-4052-818A-89C46A93324D}" srcOrd="0" destOrd="0" presId="urn:microsoft.com/office/officeart/2005/8/layout/hProcess11"/>
    <dgm:cxn modelId="{C0553450-9D62-4E2F-B70C-BB33832FC99C}" srcId="{9F46B8D7-96FD-47AC-A3F3-758F75F147D0}" destId="{235A3831-E464-4BAE-B47B-C88BBC8533C9}" srcOrd="0" destOrd="0" parTransId="{CD43E523-9AF6-4EBE-93F7-92DC8824881C}" sibTransId="{48498590-C56E-4F38-B7AF-1E901C980987}"/>
    <dgm:cxn modelId="{B7CB647B-ADB7-4AB8-AED7-A73CCA8C88F9}" srcId="{9F46B8D7-96FD-47AC-A3F3-758F75F147D0}" destId="{CF0F2230-CA77-4558-B99B-A31CF2799CEC}" srcOrd="6" destOrd="0" parTransId="{81D45E8E-ED25-4BF9-AA99-EF397E5F1AF7}" sibTransId="{35ACEBCD-B8DC-430B-B19F-5BA32C91EB99}"/>
    <dgm:cxn modelId="{068D4C9E-063E-4F9D-A84F-B7631BCB032E}" srcId="{9F46B8D7-96FD-47AC-A3F3-758F75F147D0}" destId="{34EABEB7-D535-4C9C-906C-5703A136237C}" srcOrd="5" destOrd="0" parTransId="{17664634-4457-4FCC-937B-F075FC1BC7BE}" sibTransId="{6AA31741-F06A-4227-84AD-E1C409B6BEDF}"/>
    <dgm:cxn modelId="{370FAFA5-395A-419A-8416-99B55D218BAB}" type="presOf" srcId="{028D5A02-90C2-4EFA-A2E9-0E53734A065E}" destId="{0C4C48CD-9390-4C04-A9E2-63C9DEAF9BCC}" srcOrd="0" destOrd="0" presId="urn:microsoft.com/office/officeart/2005/8/layout/hProcess11"/>
    <dgm:cxn modelId="{1DA8D4B1-5B43-47AB-B7BD-9EA4380AEF4B}" srcId="{9F46B8D7-96FD-47AC-A3F3-758F75F147D0}" destId="{CCC5E1BC-295A-4F04-A548-DD479ABBE0E3}" srcOrd="3" destOrd="0" parTransId="{6A962F64-F005-4CC9-9C8B-0F7A1260CCF6}" sibTransId="{C897F047-5778-425E-8188-C3C89781A8CB}"/>
    <dgm:cxn modelId="{0F92CCB3-4CBF-4496-8337-C8F49760FD55}" type="presOf" srcId="{4B5DD10A-929F-4668-9796-0DD3658D5A9F}" destId="{038D3489-C8EC-461E-B3F6-C60A3C0FAE38}" srcOrd="0" destOrd="0" presId="urn:microsoft.com/office/officeart/2005/8/layout/hProcess11"/>
    <dgm:cxn modelId="{469E33BF-DC67-43BE-B1D4-91675D078C70}" type="presOf" srcId="{5D63E336-053A-4892-9D8C-DB336F821AF2}" destId="{8077F24D-6F2E-4F9D-A3E7-0F8D09319FA3}" srcOrd="0" destOrd="0" presId="urn:microsoft.com/office/officeart/2005/8/layout/hProcess11"/>
    <dgm:cxn modelId="{1E2309D4-1122-4D5C-9B34-E9DAABB14287}" type="presOf" srcId="{34EABEB7-D535-4C9C-906C-5703A136237C}" destId="{1D8809C9-6CD1-401E-A78F-0C3033337878}" srcOrd="0" destOrd="0" presId="urn:microsoft.com/office/officeart/2005/8/layout/hProcess11"/>
    <dgm:cxn modelId="{20E3B8F7-1FD6-4684-A452-B8D9D3618824}" srcId="{9F46B8D7-96FD-47AC-A3F3-758F75F147D0}" destId="{5D63E336-053A-4892-9D8C-DB336F821AF2}" srcOrd="2" destOrd="0" parTransId="{3EFBCCF5-57FF-4AA3-918C-A572EAA5776F}" sibTransId="{912E4CAD-96A0-4980-940C-EBF84F8525F9}"/>
    <dgm:cxn modelId="{DC8A64FF-B834-4E82-8C4A-3E535372DE2E}" srcId="{9F46B8D7-96FD-47AC-A3F3-758F75F147D0}" destId="{028D5A02-90C2-4EFA-A2E9-0E53734A065E}" srcOrd="4" destOrd="0" parTransId="{15114826-7CEF-4576-9F13-FA9A70FE052D}" sibTransId="{FCF1D5AF-641A-4C7F-8D42-B9021695FC36}"/>
    <dgm:cxn modelId="{5579C61A-54CC-424E-AAD1-765AA3A8719F}" type="presParOf" srcId="{8A302F35-7033-4548-802B-EF7BA9AC8F7A}" destId="{54595890-D5EE-45CA-9D8F-D86BB9F06369}" srcOrd="0" destOrd="0" presId="urn:microsoft.com/office/officeart/2005/8/layout/hProcess11"/>
    <dgm:cxn modelId="{AC5C875E-6923-495A-89F3-620CA774A019}" type="presParOf" srcId="{8A302F35-7033-4548-802B-EF7BA9AC8F7A}" destId="{5A0308B3-4FA7-4006-BD04-A6F92D4EF66E}" srcOrd="1" destOrd="0" presId="urn:microsoft.com/office/officeart/2005/8/layout/hProcess11"/>
    <dgm:cxn modelId="{7FFA2ECE-68C8-4CBB-8AB0-A1AA355FFCE2}" type="presParOf" srcId="{5A0308B3-4FA7-4006-BD04-A6F92D4EF66E}" destId="{5C65FA86-2A97-47B9-8FD8-2DB5C9A5F765}" srcOrd="0" destOrd="0" presId="urn:microsoft.com/office/officeart/2005/8/layout/hProcess11"/>
    <dgm:cxn modelId="{8FAC3115-C823-4D53-96C3-83EA051C4744}" type="presParOf" srcId="{5C65FA86-2A97-47B9-8FD8-2DB5C9A5F765}" destId="{87D357EA-79FB-492F-B23C-A3867786688E}" srcOrd="0" destOrd="0" presId="urn:microsoft.com/office/officeart/2005/8/layout/hProcess11"/>
    <dgm:cxn modelId="{A642164B-CDBA-4F48-AC2F-1615DA375D18}" type="presParOf" srcId="{5C65FA86-2A97-47B9-8FD8-2DB5C9A5F765}" destId="{39839C75-35BD-46C2-8D0A-F2080A6B5E0F}" srcOrd="1" destOrd="0" presId="urn:microsoft.com/office/officeart/2005/8/layout/hProcess11"/>
    <dgm:cxn modelId="{EB322CCE-BC30-43C3-85B1-6B2A49B285D4}" type="presParOf" srcId="{5C65FA86-2A97-47B9-8FD8-2DB5C9A5F765}" destId="{199D6EA6-F4B4-4116-9677-6259E50B74A8}" srcOrd="2" destOrd="0" presId="urn:microsoft.com/office/officeart/2005/8/layout/hProcess11"/>
    <dgm:cxn modelId="{EB2BF99B-DAC0-45C3-94CB-4C565A28190A}" type="presParOf" srcId="{5A0308B3-4FA7-4006-BD04-A6F92D4EF66E}" destId="{6001C936-6C43-4144-B1BB-73176ACCD7F0}" srcOrd="1" destOrd="0" presId="urn:microsoft.com/office/officeart/2005/8/layout/hProcess11"/>
    <dgm:cxn modelId="{7D991B15-6C45-4938-BDB2-625B12A02A7B}" type="presParOf" srcId="{5A0308B3-4FA7-4006-BD04-A6F92D4EF66E}" destId="{B441A6EF-9A46-4F66-8195-C5C243E2A5A1}" srcOrd="2" destOrd="0" presId="urn:microsoft.com/office/officeart/2005/8/layout/hProcess11"/>
    <dgm:cxn modelId="{7EE7AD78-DD98-4ED7-8647-9EBC70BC3E02}" type="presParOf" srcId="{B441A6EF-9A46-4F66-8195-C5C243E2A5A1}" destId="{038D3489-C8EC-461E-B3F6-C60A3C0FAE38}" srcOrd="0" destOrd="0" presId="urn:microsoft.com/office/officeart/2005/8/layout/hProcess11"/>
    <dgm:cxn modelId="{5BAAABDE-CAE9-4A71-BB40-41C509176FD6}" type="presParOf" srcId="{B441A6EF-9A46-4F66-8195-C5C243E2A5A1}" destId="{AE0CD3D4-8266-4143-B926-5FD83603D843}" srcOrd="1" destOrd="0" presId="urn:microsoft.com/office/officeart/2005/8/layout/hProcess11"/>
    <dgm:cxn modelId="{C54710D0-D534-4507-8F26-EC7BC7D111C6}" type="presParOf" srcId="{B441A6EF-9A46-4F66-8195-C5C243E2A5A1}" destId="{C9A3ABCB-4635-4EF3-BAF0-3294D9A29DB9}" srcOrd="2" destOrd="0" presId="urn:microsoft.com/office/officeart/2005/8/layout/hProcess11"/>
    <dgm:cxn modelId="{2E41BDB4-7AEB-43F2-8344-F23B0C0556C8}" type="presParOf" srcId="{5A0308B3-4FA7-4006-BD04-A6F92D4EF66E}" destId="{42F4FD94-F267-4944-9763-8D543DC81EDF}" srcOrd="3" destOrd="0" presId="urn:microsoft.com/office/officeart/2005/8/layout/hProcess11"/>
    <dgm:cxn modelId="{95F366A7-983D-4BDD-83A4-B9CD8B3E0F22}" type="presParOf" srcId="{5A0308B3-4FA7-4006-BD04-A6F92D4EF66E}" destId="{F87D7B31-FF3B-4728-B9E4-8B57BAB007C6}" srcOrd="4" destOrd="0" presId="urn:microsoft.com/office/officeart/2005/8/layout/hProcess11"/>
    <dgm:cxn modelId="{471495D9-E029-4970-87E9-BD8A90B377AB}" type="presParOf" srcId="{F87D7B31-FF3B-4728-B9E4-8B57BAB007C6}" destId="{8077F24D-6F2E-4F9D-A3E7-0F8D09319FA3}" srcOrd="0" destOrd="0" presId="urn:microsoft.com/office/officeart/2005/8/layout/hProcess11"/>
    <dgm:cxn modelId="{7968BBE5-DD76-4599-9F38-2AE692A45AEA}" type="presParOf" srcId="{F87D7B31-FF3B-4728-B9E4-8B57BAB007C6}" destId="{80E88890-F501-44E5-8B8F-DC71D4ACBCF6}" srcOrd="1" destOrd="0" presId="urn:microsoft.com/office/officeart/2005/8/layout/hProcess11"/>
    <dgm:cxn modelId="{B9BF41E7-A495-456C-9A1F-FF970F8578F0}" type="presParOf" srcId="{F87D7B31-FF3B-4728-B9E4-8B57BAB007C6}" destId="{CA5223F8-390B-4652-9D9C-A75ACBDEBEE2}" srcOrd="2" destOrd="0" presId="urn:microsoft.com/office/officeart/2005/8/layout/hProcess11"/>
    <dgm:cxn modelId="{248AD14D-2AF0-4C47-83E3-D0A48FDBFF2F}" type="presParOf" srcId="{5A0308B3-4FA7-4006-BD04-A6F92D4EF66E}" destId="{3AA5CBC8-2E19-4C78-A092-6266833F2F2E}" srcOrd="5" destOrd="0" presId="urn:microsoft.com/office/officeart/2005/8/layout/hProcess11"/>
    <dgm:cxn modelId="{94D5D24D-4833-4095-BF6C-6B3734257E90}" type="presParOf" srcId="{5A0308B3-4FA7-4006-BD04-A6F92D4EF66E}" destId="{89BC6FA7-0156-414D-B13A-38642034E505}" srcOrd="6" destOrd="0" presId="urn:microsoft.com/office/officeart/2005/8/layout/hProcess11"/>
    <dgm:cxn modelId="{51608B00-B040-4AF3-A364-2CB5DF015574}" type="presParOf" srcId="{89BC6FA7-0156-414D-B13A-38642034E505}" destId="{703C89FB-99FC-4052-818A-89C46A93324D}" srcOrd="0" destOrd="0" presId="urn:microsoft.com/office/officeart/2005/8/layout/hProcess11"/>
    <dgm:cxn modelId="{B69E316B-42F1-4BA9-ADBB-518EF0390229}" type="presParOf" srcId="{89BC6FA7-0156-414D-B13A-38642034E505}" destId="{8380EF12-77DB-4766-8BAD-6B98B128701B}" srcOrd="1" destOrd="0" presId="urn:microsoft.com/office/officeart/2005/8/layout/hProcess11"/>
    <dgm:cxn modelId="{52F236DE-F69D-4D77-B25C-62F38536D739}" type="presParOf" srcId="{89BC6FA7-0156-414D-B13A-38642034E505}" destId="{C51C5E5E-624E-4668-AB26-7AF9F00A1098}" srcOrd="2" destOrd="0" presId="urn:microsoft.com/office/officeart/2005/8/layout/hProcess11"/>
    <dgm:cxn modelId="{420A647A-802F-4FE1-A29F-06E1D94163BC}" type="presParOf" srcId="{5A0308B3-4FA7-4006-BD04-A6F92D4EF66E}" destId="{F44F9B3A-025A-4C7C-B940-6601FAC3FBE5}" srcOrd="7" destOrd="0" presId="urn:microsoft.com/office/officeart/2005/8/layout/hProcess11"/>
    <dgm:cxn modelId="{1427EF29-B2D9-4019-BD2D-E642803ED33E}" type="presParOf" srcId="{5A0308B3-4FA7-4006-BD04-A6F92D4EF66E}" destId="{F0EB40F5-9075-4A75-A247-042F7D28C186}" srcOrd="8" destOrd="0" presId="urn:microsoft.com/office/officeart/2005/8/layout/hProcess11"/>
    <dgm:cxn modelId="{C838ED0B-7294-4684-85E8-6B5A30AD2847}" type="presParOf" srcId="{F0EB40F5-9075-4A75-A247-042F7D28C186}" destId="{0C4C48CD-9390-4C04-A9E2-63C9DEAF9BCC}" srcOrd="0" destOrd="0" presId="urn:microsoft.com/office/officeart/2005/8/layout/hProcess11"/>
    <dgm:cxn modelId="{158F77A7-9FE5-4F4B-B7A9-B2321D3C8628}" type="presParOf" srcId="{F0EB40F5-9075-4A75-A247-042F7D28C186}" destId="{CFD87B52-E988-4BE4-B192-77688FFD3116}" srcOrd="1" destOrd="0" presId="urn:microsoft.com/office/officeart/2005/8/layout/hProcess11"/>
    <dgm:cxn modelId="{4CD101CE-CCD9-414D-B5B0-0F73236BCE31}" type="presParOf" srcId="{F0EB40F5-9075-4A75-A247-042F7D28C186}" destId="{6C5995FA-A23E-4F23-8EF3-1FF50CF3EC5B}" srcOrd="2" destOrd="0" presId="urn:microsoft.com/office/officeart/2005/8/layout/hProcess11"/>
    <dgm:cxn modelId="{76B3DEB6-7334-49B4-A1B9-DEAC705A47E3}" type="presParOf" srcId="{5A0308B3-4FA7-4006-BD04-A6F92D4EF66E}" destId="{63B78713-1BE2-4071-8229-8A398DF56DDC}" srcOrd="9" destOrd="0" presId="urn:microsoft.com/office/officeart/2005/8/layout/hProcess11"/>
    <dgm:cxn modelId="{F7CC4142-22D2-4460-A253-EC0663FB61AA}" type="presParOf" srcId="{5A0308B3-4FA7-4006-BD04-A6F92D4EF66E}" destId="{DDDC1C12-1E03-4993-98C6-00A8E26BB5C9}" srcOrd="10" destOrd="0" presId="urn:microsoft.com/office/officeart/2005/8/layout/hProcess11"/>
    <dgm:cxn modelId="{EBFEC645-473F-4B86-929C-F0151D29167C}" type="presParOf" srcId="{DDDC1C12-1E03-4993-98C6-00A8E26BB5C9}" destId="{1D8809C9-6CD1-401E-A78F-0C3033337878}" srcOrd="0" destOrd="0" presId="urn:microsoft.com/office/officeart/2005/8/layout/hProcess11"/>
    <dgm:cxn modelId="{632EDB4E-B568-4101-9CCF-CAD41D0A5C1E}" type="presParOf" srcId="{DDDC1C12-1E03-4993-98C6-00A8E26BB5C9}" destId="{C2AE890F-2AF5-42B9-A227-A95F4EA86BCE}" srcOrd="1" destOrd="0" presId="urn:microsoft.com/office/officeart/2005/8/layout/hProcess11"/>
    <dgm:cxn modelId="{E6C53E3C-AB9C-4D00-A761-0EFBC6C72DB1}" type="presParOf" srcId="{DDDC1C12-1E03-4993-98C6-00A8E26BB5C9}" destId="{F3118D22-E469-491E-8878-2A8A33BB8E34}" srcOrd="2" destOrd="0" presId="urn:microsoft.com/office/officeart/2005/8/layout/hProcess11"/>
    <dgm:cxn modelId="{5FA49E62-75F3-457C-A03A-A553529DD70C}" type="presParOf" srcId="{5A0308B3-4FA7-4006-BD04-A6F92D4EF66E}" destId="{F85057B0-1D18-491C-81B3-91A91860E983}" srcOrd="11" destOrd="0" presId="urn:microsoft.com/office/officeart/2005/8/layout/hProcess11"/>
    <dgm:cxn modelId="{DD1F042C-D6CE-4810-A2B4-3EF5A35A9319}" type="presParOf" srcId="{5A0308B3-4FA7-4006-BD04-A6F92D4EF66E}" destId="{EB7BB2D7-7B18-44A1-B7EE-13B2F0BF679F}" srcOrd="12" destOrd="0" presId="urn:microsoft.com/office/officeart/2005/8/layout/hProcess11"/>
    <dgm:cxn modelId="{A52A48F9-E202-4B1A-ACE7-25E0AA339A2F}" type="presParOf" srcId="{EB7BB2D7-7B18-44A1-B7EE-13B2F0BF679F}" destId="{64331261-2393-4847-B05E-1C17EDB213AE}" srcOrd="0" destOrd="0" presId="urn:microsoft.com/office/officeart/2005/8/layout/hProcess11"/>
    <dgm:cxn modelId="{70BD5E65-C97C-4203-AA01-77B76E68377E}" type="presParOf" srcId="{EB7BB2D7-7B18-44A1-B7EE-13B2F0BF679F}" destId="{D52829FF-088B-4EF0-9EB2-86D89EE6AEF4}" srcOrd="1" destOrd="0" presId="urn:microsoft.com/office/officeart/2005/8/layout/hProcess11"/>
    <dgm:cxn modelId="{5D4B264E-222C-4D85-851B-FF469CD306C5}" type="presParOf" srcId="{EB7BB2D7-7B18-44A1-B7EE-13B2F0BF679F}" destId="{6CEAE888-FF59-404D-9331-5195A55F213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9ECF-4CD2-408B-B077-2614E784FBE2}">
      <dsp:nvSpPr>
        <dsp:cNvPr id="0" name=""/>
        <dsp:cNvSpPr/>
      </dsp:nvSpPr>
      <dsp:spPr>
        <a:xfrm>
          <a:off x="49506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Hiring Process</a:t>
          </a:r>
        </a:p>
      </dsp:txBody>
      <dsp:txXfrm>
        <a:off x="495061" y="645"/>
        <a:ext cx="2262336" cy="1357401"/>
      </dsp:txXfrm>
    </dsp:sp>
    <dsp:sp modelId="{3ABA3CDA-F79B-476D-8776-6CED088B7E5C}">
      <dsp:nvSpPr>
        <dsp:cNvPr id="0" name=""/>
        <dsp:cNvSpPr/>
      </dsp:nvSpPr>
      <dsp:spPr>
        <a:xfrm>
          <a:off x="298363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Learning</a:t>
          </a:r>
        </a:p>
      </dsp:txBody>
      <dsp:txXfrm>
        <a:off x="2983631" y="645"/>
        <a:ext cx="2262336" cy="1357401"/>
      </dsp:txXfrm>
    </dsp:sp>
    <dsp:sp modelId="{66A9C502-725E-4571-9469-F400F41C58CA}">
      <dsp:nvSpPr>
        <dsp:cNvPr id="0" name=""/>
        <dsp:cNvSpPr/>
      </dsp:nvSpPr>
      <dsp:spPr>
        <a:xfrm>
          <a:off x="547220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Talent</a:t>
          </a:r>
        </a:p>
      </dsp:txBody>
      <dsp:txXfrm>
        <a:off x="5472201" y="645"/>
        <a:ext cx="2262336" cy="1357401"/>
      </dsp:txXfrm>
    </dsp:sp>
    <dsp:sp modelId="{D89BAA96-9D9F-42E3-A174-A0419FA8C40D}">
      <dsp:nvSpPr>
        <dsp:cNvPr id="0" name=""/>
        <dsp:cNvSpPr/>
      </dsp:nvSpPr>
      <dsp:spPr>
        <a:xfrm>
          <a:off x="49506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Managing Changes	</a:t>
          </a:r>
        </a:p>
      </dsp:txBody>
      <dsp:txXfrm>
        <a:off x="495061" y="1584280"/>
        <a:ext cx="2262336" cy="1357401"/>
      </dsp:txXfrm>
    </dsp:sp>
    <dsp:sp modelId="{AA6158DA-9348-4BB0-8FA5-A08360E87BF3}">
      <dsp:nvSpPr>
        <dsp:cNvPr id="0" name=""/>
        <dsp:cNvSpPr/>
      </dsp:nvSpPr>
      <dsp:spPr>
        <a:xfrm>
          <a:off x="298363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Budget		</a:t>
          </a:r>
        </a:p>
      </dsp:txBody>
      <dsp:txXfrm>
        <a:off x="2983631" y="1584280"/>
        <a:ext cx="2262336" cy="1357401"/>
      </dsp:txXfrm>
    </dsp:sp>
    <dsp:sp modelId="{74556A32-0331-492D-8DEC-50DA3B7E3F66}">
      <dsp:nvSpPr>
        <dsp:cNvPr id="0" name=""/>
        <dsp:cNvSpPr/>
      </dsp:nvSpPr>
      <dsp:spPr>
        <a:xfrm>
          <a:off x="547220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Facilities	</a:t>
          </a:r>
        </a:p>
      </dsp:txBody>
      <dsp:txXfrm>
        <a:off x="5472201" y="1584280"/>
        <a:ext cx="2262336" cy="1357401"/>
      </dsp:txXfrm>
    </dsp:sp>
    <dsp:sp modelId="{6664B227-4B39-4F0E-8387-26D6937FFF96}">
      <dsp:nvSpPr>
        <dsp:cNvPr id="0" name=""/>
        <dsp:cNvSpPr/>
      </dsp:nvSpPr>
      <dsp:spPr>
        <a:xfrm>
          <a:off x="495061"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Communication</a:t>
          </a:r>
        </a:p>
      </dsp:txBody>
      <dsp:txXfrm>
        <a:off x="495061" y="3167916"/>
        <a:ext cx="2262336" cy="1357401"/>
      </dsp:txXfrm>
    </dsp:sp>
    <dsp:sp modelId="{BC05A85E-0088-4EA4-9333-97D94FCEFC54}">
      <dsp:nvSpPr>
        <dsp:cNvPr id="0" name=""/>
        <dsp:cNvSpPr/>
      </dsp:nvSpPr>
      <dsp:spPr>
        <a:xfrm>
          <a:off x="2983631"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Tech	</a:t>
          </a:r>
        </a:p>
      </dsp:txBody>
      <dsp:txXfrm>
        <a:off x="2983631" y="3167916"/>
        <a:ext cx="2262336" cy="1357401"/>
      </dsp:txXfrm>
    </dsp:sp>
    <dsp:sp modelId="{F49579C0-D546-4330-9A70-1ACCF1D0AC6A}">
      <dsp:nvSpPr>
        <dsp:cNvPr id="0" name=""/>
        <dsp:cNvSpPr/>
      </dsp:nvSpPr>
      <dsp:spPr>
        <a:xfrm>
          <a:off x="5472201"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Staff Plan</a:t>
          </a:r>
        </a:p>
      </dsp:txBody>
      <dsp:txXfrm>
        <a:off x="5472201" y="3167916"/>
        <a:ext cx="2262336" cy="1357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95890-D5EE-45CA-9D8F-D86BB9F06369}">
      <dsp:nvSpPr>
        <dsp:cNvPr id="0" name=""/>
        <dsp:cNvSpPr/>
      </dsp:nvSpPr>
      <dsp:spPr>
        <a:xfrm>
          <a:off x="0" y="1302067"/>
          <a:ext cx="8461375" cy="1736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D357EA-79FB-492F-B23C-A3867786688E}">
      <dsp:nvSpPr>
        <dsp:cNvPr id="0" name=""/>
        <dsp:cNvSpPr/>
      </dsp:nvSpPr>
      <dsp:spPr>
        <a:xfrm>
          <a:off x="4825" y="0"/>
          <a:ext cx="1273215" cy="173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ts val="0"/>
            </a:spcAft>
            <a:buNone/>
          </a:pPr>
          <a:r>
            <a:rPr lang="en-US" sz="1400" b="1" kern="1200" dirty="0"/>
            <a:t>August </a:t>
          </a:r>
        </a:p>
        <a:p>
          <a:pPr marL="0" lvl="0" indent="0" algn="ctr" defTabSz="622300">
            <a:lnSpc>
              <a:spcPct val="90000"/>
            </a:lnSpc>
            <a:spcBef>
              <a:spcPct val="0"/>
            </a:spcBef>
            <a:spcAft>
              <a:spcPts val="0"/>
            </a:spcAft>
            <a:buNone/>
          </a:pPr>
          <a:r>
            <a:rPr lang="en-US" sz="1400" b="1" kern="1200" dirty="0"/>
            <a:t>2017</a:t>
          </a:r>
        </a:p>
        <a:p>
          <a:pPr marL="0" lvl="0" indent="0" algn="ctr" defTabSz="622300">
            <a:lnSpc>
              <a:spcPct val="90000"/>
            </a:lnSpc>
            <a:spcBef>
              <a:spcPct val="0"/>
            </a:spcBef>
            <a:spcAft>
              <a:spcPts val="0"/>
            </a:spcAft>
            <a:buNone/>
          </a:pPr>
          <a:endParaRPr lang="en-US" sz="1400" b="1" kern="1200" dirty="0"/>
        </a:p>
        <a:p>
          <a:pPr marL="0" lvl="0" indent="0" algn="ctr" defTabSz="622300">
            <a:lnSpc>
              <a:spcPct val="90000"/>
            </a:lnSpc>
            <a:spcBef>
              <a:spcPct val="0"/>
            </a:spcBef>
            <a:spcAft>
              <a:spcPct val="35000"/>
            </a:spcAft>
            <a:buNone/>
          </a:pPr>
          <a:r>
            <a:rPr lang="en-US" sz="1100" kern="1200" dirty="0"/>
            <a:t>Announcement of Virtual Move to Staff</a:t>
          </a:r>
        </a:p>
      </dsp:txBody>
      <dsp:txXfrm>
        <a:off x="4825" y="0"/>
        <a:ext cx="1273215" cy="1736090"/>
      </dsp:txXfrm>
    </dsp:sp>
    <dsp:sp modelId="{39839C75-35BD-46C2-8D0A-F2080A6B5E0F}">
      <dsp:nvSpPr>
        <dsp:cNvPr id="0" name=""/>
        <dsp:cNvSpPr/>
      </dsp:nvSpPr>
      <dsp:spPr>
        <a:xfrm>
          <a:off x="424422" y="1953101"/>
          <a:ext cx="434022" cy="4340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38D3489-C8EC-461E-B3F6-C60A3C0FAE38}">
      <dsp:nvSpPr>
        <dsp:cNvPr id="0" name=""/>
        <dsp:cNvSpPr/>
      </dsp:nvSpPr>
      <dsp:spPr>
        <a:xfrm>
          <a:off x="1326473" y="2604134"/>
          <a:ext cx="968637" cy="173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December 2017</a:t>
          </a:r>
        </a:p>
        <a:p>
          <a:pPr marL="0" lvl="0" indent="0" algn="ctr" defTabSz="622300">
            <a:lnSpc>
              <a:spcPct val="90000"/>
            </a:lnSpc>
            <a:spcBef>
              <a:spcPct val="0"/>
            </a:spcBef>
            <a:spcAft>
              <a:spcPct val="35000"/>
            </a:spcAft>
            <a:buNone/>
          </a:pPr>
          <a:r>
            <a:rPr lang="en-US" sz="1100" kern="1200" dirty="0"/>
            <a:t>Staff decision on if they will WFH</a:t>
          </a:r>
        </a:p>
      </dsp:txBody>
      <dsp:txXfrm>
        <a:off x="1326473" y="2604134"/>
        <a:ext cx="968637" cy="1736090"/>
      </dsp:txXfrm>
    </dsp:sp>
    <dsp:sp modelId="{AE0CD3D4-8266-4143-B926-5FD83603D843}">
      <dsp:nvSpPr>
        <dsp:cNvPr id="0" name=""/>
        <dsp:cNvSpPr/>
      </dsp:nvSpPr>
      <dsp:spPr>
        <a:xfrm>
          <a:off x="1593780" y="1953101"/>
          <a:ext cx="434022" cy="4340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077F24D-6F2E-4F9D-A3E7-0F8D09319FA3}">
      <dsp:nvSpPr>
        <dsp:cNvPr id="0" name=""/>
        <dsp:cNvSpPr/>
      </dsp:nvSpPr>
      <dsp:spPr>
        <a:xfrm>
          <a:off x="2343542" y="0"/>
          <a:ext cx="1198591" cy="173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ts val="0"/>
            </a:spcAft>
            <a:buNone/>
          </a:pPr>
          <a:r>
            <a:rPr lang="en-US" sz="1400" b="1" kern="1200" dirty="0"/>
            <a:t>January </a:t>
          </a:r>
        </a:p>
        <a:p>
          <a:pPr marL="0" lvl="0" indent="0" algn="ctr" defTabSz="622300">
            <a:lnSpc>
              <a:spcPct val="90000"/>
            </a:lnSpc>
            <a:spcBef>
              <a:spcPct val="0"/>
            </a:spcBef>
            <a:spcAft>
              <a:spcPts val="0"/>
            </a:spcAft>
            <a:buNone/>
          </a:pPr>
          <a:r>
            <a:rPr lang="en-US" sz="1400" b="1" kern="1200" dirty="0"/>
            <a:t>2018</a:t>
          </a:r>
        </a:p>
        <a:p>
          <a:pPr marL="0" lvl="0" indent="0" algn="ctr" defTabSz="622300">
            <a:lnSpc>
              <a:spcPct val="90000"/>
            </a:lnSpc>
            <a:spcBef>
              <a:spcPct val="0"/>
            </a:spcBef>
            <a:spcAft>
              <a:spcPts val="0"/>
            </a:spcAft>
            <a:buNone/>
          </a:pPr>
          <a:endParaRPr lang="en-US" sz="1400" b="1" kern="1200" dirty="0"/>
        </a:p>
        <a:p>
          <a:pPr marL="0" lvl="0" indent="0" algn="ctr" defTabSz="622300">
            <a:lnSpc>
              <a:spcPct val="90000"/>
            </a:lnSpc>
            <a:spcBef>
              <a:spcPct val="0"/>
            </a:spcBef>
            <a:spcAft>
              <a:spcPct val="35000"/>
            </a:spcAft>
            <a:buNone/>
          </a:pPr>
          <a:r>
            <a:rPr lang="en-US" sz="1100" kern="1200" dirty="0"/>
            <a:t>First test of Virtual Learning Content</a:t>
          </a:r>
        </a:p>
      </dsp:txBody>
      <dsp:txXfrm>
        <a:off x="2343542" y="0"/>
        <a:ext cx="1198591" cy="1736090"/>
      </dsp:txXfrm>
    </dsp:sp>
    <dsp:sp modelId="{80E88890-F501-44E5-8B8F-DC71D4ACBCF6}">
      <dsp:nvSpPr>
        <dsp:cNvPr id="0" name=""/>
        <dsp:cNvSpPr/>
      </dsp:nvSpPr>
      <dsp:spPr>
        <a:xfrm>
          <a:off x="2725827" y="1953101"/>
          <a:ext cx="434022" cy="4340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03C89FB-99FC-4052-818A-89C46A93324D}">
      <dsp:nvSpPr>
        <dsp:cNvPr id="0" name=""/>
        <dsp:cNvSpPr/>
      </dsp:nvSpPr>
      <dsp:spPr>
        <a:xfrm>
          <a:off x="3590566" y="2604134"/>
          <a:ext cx="968637" cy="173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832" tIns="433832" rIns="433832" bIns="433832" numCol="1" spcCol="1270" anchor="t" anchorCtr="0">
          <a:noAutofit/>
        </a:bodyPr>
        <a:lstStyle/>
        <a:p>
          <a:pPr marL="0" lvl="0" indent="0" algn="ctr" defTabSz="2711450">
            <a:lnSpc>
              <a:spcPct val="90000"/>
            </a:lnSpc>
            <a:spcBef>
              <a:spcPct val="0"/>
            </a:spcBef>
            <a:spcAft>
              <a:spcPct val="35000"/>
            </a:spcAft>
            <a:buNone/>
          </a:pPr>
          <a:endParaRPr lang="en-US" sz="6100" kern="1200"/>
        </a:p>
      </dsp:txBody>
      <dsp:txXfrm>
        <a:off x="3590566" y="2604134"/>
        <a:ext cx="968637" cy="1736090"/>
      </dsp:txXfrm>
    </dsp:sp>
    <dsp:sp modelId="{8380EF12-77DB-4766-8BAD-6B98B128701B}">
      <dsp:nvSpPr>
        <dsp:cNvPr id="0" name=""/>
        <dsp:cNvSpPr/>
      </dsp:nvSpPr>
      <dsp:spPr>
        <a:xfrm rot="274212">
          <a:off x="3854282" y="1953101"/>
          <a:ext cx="441205" cy="4340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C4C48CD-9390-4C04-A9E2-63C9DEAF9BCC}">
      <dsp:nvSpPr>
        <dsp:cNvPr id="0" name=""/>
        <dsp:cNvSpPr/>
      </dsp:nvSpPr>
      <dsp:spPr>
        <a:xfrm>
          <a:off x="4607635" y="0"/>
          <a:ext cx="968637" cy="173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b="1" kern="1200" dirty="0"/>
            <a:t>March 2018</a:t>
          </a:r>
        </a:p>
        <a:p>
          <a:pPr marL="0" lvl="0" indent="0" algn="ctr" defTabSz="622300">
            <a:lnSpc>
              <a:spcPct val="90000"/>
            </a:lnSpc>
            <a:spcBef>
              <a:spcPct val="0"/>
            </a:spcBef>
            <a:spcAft>
              <a:spcPct val="35000"/>
            </a:spcAft>
            <a:buNone/>
          </a:pPr>
          <a:r>
            <a:rPr lang="en-US" sz="1100" kern="1200" dirty="0"/>
            <a:t>75 % of Staff WFH</a:t>
          </a:r>
        </a:p>
      </dsp:txBody>
      <dsp:txXfrm>
        <a:off x="4607635" y="0"/>
        <a:ext cx="968637" cy="1736090"/>
      </dsp:txXfrm>
    </dsp:sp>
    <dsp:sp modelId="{CFD87B52-E988-4BE4-B192-77688FFD3116}">
      <dsp:nvSpPr>
        <dsp:cNvPr id="0" name=""/>
        <dsp:cNvSpPr/>
      </dsp:nvSpPr>
      <dsp:spPr>
        <a:xfrm>
          <a:off x="4874943" y="1953101"/>
          <a:ext cx="434022" cy="4340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D8809C9-6CD1-401E-A78F-0C3033337878}">
      <dsp:nvSpPr>
        <dsp:cNvPr id="0" name=""/>
        <dsp:cNvSpPr/>
      </dsp:nvSpPr>
      <dsp:spPr>
        <a:xfrm>
          <a:off x="5636425" y="2604134"/>
          <a:ext cx="968637" cy="173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ts val="0"/>
            </a:spcAft>
            <a:buNone/>
          </a:pPr>
          <a:r>
            <a:rPr lang="en-US" sz="1400" b="1" kern="1200" dirty="0"/>
            <a:t>April </a:t>
          </a:r>
        </a:p>
        <a:p>
          <a:pPr marL="0" lvl="0" indent="0" algn="ctr" defTabSz="622300">
            <a:lnSpc>
              <a:spcPct val="90000"/>
            </a:lnSpc>
            <a:spcBef>
              <a:spcPct val="0"/>
            </a:spcBef>
            <a:spcAft>
              <a:spcPts val="0"/>
            </a:spcAft>
            <a:buNone/>
          </a:pPr>
          <a:r>
            <a:rPr lang="en-US" sz="1400" b="1" kern="1200" dirty="0"/>
            <a:t>2018</a:t>
          </a:r>
        </a:p>
        <a:p>
          <a:pPr marL="0" lvl="0" indent="0" algn="ctr" defTabSz="622300">
            <a:lnSpc>
              <a:spcPct val="90000"/>
            </a:lnSpc>
            <a:spcBef>
              <a:spcPct val="0"/>
            </a:spcBef>
            <a:spcAft>
              <a:spcPts val="0"/>
            </a:spcAft>
            <a:buNone/>
          </a:pPr>
          <a:endParaRPr lang="en-US" sz="1400" b="1" kern="1200" dirty="0"/>
        </a:p>
        <a:p>
          <a:pPr marL="0" lvl="0" indent="0" algn="ctr" defTabSz="622300">
            <a:lnSpc>
              <a:spcPct val="90000"/>
            </a:lnSpc>
            <a:spcBef>
              <a:spcPct val="0"/>
            </a:spcBef>
            <a:spcAft>
              <a:spcPct val="35000"/>
            </a:spcAft>
            <a:buNone/>
          </a:pPr>
          <a:r>
            <a:rPr lang="en-US" sz="1100" kern="1200" dirty="0"/>
            <a:t>First 100% Virtual Training Class Begins</a:t>
          </a:r>
        </a:p>
      </dsp:txBody>
      <dsp:txXfrm>
        <a:off x="5636425" y="2604134"/>
        <a:ext cx="968637" cy="1736090"/>
      </dsp:txXfrm>
    </dsp:sp>
    <dsp:sp modelId="{C2AE890F-2AF5-42B9-A227-A95F4EA86BCE}">
      <dsp:nvSpPr>
        <dsp:cNvPr id="0" name=""/>
        <dsp:cNvSpPr/>
      </dsp:nvSpPr>
      <dsp:spPr>
        <a:xfrm>
          <a:off x="5892012" y="1953101"/>
          <a:ext cx="434022" cy="4340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4331261-2393-4847-B05E-1C17EDB213AE}">
      <dsp:nvSpPr>
        <dsp:cNvPr id="0" name=""/>
        <dsp:cNvSpPr/>
      </dsp:nvSpPr>
      <dsp:spPr>
        <a:xfrm>
          <a:off x="6641774" y="0"/>
          <a:ext cx="968637" cy="173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ts val="0"/>
            </a:spcAft>
            <a:buNone/>
          </a:pPr>
          <a:r>
            <a:rPr lang="en-US" sz="1400" b="1" kern="1200" dirty="0"/>
            <a:t>July</a:t>
          </a:r>
        </a:p>
        <a:p>
          <a:pPr marL="0" lvl="0" indent="0" algn="ctr" defTabSz="622300">
            <a:lnSpc>
              <a:spcPct val="90000"/>
            </a:lnSpc>
            <a:spcBef>
              <a:spcPct val="0"/>
            </a:spcBef>
            <a:spcAft>
              <a:spcPts val="0"/>
            </a:spcAft>
            <a:buNone/>
          </a:pPr>
          <a:r>
            <a:rPr lang="en-US" sz="1400" b="1" kern="1200" dirty="0"/>
            <a:t> 2018</a:t>
          </a:r>
        </a:p>
        <a:p>
          <a:pPr marL="0" lvl="0" indent="0" algn="ctr" defTabSz="622300">
            <a:lnSpc>
              <a:spcPct val="90000"/>
            </a:lnSpc>
            <a:spcBef>
              <a:spcPct val="0"/>
            </a:spcBef>
            <a:spcAft>
              <a:spcPts val="0"/>
            </a:spcAft>
            <a:buNone/>
          </a:pPr>
          <a:endParaRPr lang="en-US" sz="1400" b="1" kern="1200" dirty="0"/>
        </a:p>
        <a:p>
          <a:pPr marL="0" lvl="0" indent="0" algn="ctr" defTabSz="622300">
            <a:lnSpc>
              <a:spcPct val="90000"/>
            </a:lnSpc>
            <a:spcBef>
              <a:spcPct val="0"/>
            </a:spcBef>
            <a:spcAft>
              <a:spcPct val="35000"/>
            </a:spcAft>
            <a:buNone/>
          </a:pPr>
          <a:r>
            <a:rPr lang="en-US" sz="1100" kern="1200" dirty="0"/>
            <a:t>Building Closes</a:t>
          </a:r>
        </a:p>
        <a:p>
          <a:pPr marL="0" lvl="0" indent="0" algn="ctr" defTabSz="622300">
            <a:lnSpc>
              <a:spcPct val="90000"/>
            </a:lnSpc>
            <a:spcBef>
              <a:spcPct val="0"/>
            </a:spcBef>
            <a:spcAft>
              <a:spcPct val="35000"/>
            </a:spcAft>
            <a:buNone/>
          </a:pPr>
          <a:r>
            <a:rPr lang="en-US" sz="1100" kern="1200" dirty="0"/>
            <a:t>100% of Staff WFH</a:t>
          </a:r>
        </a:p>
      </dsp:txBody>
      <dsp:txXfrm>
        <a:off x="6641774" y="0"/>
        <a:ext cx="968637" cy="1736090"/>
      </dsp:txXfrm>
    </dsp:sp>
    <dsp:sp modelId="{D52829FF-088B-4EF0-9EB2-86D89EE6AEF4}">
      <dsp:nvSpPr>
        <dsp:cNvPr id="0" name=""/>
        <dsp:cNvSpPr/>
      </dsp:nvSpPr>
      <dsp:spPr>
        <a:xfrm>
          <a:off x="6909081" y="1953101"/>
          <a:ext cx="434022" cy="43402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068C16-0265-FF4D-B51B-D6FDD655BF77}" type="datetimeFigureOut">
              <a:rPr lang="en-US" smtClean="0"/>
              <a:t>9/4/2018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DA5F8F-2C5B-B84F-851D-D148E8AEF571}" type="slidenum">
              <a:rPr lang="en-US" smtClean="0"/>
              <a:t>‹#›</a:t>
            </a:fld>
            <a:endParaRPr lang="en-US"/>
          </a:p>
        </p:txBody>
      </p:sp>
    </p:spTree>
    <p:extLst>
      <p:ext uri="{BB962C8B-B14F-4D97-AF65-F5344CB8AC3E}">
        <p14:creationId xmlns:p14="http://schemas.microsoft.com/office/powerpoint/2010/main" val="3242812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4F438-4168-A149-8400-C230C48355FE}" type="datetimeFigureOut">
              <a:rPr lang="en-US" smtClean="0"/>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8ACB-712F-5544-8463-67E52C6EC9EF}" type="slidenum">
              <a:rPr lang="en-US" smtClean="0"/>
              <a:t>‹#›</a:t>
            </a:fld>
            <a:endParaRPr lang="en-US"/>
          </a:p>
        </p:txBody>
      </p:sp>
    </p:spTree>
    <p:extLst>
      <p:ext uri="{BB962C8B-B14F-4D97-AF65-F5344CB8AC3E}">
        <p14:creationId xmlns:p14="http://schemas.microsoft.com/office/powerpoint/2010/main" val="21089720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a:t>
            </a:fld>
            <a:endParaRPr lang="en-US"/>
          </a:p>
        </p:txBody>
      </p:sp>
    </p:spTree>
    <p:extLst>
      <p:ext uri="{BB962C8B-B14F-4D97-AF65-F5344CB8AC3E}">
        <p14:creationId xmlns:p14="http://schemas.microsoft.com/office/powerpoint/2010/main" val="1927340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a:t>
            </a:r>
          </a:p>
          <a:p>
            <a:pPr marL="171450" lvl="0" indent="-171450" fontAlgn="ctr">
              <a:buFont typeface="Arial" panose="020B0604020202020204" pitchFamily="34" charset="0"/>
              <a:buChar char="•"/>
            </a:pPr>
            <a:r>
              <a:rPr lang="en-US" dirty="0"/>
              <a:t>Maintain a safe and accident-free workplace</a:t>
            </a:r>
          </a:p>
          <a:p>
            <a:pPr marL="171450" lvl="0" indent="-171450" fontAlgn="ctr">
              <a:buFont typeface="Arial" panose="020B0604020202020204" pitchFamily="34" charset="0"/>
              <a:buChar char="•"/>
            </a:pPr>
            <a:r>
              <a:rPr lang="en-US" dirty="0"/>
              <a:t>Set up an ergonomically correct workstation</a:t>
            </a:r>
          </a:p>
          <a:p>
            <a:pPr marL="171450" lvl="0" indent="-171450" fontAlgn="ctr">
              <a:buFont typeface="Arial" panose="020B0604020202020204" pitchFamily="34" charset="0"/>
              <a:buChar char="•"/>
            </a:pPr>
            <a:r>
              <a:rPr lang="en-US" dirty="0"/>
              <a:t>Self-assessment using the </a:t>
            </a:r>
            <a:r>
              <a:rPr lang="en-US" i="1" dirty="0"/>
              <a:t>Home Office Safety Checklist</a:t>
            </a:r>
            <a:endParaRPr lang="en-US" dirty="0"/>
          </a:p>
          <a:p>
            <a:pPr lvl="0" fontAlgn="ctr"/>
            <a:endParaRPr lang="en-US" dirty="0"/>
          </a:p>
          <a:p>
            <a:pPr lvl="0" fontAlgn="ctr"/>
            <a:r>
              <a:rPr lang="en-US" b="1" dirty="0"/>
              <a:t>HR related issues like:</a:t>
            </a:r>
          </a:p>
          <a:p>
            <a:pPr marL="171450" lvl="0" indent="-171450" fontAlgn="ctr">
              <a:buFont typeface="Arial" panose="020B0604020202020204" pitchFamily="34" charset="0"/>
              <a:buChar char="•"/>
            </a:pPr>
            <a:r>
              <a:rPr lang="en-US" dirty="0"/>
              <a:t>Compensation—pay range may shift when relocating outside of the Austin area.</a:t>
            </a:r>
          </a:p>
          <a:p>
            <a:pPr marL="171450" lvl="0" indent="-171450" fontAlgn="ctr">
              <a:buFont typeface="Arial" panose="020B0604020202020204" pitchFamily="34" charset="0"/>
              <a:buChar char="•"/>
            </a:pPr>
            <a:r>
              <a:rPr lang="en-US" dirty="0"/>
              <a:t>Taxes--there may be changes in your tax rate if you relocate.  You’re responsible for these</a:t>
            </a:r>
            <a:r>
              <a:rPr lang="en-US" baseline="0" dirty="0"/>
              <a:t> and you should work with your tax pro with any questions. </a:t>
            </a:r>
            <a:endParaRPr lang="en-US" dirty="0"/>
          </a:p>
          <a:p>
            <a:pPr marL="171450" lvl="0" indent="-171450" fontAlgn="ctr">
              <a:buFont typeface="Arial" panose="020B0604020202020204" pitchFamily="34" charset="0"/>
              <a:buChar char="•"/>
            </a:pPr>
            <a:r>
              <a:rPr lang="en-US" dirty="0"/>
              <a:t>Stipend—ACS provides a monthly internet stipend.</a:t>
            </a:r>
          </a:p>
          <a:p>
            <a:pPr lvl="0" fontAlgn="ctr"/>
            <a:endParaRPr lang="en-US" dirty="0"/>
          </a:p>
          <a:p>
            <a:pPr lvl="0" fontAlgn="ctr"/>
            <a:endParaRPr lang="en-US" dirty="0"/>
          </a:p>
          <a:p>
            <a:pPr marL="0" marR="0" lvl="0" indent="0" algn="l" defTabSz="457200" rtl="0" eaLnBrk="1" fontAlgn="ctr" latinLnBrk="0" hangingPunct="1">
              <a:lnSpc>
                <a:spcPct val="100000"/>
              </a:lnSpc>
              <a:spcBef>
                <a:spcPts val="0"/>
              </a:spcBef>
              <a:spcAft>
                <a:spcPts val="0"/>
              </a:spcAft>
              <a:buClrTx/>
              <a:buSzTx/>
              <a:buFontTx/>
              <a:buNone/>
              <a:tabLst/>
              <a:defRPr/>
            </a:pPr>
            <a:r>
              <a:rPr lang="en-US" b="1" dirty="0"/>
              <a:t>Successful HBW Arrangements</a:t>
            </a:r>
          </a:p>
          <a:p>
            <a:pPr marL="171450" lvl="0" indent="-171450" fontAlgn="ctr">
              <a:buFont typeface="Arial" panose="020B0604020202020204" pitchFamily="34" charset="0"/>
              <a:buChar char="•"/>
            </a:pPr>
            <a:r>
              <a:rPr lang="en-US" b="0" dirty="0"/>
              <a:t>Separate the workspace from the home environment</a:t>
            </a:r>
            <a:r>
              <a:rPr lang="en-US" b="0" baseline="0" dirty="0"/>
              <a:t> if at all possible.</a:t>
            </a:r>
            <a:endParaRPr lang="en-US" b="0" dirty="0"/>
          </a:p>
          <a:p>
            <a:pPr marL="171450" lvl="0" indent="-171450" fontAlgn="ctr">
              <a:buFont typeface="Arial" panose="020B0604020202020204" pitchFamily="34" charset="0"/>
              <a:buChar char="•"/>
            </a:pPr>
            <a:r>
              <a:rPr lang="en-US" b="0" dirty="0"/>
              <a:t>Be accessible during core work hours. It is critical that HBWs are just as accessible to their supervisor, co-workers, and others as those who are on-site. </a:t>
            </a:r>
          </a:p>
          <a:p>
            <a:pPr marL="171450" lvl="0" indent="-171450" fontAlgn="ctr">
              <a:buFont typeface="Arial" panose="020B0604020202020204" pitchFamily="34" charset="0"/>
              <a:buChar char="•"/>
            </a:pPr>
            <a:r>
              <a:rPr lang="en-US" b="0" dirty="0"/>
              <a:t>Stay connected. The HBW should make a point to attend staff meetings, training sessions, and social functions.  </a:t>
            </a:r>
          </a:p>
          <a:p>
            <a:pPr marL="171450" lvl="0" indent="-171450" fontAlgn="ctr">
              <a:buFont typeface="Arial" panose="020B0604020202020204" pitchFamily="34" charset="0"/>
              <a:buChar char="•"/>
            </a:pPr>
            <a:r>
              <a:rPr lang="en-US" b="0" dirty="0"/>
              <a:t>Communicate regularly with supervisors and coworkers by phone. Use</a:t>
            </a:r>
            <a:r>
              <a:rPr lang="en-US" b="0" baseline="0" dirty="0"/>
              <a:t> webcams when possible.</a:t>
            </a:r>
          </a:p>
          <a:p>
            <a:pPr lvl="0" fontAlgn="ctr"/>
            <a:endParaRPr lang="en-US" baseline="0" dirty="0"/>
          </a:p>
          <a:p>
            <a:pPr lvl="0" fontAlgn="ctr"/>
            <a:r>
              <a:rPr lang="en-US" b="1" baseline="0" dirty="0"/>
              <a:t>Office equipment</a:t>
            </a:r>
          </a:p>
          <a:p>
            <a:r>
              <a:rPr lang="en-US" b="0" dirty="0"/>
              <a:t>Provided by ACS:</a:t>
            </a:r>
          </a:p>
          <a:p>
            <a:pPr lvl="1" fontAlgn="ctr"/>
            <a:r>
              <a:rPr lang="en-US" b="0" dirty="0"/>
              <a:t>A desktop computer that includes CPU, monitor, keyboard, mouse, webcam, and all power cords. </a:t>
            </a:r>
          </a:p>
          <a:p>
            <a:pPr lvl="1" fontAlgn="ctr"/>
            <a:r>
              <a:rPr lang="en-US" b="0" dirty="0"/>
              <a:t>A headset </a:t>
            </a:r>
          </a:p>
          <a:p>
            <a:pPr lvl="1" fontAlgn="ctr"/>
            <a:endParaRPr lang="en-US" b="0" dirty="0"/>
          </a:p>
          <a:p>
            <a:pPr lvl="1" fontAlgn="ctr"/>
            <a:r>
              <a:rPr lang="en-US" b="0" dirty="0"/>
              <a:t>**Delivery of equipment to staff in advance of training, day-1 equipment setup and equipment returns have been challenging to work through</a:t>
            </a:r>
          </a:p>
          <a:p>
            <a:pPr lvl="1" fontAlgn="ctr"/>
            <a:endParaRPr lang="en-US" b="0" dirty="0"/>
          </a:p>
          <a:p>
            <a:r>
              <a:rPr lang="en-US" b="0" dirty="0"/>
              <a:t>Provided by Staff:</a:t>
            </a:r>
          </a:p>
          <a:p>
            <a:pPr lvl="1" fontAlgn="ctr"/>
            <a:r>
              <a:rPr lang="en-US" b="0" dirty="0"/>
              <a:t>A home phone that has a 2.5mm headset jack</a:t>
            </a:r>
          </a:p>
          <a:p>
            <a:pPr lvl="1" fontAlgn="ctr"/>
            <a:r>
              <a:rPr lang="en-US" b="0" dirty="0"/>
              <a:t>A home land line</a:t>
            </a:r>
          </a:p>
          <a:p>
            <a:pPr lvl="1" fontAlgn="ctr"/>
            <a:r>
              <a:rPr lang="en-US" b="0" dirty="0"/>
              <a:t>A desk and chair </a:t>
            </a:r>
          </a:p>
          <a:p>
            <a:pPr lvl="1" fontAlgn="ctr"/>
            <a:r>
              <a:rPr lang="en-US" b="0" dirty="0"/>
              <a:t>A dedicated home office space</a:t>
            </a:r>
          </a:p>
          <a:p>
            <a:pPr lvl="1" fontAlgn="ctr"/>
            <a:r>
              <a:rPr lang="en-US" b="0" dirty="0"/>
              <a:t>Renter’s or Homeowner’s insurance</a:t>
            </a:r>
          </a:p>
          <a:p>
            <a:pPr lvl="1" fontAlgn="ctr"/>
            <a:r>
              <a:rPr lang="en-US" b="0" dirty="0"/>
              <a:t>Internet Connection  </a:t>
            </a:r>
          </a:p>
          <a:p>
            <a:pPr lvl="1" fontAlgn="ctr"/>
            <a:endParaRPr lang="en-US" b="0" dirty="0"/>
          </a:p>
          <a:p>
            <a:pPr lvl="0" fontAlgn="ctr"/>
            <a:r>
              <a:rPr lang="en-US" b="1" dirty="0"/>
              <a:t>Facility considerations</a:t>
            </a:r>
          </a:p>
          <a:p>
            <a:pPr lvl="0" fontAlgn="ctr"/>
            <a:r>
              <a:rPr lang="en-US" dirty="0"/>
              <a:t>Facility team worked to close down the building area by area / some staff had to relocate during the process. </a:t>
            </a:r>
          </a:p>
          <a:p>
            <a:pPr lvl="0" fontAlgn="ctr"/>
            <a:r>
              <a:rPr lang="en-US" dirty="0"/>
              <a:t>Wind down of in-house </a:t>
            </a:r>
          </a:p>
          <a:p>
            <a:pPr lvl="0" fontAlgn="ctr"/>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11</a:t>
            </a:fld>
            <a:endParaRPr lang="en-US"/>
          </a:p>
        </p:txBody>
      </p:sp>
    </p:spTree>
    <p:extLst>
      <p:ext uri="{BB962C8B-B14F-4D97-AF65-F5344CB8AC3E}">
        <p14:creationId xmlns:p14="http://schemas.microsoft.com/office/powerpoint/2010/main" val="3949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12</a:t>
            </a:fld>
            <a:endParaRPr lang="en-US"/>
          </a:p>
        </p:txBody>
      </p:sp>
    </p:spTree>
    <p:extLst>
      <p:ext uri="{BB962C8B-B14F-4D97-AF65-F5344CB8AC3E}">
        <p14:creationId xmlns:p14="http://schemas.microsoft.com/office/powerpoint/2010/main" val="3667674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a:t>
            </a:r>
          </a:p>
          <a:p>
            <a:pPr marL="171450" indent="-171450">
              <a:buFont typeface="Arial" panose="020B0604020202020204" pitchFamily="34" charset="0"/>
              <a:buChar char="•"/>
            </a:pPr>
            <a:r>
              <a:rPr lang="en-US" sz="1200" dirty="0"/>
              <a:t>Updating processes and tools to support virtual learning for learners/trainers/presenters/mentors</a:t>
            </a:r>
          </a:p>
          <a:p>
            <a:pPr marL="171450" indent="-171450">
              <a:buFont typeface="Arial" panose="020B0604020202020204" pitchFamily="34" charset="0"/>
              <a:buChar char="•"/>
            </a:pPr>
            <a:r>
              <a:rPr lang="en-US" sz="1200" dirty="0"/>
              <a:t>Refining approach based on lessons learned</a:t>
            </a:r>
          </a:p>
          <a:p>
            <a:pPr marL="171450" indent="-171450">
              <a:buFont typeface="Arial" panose="020B0604020202020204" pitchFamily="34" charset="0"/>
              <a:buChar char="•"/>
            </a:pPr>
            <a:r>
              <a:rPr lang="en-US" sz="1200" dirty="0"/>
              <a:t>Preparing for launch of new CRM tool—test of training in the virtual workspace</a:t>
            </a:r>
          </a:p>
          <a:p>
            <a:endParaRPr lang="en-US" dirty="0"/>
          </a:p>
          <a:p>
            <a:r>
              <a:rPr lang="en-US" dirty="0"/>
              <a:t>Communication:</a:t>
            </a:r>
          </a:p>
          <a:p>
            <a:pPr marL="171450" indent="-171450">
              <a:buFont typeface="Arial" panose="020B0604020202020204" pitchFamily="34" charset="0"/>
              <a:buChar char="•"/>
            </a:pPr>
            <a:r>
              <a:rPr lang="en-US" dirty="0"/>
              <a:t>Expanding and tweaking the use of Yammer to engage staff</a:t>
            </a:r>
          </a:p>
          <a:p>
            <a:pPr marL="171450" indent="-171450">
              <a:buFont typeface="Arial" panose="020B0604020202020204" pitchFamily="34" charset="0"/>
              <a:buChar char="•"/>
            </a:pPr>
            <a:r>
              <a:rPr lang="en-US" dirty="0"/>
              <a:t>Various groups include Team group, All NCIC Work related group, Off the Clock (virtual breakroom) Pet Parade, Parents Place and more</a:t>
            </a:r>
          </a:p>
          <a:p>
            <a:pPr marL="171450" indent="-171450">
              <a:buFont typeface="Arial" panose="020B0604020202020204" pitchFamily="34" charset="0"/>
              <a:buChar char="•"/>
            </a:pPr>
            <a:r>
              <a:rPr lang="en-US" dirty="0"/>
              <a:t>Staff can seek input, share stories and praise, </a:t>
            </a:r>
            <a:r>
              <a:rPr lang="en-US" dirty="0" err="1"/>
              <a:t>etc</a:t>
            </a:r>
            <a:endParaRPr lang="en-US" dirty="0"/>
          </a:p>
          <a:p>
            <a:pPr marL="171450" indent="-171450">
              <a:buFont typeface="Arial" panose="020B0604020202020204" pitchFamily="34" charset="0"/>
              <a:buChar char="•"/>
            </a:pPr>
            <a:r>
              <a:rPr lang="en-US" dirty="0"/>
              <a:t>Strategic team has intentional plan of actively engaging staff on Yammer</a:t>
            </a:r>
          </a:p>
          <a:p>
            <a:endParaRPr kumimoji="0" lang="en-US" altLang="en-US" sz="1200" b="0" i="0" u="none" strike="noStrike" cap="none" normalizeH="0" baseline="0" dirty="0">
              <a:ln>
                <a:noFill/>
              </a:ln>
              <a:solidFill>
                <a:srgbClr val="0070C0"/>
              </a:solidFill>
              <a:effectLst/>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rgbClr val="0070C0"/>
              </a:solidFill>
              <a:effectLst/>
              <a:latin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70C0"/>
                </a:solidFill>
                <a:effectLst/>
                <a:latin typeface="Arial" charset="0"/>
              </a:rPr>
              <a:t>Even though we’re adding a new tool--streamlining</a:t>
            </a:r>
          </a:p>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13</a:t>
            </a:fld>
            <a:endParaRPr lang="en-US"/>
          </a:p>
        </p:txBody>
      </p:sp>
    </p:spTree>
    <p:extLst>
      <p:ext uri="{BB962C8B-B14F-4D97-AF65-F5344CB8AC3E}">
        <p14:creationId xmlns:p14="http://schemas.microsoft.com/office/powerpoint/2010/main" val="938175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analyzing the survey and focus group data, as well as the role of the Community, we identified 3 distinct areas of focus to ensure a continuation of our current culture into the virtual space, as well as opportunities to improve our virtual work environment.</a:t>
            </a:r>
          </a:p>
          <a:p>
            <a:endParaRPr lang="en-US" dirty="0"/>
          </a:p>
          <a:p>
            <a:r>
              <a:rPr lang="en-US" dirty="0"/>
              <a:t>We want staff to feel connected, supported, engaged, and included.  These goals and solutions were divided into Specialist Actions, Leadership Actions, and Center wide programs.</a:t>
            </a:r>
          </a:p>
          <a:p>
            <a:endParaRPr lang="en-US" dirty="0"/>
          </a:p>
          <a:p>
            <a:endParaRPr lang="en-US" dirty="0"/>
          </a:p>
          <a:p>
            <a:r>
              <a:rPr lang="en-US" dirty="0"/>
              <a:t>SPECIALIST ACTIONS:</a:t>
            </a:r>
          </a:p>
          <a:p>
            <a:pPr marL="0" indent="0">
              <a:buNone/>
            </a:pPr>
            <a:r>
              <a:rPr lang="en-US" sz="1400" dirty="0"/>
              <a:t>Participation in:</a:t>
            </a:r>
          </a:p>
          <a:p>
            <a:r>
              <a:rPr lang="en-US" sz="1200" dirty="0"/>
              <a:t>Skype Group Chat</a:t>
            </a:r>
          </a:p>
          <a:p>
            <a:r>
              <a:rPr lang="en-US" sz="1200" dirty="0"/>
              <a:t>Utilize Video Cameras </a:t>
            </a:r>
          </a:p>
          <a:p>
            <a:r>
              <a:rPr lang="en-US" sz="1200" dirty="0"/>
              <a:t>Communication Tools</a:t>
            </a:r>
          </a:p>
          <a:p>
            <a:r>
              <a:rPr lang="en-US" sz="1200" dirty="0"/>
              <a:t>Continuing Education Opportunities </a:t>
            </a:r>
          </a:p>
          <a:p>
            <a:r>
              <a:rPr lang="en-US" sz="1200" dirty="0"/>
              <a:t>Keep Up with Information Tables and Refresher Blog</a:t>
            </a:r>
          </a:p>
          <a:p>
            <a:endParaRPr lang="en-US" sz="1200" dirty="0"/>
          </a:p>
          <a:p>
            <a:r>
              <a:rPr lang="en-US" sz="1200" dirty="0"/>
              <a:t>LEADERSHIP ACTIONS:</a:t>
            </a:r>
          </a:p>
          <a:p>
            <a:r>
              <a:rPr lang="en-US" sz="1200" dirty="0"/>
              <a:t>Intentional daily interaction with team</a:t>
            </a:r>
          </a:p>
          <a:p>
            <a:r>
              <a:rPr lang="en-US" sz="1200" dirty="0"/>
              <a:t>Participate in Yammer groups</a:t>
            </a:r>
          </a:p>
          <a:p>
            <a:r>
              <a:rPr lang="en-US" sz="1200" dirty="0"/>
              <a:t>Welcoming new team members</a:t>
            </a:r>
          </a:p>
          <a:p>
            <a:r>
              <a:rPr lang="en-US" sz="1200" dirty="0"/>
              <a:t>Explore Broadening of  RP support</a:t>
            </a:r>
          </a:p>
          <a:p>
            <a:r>
              <a:rPr lang="en-US" sz="1200" dirty="0"/>
              <a:t>Center surveys </a:t>
            </a:r>
          </a:p>
          <a:p>
            <a:endParaRPr lang="en-US" sz="1200" dirty="0"/>
          </a:p>
          <a:p>
            <a:r>
              <a:rPr lang="en-US" sz="1200" dirty="0"/>
              <a:t>CENTERWIDE:</a:t>
            </a:r>
          </a:p>
          <a:p>
            <a:r>
              <a:rPr lang="en-US" sz="1200" dirty="0"/>
              <a:t>Creation of new  “Engagement Committee”-</a:t>
            </a:r>
            <a:r>
              <a:rPr lang="en-US" dirty="0"/>
              <a:t> focus will be to streamline and create new opportunities via the Yammer platform  for peer engagement and support and coordinate other events like team sports, leadership happy hour or Food Truck Fridays</a:t>
            </a:r>
            <a:endParaRPr lang="en-US" sz="1200" dirty="0"/>
          </a:p>
          <a:p>
            <a:r>
              <a:rPr lang="en-US" sz="1200" dirty="0"/>
              <a:t>Explore second team meeting dedicated to team building </a:t>
            </a:r>
          </a:p>
          <a:p>
            <a:r>
              <a:rPr lang="en-US" sz="1200" dirty="0"/>
              <a:t>Promotion of enterprise resources: Red Brick, R&amp;R</a:t>
            </a:r>
          </a:p>
          <a:p>
            <a:r>
              <a:rPr lang="en-US" sz="1200" dirty="0"/>
              <a:t>Explore Center wide employee appreciation</a:t>
            </a:r>
          </a:p>
          <a:p>
            <a:endParaRPr lang="en-US" sz="1200" dirty="0"/>
          </a:p>
          <a:p>
            <a:endParaRPr lang="en-US" dirty="0"/>
          </a:p>
        </p:txBody>
      </p:sp>
      <p:sp>
        <p:nvSpPr>
          <p:cNvPr id="4" name="Slide Number Placeholder 3"/>
          <p:cNvSpPr>
            <a:spLocks noGrp="1"/>
          </p:cNvSpPr>
          <p:nvPr>
            <p:ph type="sldNum" sz="quarter" idx="10"/>
          </p:nvPr>
        </p:nvSpPr>
        <p:spPr/>
        <p:txBody>
          <a:bodyPr/>
          <a:lstStyle/>
          <a:p>
            <a:fld id="{E33F1EE1-6A88-448A-90C2-4BD801C689F0}" type="slidenum">
              <a:rPr lang="en-US" smtClean="0"/>
              <a:t>14</a:t>
            </a:fld>
            <a:endParaRPr lang="en-US" dirty="0"/>
          </a:p>
        </p:txBody>
      </p:sp>
    </p:spTree>
    <p:extLst>
      <p:ext uri="{BB962C8B-B14F-4D97-AF65-F5344CB8AC3E}">
        <p14:creationId xmlns:p14="http://schemas.microsoft.com/office/powerpoint/2010/main" val="329430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Questions for reference: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Connection to Peers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scale of 0-5, I feel connected to my peers</a:t>
            </a:r>
          </a:p>
          <a:p>
            <a:pPr lvl="0"/>
            <a:r>
              <a:rPr lang="en-US" sz="1200" kern="1200" dirty="0">
                <a:solidFill>
                  <a:schemeClr val="tx1"/>
                </a:solidFill>
                <a:effectLst/>
                <a:latin typeface="+mn-lt"/>
                <a:ea typeface="+mn-ea"/>
                <a:cs typeface="+mn-cs"/>
              </a:rPr>
              <a:t>On a scale of 0-5, I am proud to be a member of my team</a:t>
            </a:r>
          </a:p>
          <a:p>
            <a:pPr lvl="0"/>
            <a:r>
              <a:rPr lang="en-US" sz="1200" kern="1200" dirty="0">
                <a:solidFill>
                  <a:schemeClr val="tx1"/>
                </a:solidFill>
                <a:effectLst/>
                <a:latin typeface="+mn-lt"/>
                <a:ea typeface="+mn-ea"/>
                <a:cs typeface="+mn-cs"/>
              </a:rPr>
              <a:t>On a scale of 0-5, I communicate with my peers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Connection to Supervisor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scale of 0-5, I feel supported by my supervisor</a:t>
            </a:r>
          </a:p>
          <a:p>
            <a:pPr lvl="0"/>
            <a:r>
              <a:rPr lang="en-US" sz="1200" kern="1200" dirty="0">
                <a:solidFill>
                  <a:schemeClr val="tx1"/>
                </a:solidFill>
                <a:effectLst/>
                <a:latin typeface="+mn-lt"/>
                <a:ea typeface="+mn-ea"/>
                <a:cs typeface="+mn-cs"/>
              </a:rPr>
              <a:t>On a scale of 0-5, I know where I can turn to get help when needed</a:t>
            </a:r>
          </a:p>
          <a:p>
            <a:pPr lvl="0"/>
            <a:r>
              <a:rPr lang="en-US" sz="1200" kern="1200" dirty="0">
                <a:solidFill>
                  <a:schemeClr val="tx1"/>
                </a:solidFill>
                <a:effectLst/>
                <a:latin typeface="+mn-lt"/>
                <a:ea typeface="+mn-ea"/>
                <a:cs typeface="+mn-cs"/>
              </a:rPr>
              <a:t>On a scale of 0-5, I communicate effectively with my supervisor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Satisfaction with Technology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scale of 0-5, I am confident in troubleshooting tech issues when they come up</a:t>
            </a:r>
          </a:p>
          <a:p>
            <a:pPr lvl="0"/>
            <a:r>
              <a:rPr lang="en-US" sz="1200" kern="1200" dirty="0">
                <a:solidFill>
                  <a:schemeClr val="tx1"/>
                </a:solidFill>
                <a:effectLst/>
                <a:latin typeface="+mn-lt"/>
                <a:ea typeface="+mn-ea"/>
                <a:cs typeface="+mn-cs"/>
              </a:rPr>
              <a:t>On a scale of 0-5, I am confident in using technology available to me in my role</a:t>
            </a:r>
          </a:p>
          <a:p>
            <a:pPr lvl="0"/>
            <a:r>
              <a:rPr lang="en-US" sz="1200" kern="1200" dirty="0">
                <a:solidFill>
                  <a:schemeClr val="tx1"/>
                </a:solidFill>
                <a:effectLst/>
                <a:latin typeface="+mn-lt"/>
                <a:ea typeface="+mn-ea"/>
                <a:cs typeface="+mn-cs"/>
              </a:rPr>
              <a:t>On a scale of 0-5, When personal troubleshooting isn't effective, I feel confident that my support team resources (NCIC Response phone, Supervisors, Managers, IT Help desk) will resolve my issue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Overall Satisfaction Virtual NCIC Model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scale of 0-5, Working virtually helps me balance my work and home life</a:t>
            </a:r>
          </a:p>
          <a:p>
            <a:pPr lvl="0"/>
            <a:r>
              <a:rPr lang="en-US" sz="1200" kern="1200" dirty="0">
                <a:solidFill>
                  <a:schemeClr val="tx1"/>
                </a:solidFill>
                <a:effectLst/>
                <a:latin typeface="+mn-lt"/>
                <a:ea typeface="+mn-ea"/>
                <a:cs typeface="+mn-cs"/>
              </a:rPr>
              <a:t>On a scale of 0-5, I would recommend working at home for NCIC to a friend</a:t>
            </a:r>
          </a:p>
          <a:p>
            <a:pPr lvl="0"/>
            <a:r>
              <a:rPr lang="en-US" sz="1200" kern="1200" dirty="0">
                <a:solidFill>
                  <a:schemeClr val="tx1"/>
                </a:solidFill>
                <a:effectLst/>
                <a:latin typeface="+mn-lt"/>
                <a:ea typeface="+mn-ea"/>
                <a:cs typeface="+mn-cs"/>
              </a:rPr>
              <a:t>On a scale of 0-5, I am satisfied with the NCIC work from home model</a:t>
            </a:r>
          </a:p>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15</a:t>
            </a:fld>
            <a:endParaRPr lang="en-US"/>
          </a:p>
        </p:txBody>
      </p:sp>
    </p:spTree>
    <p:extLst>
      <p:ext uri="{BB962C8B-B14F-4D97-AF65-F5344CB8AC3E}">
        <p14:creationId xmlns:p14="http://schemas.microsoft.com/office/powerpoint/2010/main" val="233238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If NCIC makes this change, then …</a:t>
            </a:r>
          </a:p>
          <a:p>
            <a:pPr lvl="0"/>
            <a:r>
              <a:rPr lang="en-US" sz="1200" b="0" dirty="0"/>
              <a:t>Moving to a virtual environment will save the Society </a:t>
            </a:r>
            <a:r>
              <a:rPr lang="en-US" sz="1200" b="0" i="1" dirty="0"/>
              <a:t>$900,000 the first year and $1.6 million (est.) </a:t>
            </a:r>
            <a:r>
              <a:rPr lang="en-US" sz="1200" b="0" i="1" dirty="0">
                <a:solidFill>
                  <a:srgbClr val="FF0000"/>
                </a:solidFill>
              </a:rPr>
              <a:t>(include this?) </a:t>
            </a:r>
            <a:r>
              <a:rPr lang="en-US" sz="1200" b="0" dirty="0">
                <a:solidFill>
                  <a:srgbClr val="FF0000"/>
                </a:solidFill>
              </a:rPr>
              <a:t>in </a:t>
            </a:r>
            <a:r>
              <a:rPr lang="en-US" sz="1200" b="0" dirty="0"/>
              <a:t>subsequent years. More cost savings = more ways to attack cancer from all angles. </a:t>
            </a:r>
          </a:p>
          <a:p>
            <a:pPr lvl="0"/>
            <a:r>
              <a:rPr lang="en-US" sz="1200" b="0" dirty="0"/>
              <a:t>Staff will receive the benefits of a virtual workforce, including mobility and increased work-life balance. </a:t>
            </a:r>
          </a:p>
          <a:p>
            <a:pPr lvl="0"/>
            <a:r>
              <a:rPr lang="en-US" sz="1200" b="0" dirty="0"/>
              <a:t>We will retain our NCIC Austin based talent.</a:t>
            </a:r>
          </a:p>
          <a:p>
            <a:pPr lvl="0"/>
            <a:r>
              <a:rPr lang="en-US" sz="1200" b="0" dirty="0"/>
              <a:t>We will dramatically expand our applicant pool, by recruiting across the nation.  </a:t>
            </a:r>
          </a:p>
          <a:p>
            <a:r>
              <a:rPr lang="en-US" sz="1200" b="0" dirty="0"/>
              <a:t>We are thus planning to …</a:t>
            </a:r>
          </a:p>
          <a:p>
            <a:pPr lvl="0"/>
            <a:r>
              <a:rPr lang="en-US" sz="1200" b="0" dirty="0"/>
              <a:t>Reduce the cost of a physical footprint while we preserve the experience, talent, and institutional knowledge that exists at the NCIC.</a:t>
            </a:r>
          </a:p>
          <a:p>
            <a:pPr lvl="0"/>
            <a:r>
              <a:rPr lang="en-US" sz="1200" b="0" dirty="0"/>
              <a:t>Leverage advances in technology to support a virtual workplace.</a:t>
            </a:r>
          </a:p>
          <a:p>
            <a:pPr lvl="0"/>
            <a:r>
              <a:rPr lang="en-US" sz="1200" b="0" dirty="0"/>
              <a:t>Create a state of the art virtual contact center.</a:t>
            </a:r>
          </a:p>
          <a:p>
            <a:r>
              <a:rPr lang="en-US" sz="1200" b="0" dirty="0"/>
              <a:t> </a:t>
            </a:r>
          </a:p>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16</a:t>
            </a:fld>
            <a:endParaRPr lang="en-US"/>
          </a:p>
        </p:txBody>
      </p:sp>
    </p:spTree>
    <p:extLst>
      <p:ext uri="{BB962C8B-B14F-4D97-AF65-F5344CB8AC3E}">
        <p14:creationId xmlns:p14="http://schemas.microsoft.com/office/powerpoint/2010/main" val="70130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presentation, I will review these three areas:</a:t>
            </a:r>
          </a:p>
          <a:p>
            <a:r>
              <a:rPr lang="en-US" dirty="0"/>
              <a:t>How we came to the decision to go to virtual operations,</a:t>
            </a:r>
          </a:p>
          <a:p>
            <a:r>
              <a:rPr lang="en-US" dirty="0"/>
              <a:t>Our process to move to virtual</a:t>
            </a:r>
          </a:p>
          <a:p>
            <a:r>
              <a:rPr lang="en-US" dirty="0"/>
              <a:t>And the ongoing support for our virtual contact center</a:t>
            </a:r>
          </a:p>
        </p:txBody>
      </p:sp>
      <p:sp>
        <p:nvSpPr>
          <p:cNvPr id="4" name="Slide Number Placeholder 3"/>
          <p:cNvSpPr>
            <a:spLocks noGrp="1"/>
          </p:cNvSpPr>
          <p:nvPr>
            <p:ph type="sldNum" sz="quarter" idx="10"/>
          </p:nvPr>
        </p:nvSpPr>
        <p:spPr/>
        <p:txBody>
          <a:bodyPr/>
          <a:lstStyle/>
          <a:p>
            <a:fld id="{F0558ACB-712F-5544-8463-67E52C6EC9EF}" type="slidenum">
              <a:rPr lang="en-US" smtClean="0"/>
              <a:t>2</a:t>
            </a:fld>
            <a:endParaRPr lang="en-US"/>
          </a:p>
        </p:txBody>
      </p:sp>
    </p:spTree>
    <p:extLst>
      <p:ext uri="{BB962C8B-B14F-4D97-AF65-F5344CB8AC3E}">
        <p14:creationId xmlns:p14="http://schemas.microsoft.com/office/powerpoint/2010/main" val="365336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NCIC had a Work From Home program for many years. The program was a part of our Disaster Recovery plan. For example, WFH staff could continue providing help to constituents in cases of inclement weather, when staff could not make it into the center. However, in 2017 several factors led to the decision to go 100% virtual.</a:t>
            </a:r>
          </a:p>
        </p:txBody>
      </p:sp>
      <p:sp>
        <p:nvSpPr>
          <p:cNvPr id="4" name="Slide Number Placeholder 3"/>
          <p:cNvSpPr>
            <a:spLocks noGrp="1"/>
          </p:cNvSpPr>
          <p:nvPr>
            <p:ph type="sldNum" sz="quarter" idx="10"/>
          </p:nvPr>
        </p:nvSpPr>
        <p:spPr/>
        <p:txBody>
          <a:bodyPr/>
          <a:lstStyle/>
          <a:p>
            <a:fld id="{F0558ACB-712F-5544-8463-67E52C6EC9EF}" type="slidenum">
              <a:rPr lang="en-US" smtClean="0"/>
              <a:t>3</a:t>
            </a:fld>
            <a:endParaRPr lang="en-US"/>
          </a:p>
        </p:txBody>
      </p:sp>
    </p:spTree>
    <p:extLst>
      <p:ext uri="{BB962C8B-B14F-4D97-AF65-F5344CB8AC3E}">
        <p14:creationId xmlns:p14="http://schemas.microsoft.com/office/powerpoint/2010/main" val="247984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Futura Lt BT" panose="020B0402020204020303" pitchFamily="34" charset="0"/>
            </a:endParaRPr>
          </a:p>
          <a:p>
            <a:r>
              <a:rPr lang="en-US" b="0" dirty="0">
                <a:latin typeface="Futura Lt BT" panose="020B0402020204020303" pitchFamily="34" charset="0"/>
              </a:rPr>
              <a:t>The ACS building lease was approaching expiration in Aug 2018. An organizational exploratory committee was formed to investigate various options: renewing the lease, finding a new building/smaller building in the Austin market, finding a building/smaller building in more favorable market.</a:t>
            </a:r>
          </a:p>
          <a:p>
            <a:endParaRPr lang="en-US" b="0" dirty="0">
              <a:latin typeface="Futura Lt BT" panose="020B0402020204020303" pitchFamily="34" charset="0"/>
            </a:endParaRPr>
          </a:p>
          <a:p>
            <a:r>
              <a:rPr lang="en-US" b="1" dirty="0">
                <a:latin typeface="Futura Lt BT" panose="020B0402020204020303" pitchFamily="34" charset="0"/>
              </a:rPr>
              <a:t>Austin</a:t>
            </a:r>
            <a:r>
              <a:rPr lang="en-US" dirty="0">
                <a:latin typeface="Futura Lt BT" panose="020B0402020204020303" pitchFamily="34" charset="0"/>
              </a:rPr>
              <a:t> is a favorable strong market for language skills but falls below the U.S. average for contact center supply and Macro costs, which indicate a higher cost of living and high median household incomes</a:t>
            </a:r>
          </a:p>
          <a:p>
            <a:endParaRPr lang="en-US" dirty="0">
              <a:latin typeface="Futura Lt BT" panose="020B0402020204020303" pitchFamily="34" charset="0"/>
            </a:endParaRPr>
          </a:p>
          <a:p>
            <a:pPr marL="171450" lvl="0" indent="-171450">
              <a:buFont typeface="Arial" panose="020B0604020202020204" pitchFamily="34" charset="0"/>
              <a:buChar char="•"/>
            </a:pPr>
            <a:r>
              <a:rPr lang="en-US" dirty="0"/>
              <a:t>A decrease in ACS income development/revenue generation drove the need for enterprise-wide cost savings.</a:t>
            </a:r>
          </a:p>
          <a:p>
            <a:pPr marL="171450" lvl="0" indent="-171450">
              <a:buFont typeface="Arial" panose="020B0604020202020204" pitchFamily="34" charset="0"/>
              <a:buChar char="•"/>
            </a:pPr>
            <a:r>
              <a:rPr lang="en-US" dirty="0"/>
              <a:t>The current building lease expired in August 2018; the facility did not meet current needs, which would mean relocating in Austin’s expensive real estate market.</a:t>
            </a:r>
          </a:p>
          <a:p>
            <a:pPr marL="171450" lvl="0" indent="-171450">
              <a:buFont typeface="Arial" panose="020B0604020202020204" pitchFamily="34" charset="0"/>
              <a:buChar char="•"/>
            </a:pPr>
            <a:r>
              <a:rPr lang="en-US" dirty="0"/>
              <a:t>Relocating Austin staff to a comparable city with an affordable real estate market had costs and risks, including severe attrition and knowledge loss.</a:t>
            </a:r>
          </a:p>
          <a:p>
            <a:pPr marL="171450" lvl="0" indent="-171450">
              <a:buFont typeface="Arial" panose="020B0604020202020204" pitchFamily="34" charset="0"/>
              <a:buChar char="•"/>
            </a:pPr>
            <a:r>
              <a:rPr lang="en-US" dirty="0"/>
              <a:t>The NCIC staff desire to have a greater work life balance and reduce cost of living expenses created by travel costs and time.</a:t>
            </a:r>
          </a:p>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4</a:t>
            </a:fld>
            <a:endParaRPr lang="en-US"/>
          </a:p>
        </p:txBody>
      </p:sp>
    </p:spTree>
    <p:extLst>
      <p:ext uri="{BB962C8B-B14F-4D97-AF65-F5344CB8AC3E}">
        <p14:creationId xmlns:p14="http://schemas.microsoft.com/office/powerpoint/2010/main" val="396875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6</a:t>
            </a:fld>
            <a:endParaRPr lang="en-US"/>
          </a:p>
        </p:txBody>
      </p:sp>
    </p:spTree>
    <p:extLst>
      <p:ext uri="{BB962C8B-B14F-4D97-AF65-F5344CB8AC3E}">
        <p14:creationId xmlns:p14="http://schemas.microsoft.com/office/powerpoint/2010/main" val="316331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laid out the work that needed to be done and formed several teams to get that work done. The Strat team worked to lay out this structure even before we had all the pieces in place to announce to our staff.</a:t>
            </a:r>
          </a:p>
          <a:p>
            <a:pPr marL="171450" indent="-171450">
              <a:buFont typeface="Arial" panose="020B0604020202020204" pitchFamily="34" charset="0"/>
              <a:buChar char="•"/>
            </a:pPr>
            <a:r>
              <a:rPr lang="en-US" dirty="0"/>
              <a:t>Hiring Process—Recruiting and Onboarding</a:t>
            </a:r>
          </a:p>
          <a:p>
            <a:pPr marL="171450" indent="-171450">
              <a:buFont typeface="Arial" panose="020B0604020202020204" pitchFamily="34" charset="0"/>
              <a:buChar char="•"/>
            </a:pPr>
            <a:r>
              <a:rPr lang="en-US" dirty="0"/>
              <a:t>Learning—Training, New CRM Tool (Salesforce), Bridge (Follows Classroom Training, extended support for new staff)</a:t>
            </a:r>
          </a:p>
          <a:p>
            <a:pPr marL="171450" indent="-171450">
              <a:buFont typeface="Arial" panose="020B0604020202020204" pitchFamily="34" charset="0"/>
              <a:buChar char="•"/>
            </a:pPr>
            <a:r>
              <a:rPr lang="en-US" dirty="0"/>
              <a:t>Talent—Legal, ADA Accommodations, Privacy, Policy, Disaster Recovery, Compensation</a:t>
            </a:r>
          </a:p>
          <a:p>
            <a:pPr marL="171450" indent="-171450">
              <a:buFont typeface="Arial" panose="020B0604020202020204" pitchFamily="34" charset="0"/>
              <a:buChar char="•"/>
            </a:pPr>
            <a:r>
              <a:rPr lang="en-US" dirty="0"/>
              <a:t>Managing Changes---Culture, Change Management, Networking</a:t>
            </a:r>
          </a:p>
          <a:p>
            <a:pPr marL="171450" indent="-171450">
              <a:buFont typeface="Arial" panose="020B0604020202020204" pitchFamily="34" charset="0"/>
              <a:buChar char="•"/>
            </a:pPr>
            <a:r>
              <a:rPr lang="en-US" dirty="0"/>
              <a:t>Budget—all budgetary considerations</a:t>
            </a:r>
          </a:p>
          <a:p>
            <a:pPr marL="171450" indent="-171450">
              <a:buFont typeface="Arial" panose="020B0604020202020204" pitchFamily="34" charset="0"/>
              <a:buChar char="•"/>
            </a:pPr>
            <a:r>
              <a:rPr lang="en-US" dirty="0"/>
              <a:t>Facilities—all facility considerations involved in closing down the building</a:t>
            </a:r>
          </a:p>
          <a:p>
            <a:pPr marL="171450" indent="-171450">
              <a:buFont typeface="Arial" panose="020B0604020202020204" pitchFamily="34" charset="0"/>
              <a:buChar char="•"/>
            </a:pPr>
            <a:r>
              <a:rPr lang="en-US" b="0" dirty="0"/>
              <a:t>Communication—Communication plan for contact center staff and broader organization, updated procedures, communicating in a virtual workspace</a:t>
            </a:r>
          </a:p>
          <a:p>
            <a:pPr marL="171450" indent="-171450">
              <a:buFont typeface="Arial" panose="020B0604020202020204" pitchFamily="34" charset="0"/>
              <a:buChar char="•"/>
            </a:pPr>
            <a:r>
              <a:rPr lang="en-US" b="0" dirty="0"/>
              <a:t>Tech—equipment and supplies</a:t>
            </a:r>
          </a:p>
          <a:p>
            <a:pPr marL="171450" indent="-171450">
              <a:buFont typeface="Arial" panose="020B0604020202020204" pitchFamily="34" charset="0"/>
              <a:buChar char="•"/>
            </a:pPr>
            <a:r>
              <a:rPr lang="en-US" b="0" dirty="0"/>
              <a:t>Staff Plan—plan for moving staff home and supporting them in a virtual workspace</a:t>
            </a:r>
          </a:p>
          <a:p>
            <a:pPr marL="171450" indent="-171450">
              <a:buFont typeface="Arial" panose="020B0604020202020204" pitchFamily="34" charset="0"/>
              <a:buChar char="•"/>
            </a:pPr>
            <a:endParaRPr lang="en-US" b="0" dirty="0">
              <a:solidFill>
                <a:srgbClr val="FF0000"/>
              </a:solidFill>
            </a:endParaRPr>
          </a:p>
          <a:p>
            <a:pPr marL="0" indent="0">
              <a:buFont typeface="Arial" panose="020B0604020202020204" pitchFamily="34" charset="0"/>
              <a:buNone/>
            </a:pPr>
            <a:r>
              <a:rPr lang="en-US" b="0" dirty="0">
                <a:solidFill>
                  <a:srgbClr val="FF0000"/>
                </a:solidFill>
              </a:rPr>
              <a:t>Additionally, ACS formed a Core Team of leaders throughout the Society to provide oversight, guidance and push through barriers that might arise.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7</a:t>
            </a:fld>
            <a:endParaRPr lang="en-US"/>
          </a:p>
        </p:txBody>
      </p:sp>
    </p:spTree>
    <p:extLst>
      <p:ext uri="{BB962C8B-B14F-4D97-AF65-F5344CB8AC3E}">
        <p14:creationId xmlns:p14="http://schemas.microsoft.com/office/powerpoint/2010/main" val="68326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0" dirty="0"/>
              <a:t>Snapshot of some of our key milestones:</a:t>
            </a:r>
          </a:p>
          <a:p>
            <a:pPr lvl="0"/>
            <a:endParaRPr lang="en-US" sz="1600" b="0" dirty="0"/>
          </a:p>
          <a:p>
            <a:pPr marL="285750" lvl="0" indent="-285750">
              <a:buFont typeface="Arial" panose="020B0604020202020204" pitchFamily="34" charset="0"/>
              <a:buChar char="•"/>
            </a:pPr>
            <a:r>
              <a:rPr lang="en-US" sz="1600" b="0" dirty="0"/>
              <a:t>December 2017 </a:t>
            </a:r>
            <a:r>
              <a:rPr lang="en-US" sz="1200" b="0" dirty="0"/>
              <a:t>Staff decision on if they will WFH—Offered a retention bonus to staff who were unable/not interested in WFH but who agreed to stay in role until the close of the building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Understanding potential staff losses and getting those staff to bridge the gap until they left was critical to providing uninterrupted service to our constituents.</a:t>
            </a:r>
          </a:p>
          <a:p>
            <a:pPr marL="285750" lvl="0" indent="-285750">
              <a:buFont typeface="Arial" panose="020B0604020202020204" pitchFamily="34" charset="0"/>
              <a:buChar char="•"/>
            </a:pPr>
            <a:endParaRPr lang="en-US" sz="1200" b="0" dirty="0"/>
          </a:p>
          <a:p>
            <a:pPr marL="171450" lvl="0" indent="-171450">
              <a:buFont typeface="Arial" panose="020B0604020202020204" pitchFamily="34" charset="0"/>
              <a:buChar char="•"/>
            </a:pPr>
            <a:r>
              <a:rPr lang="en-US" b="0" dirty="0"/>
              <a:t>January 2018--First test of Virtual Learning Content—Trainer Remote, Trainees in house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April 2018-</a:t>
            </a:r>
            <a:r>
              <a:rPr lang="en-US" sz="1200" dirty="0"/>
              <a:t>First 100% Virtual Training Class Begins—Various components of training were done virtually prior to this. However, this class never came into the building for training or work.</a:t>
            </a:r>
          </a:p>
          <a:p>
            <a:pPr lvl="0"/>
            <a:endParaRPr lang="en-US" b="0" dirty="0"/>
          </a:p>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8</a:t>
            </a:fld>
            <a:endParaRPr lang="en-US"/>
          </a:p>
        </p:txBody>
      </p:sp>
    </p:spTree>
    <p:extLst>
      <p:ext uri="{BB962C8B-B14F-4D97-AF65-F5344CB8AC3E}">
        <p14:creationId xmlns:p14="http://schemas.microsoft.com/office/powerpoint/2010/main" val="322572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our onboarding program to a virtual format was one of the biggest tasks</a:t>
            </a:r>
          </a:p>
          <a:p>
            <a:endParaRPr lang="en-US" dirty="0"/>
          </a:p>
          <a:p>
            <a:pPr marL="171450" lvl="0" indent="-171450">
              <a:buFont typeface="Arial" panose="020B0604020202020204" pitchFamily="34" charset="0"/>
              <a:buChar char="•"/>
            </a:pPr>
            <a:r>
              <a:rPr lang="en-US" dirty="0"/>
              <a:t>Created and tested virtual onboarding for all roles</a:t>
            </a:r>
          </a:p>
          <a:p>
            <a:pPr marL="171450" lvl="0" indent="-171450">
              <a:buFont typeface="Arial" panose="020B0604020202020204" pitchFamily="34" charset="0"/>
              <a:buChar char="•"/>
            </a:pPr>
            <a:r>
              <a:rPr lang="en-US" dirty="0"/>
              <a:t>Provided development and resources for supervisors and managers</a:t>
            </a:r>
          </a:p>
          <a:p>
            <a:pPr marL="171450" lvl="0" indent="-171450">
              <a:buFont typeface="Arial" panose="020B0604020202020204" pitchFamily="34" charset="0"/>
              <a:buChar char="•"/>
            </a:pPr>
            <a:r>
              <a:rPr lang="en-US" dirty="0"/>
              <a:t>Found opportunities to increase engagement</a:t>
            </a:r>
          </a:p>
          <a:p>
            <a:endParaRPr lang="en-US" dirty="0"/>
          </a:p>
          <a:p>
            <a:r>
              <a:rPr lang="en-US" dirty="0"/>
              <a:t>We had a successful WFH program for years, but had never recruited, hired or done basic new hire training virtually.</a:t>
            </a:r>
          </a:p>
        </p:txBody>
      </p:sp>
      <p:sp>
        <p:nvSpPr>
          <p:cNvPr id="4" name="Slide Number Placeholder 3"/>
          <p:cNvSpPr>
            <a:spLocks noGrp="1"/>
          </p:cNvSpPr>
          <p:nvPr>
            <p:ph type="sldNum" sz="quarter" idx="10"/>
          </p:nvPr>
        </p:nvSpPr>
        <p:spPr/>
        <p:txBody>
          <a:bodyPr/>
          <a:lstStyle/>
          <a:p>
            <a:fld id="{F0558ACB-712F-5544-8463-67E52C6EC9EF}" type="slidenum">
              <a:rPr lang="en-US" smtClean="0"/>
              <a:t>9</a:t>
            </a:fld>
            <a:endParaRPr lang="en-US"/>
          </a:p>
        </p:txBody>
      </p:sp>
    </p:spTree>
    <p:extLst>
      <p:ext uri="{BB962C8B-B14F-4D97-AF65-F5344CB8AC3E}">
        <p14:creationId xmlns:p14="http://schemas.microsoft.com/office/powerpoint/2010/main" val="358665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200" dirty="0"/>
              <a:t>NCIC Culture</a:t>
            </a:r>
          </a:p>
          <a:p>
            <a:pPr marL="1200150" lvl="2" indent="-285750">
              <a:buFont typeface="Arial" panose="020B0604020202020204" pitchFamily="34" charset="0"/>
              <a:buChar char="•"/>
            </a:pPr>
            <a:r>
              <a:rPr lang="en-US" sz="1600" dirty="0"/>
              <a:t>Inclusive Culture</a:t>
            </a:r>
          </a:p>
          <a:p>
            <a:pPr marL="1200150" lvl="2" indent="-285750">
              <a:buFont typeface="Arial" panose="020B0604020202020204" pitchFamily="34" charset="0"/>
              <a:buChar char="•"/>
            </a:pPr>
            <a:r>
              <a:rPr lang="en-US" sz="1600" dirty="0"/>
              <a:t>Pride and Passion in Helping People</a:t>
            </a:r>
          </a:p>
          <a:p>
            <a:pPr marL="1200150" lvl="2" indent="-285750">
              <a:buFont typeface="Arial" panose="020B0604020202020204" pitchFamily="34" charset="0"/>
              <a:buChar char="•"/>
              <a:defRPr/>
            </a:pPr>
            <a:r>
              <a:rPr lang="en-US" sz="1600" dirty="0"/>
              <a:t>Caring, Compassionate, Supportive </a:t>
            </a:r>
          </a:p>
          <a:p>
            <a:pPr marL="1200150" lvl="2" indent="-285750">
              <a:buFont typeface="Arial" panose="020B0604020202020204" pitchFamily="34" charset="0"/>
              <a:buChar char="•"/>
            </a:pPr>
            <a:r>
              <a:rPr lang="en-US" sz="1600" dirty="0"/>
              <a:t>Teamwork/ Team Focus </a:t>
            </a:r>
          </a:p>
          <a:p>
            <a:pPr marL="1200150" lvl="2" indent="-285750">
              <a:buFont typeface="Arial" panose="020B0604020202020204" pitchFamily="34" charset="0"/>
              <a:buChar char="•"/>
            </a:pPr>
            <a:r>
              <a:rPr lang="en-US" sz="1600" dirty="0"/>
              <a:t>Feeling well supported by peers and NCIC leadership</a:t>
            </a:r>
            <a:endParaRPr lang="en-US" sz="1800" dirty="0"/>
          </a:p>
          <a:p>
            <a:endParaRPr lang="en-US" dirty="0"/>
          </a:p>
          <a:p>
            <a:endParaRPr lang="en-US" dirty="0"/>
          </a:p>
          <a:p>
            <a:endParaRPr lang="en-US" dirty="0"/>
          </a:p>
          <a:p>
            <a:endParaRPr lang="en-US" dirty="0"/>
          </a:p>
          <a:p>
            <a:r>
              <a:rPr lang="en-US" dirty="0"/>
              <a:t>Video Cameras—all staff were provided a camera and asked to use in meetings, trainings, etc.</a:t>
            </a:r>
          </a:p>
          <a:p>
            <a:r>
              <a:rPr lang="en-US" dirty="0"/>
              <a:t>Skype – specialist teams use skype ‘chat rooms’ to connect throughout the day—ask work questions, socialize between calls, games, etc.</a:t>
            </a:r>
          </a:p>
          <a:p>
            <a:r>
              <a:rPr lang="en-US" dirty="0"/>
              <a:t>Social Media tools– explored various communication tools to enhance virtual engagement, piloted Workplace, but landed on developing a plan to expand the use of enterprise tool—Yammer, </a:t>
            </a:r>
          </a:p>
        </p:txBody>
      </p:sp>
      <p:sp>
        <p:nvSpPr>
          <p:cNvPr id="4" name="Slide Number Placeholder 3"/>
          <p:cNvSpPr>
            <a:spLocks noGrp="1"/>
          </p:cNvSpPr>
          <p:nvPr>
            <p:ph type="sldNum" sz="quarter" idx="10"/>
          </p:nvPr>
        </p:nvSpPr>
        <p:spPr/>
        <p:txBody>
          <a:bodyPr/>
          <a:lstStyle/>
          <a:p>
            <a:fld id="{F0558ACB-712F-5544-8463-67E52C6EC9EF}" type="slidenum">
              <a:rPr lang="en-US" smtClean="0"/>
              <a:t>10</a:t>
            </a:fld>
            <a:endParaRPr lang="en-US"/>
          </a:p>
        </p:txBody>
      </p:sp>
    </p:spTree>
    <p:extLst>
      <p:ext uri="{BB962C8B-B14F-4D97-AF65-F5344CB8AC3E}">
        <p14:creationId xmlns:p14="http://schemas.microsoft.com/office/powerpoint/2010/main" val="738856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266468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46DCF-9857-6E46-B2FC-55206D4C3681}" type="slidenum">
              <a:rPr lang="en-US" smtClean="0"/>
              <a:t>‹#›</a:t>
            </a:fld>
            <a:endParaRPr lang="en-US"/>
          </a:p>
        </p:txBody>
      </p:sp>
      <p:pic>
        <p:nvPicPr>
          <p:cNvPr id="6" name="Picture 5" descr="0049.57_Enterprise PPT Slides_Standard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921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162846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19042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311021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57021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420734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ff  Spotlight">
    <p:spTree>
      <p:nvGrpSpPr>
        <p:cNvPr id="1" name=""/>
        <p:cNvGrpSpPr/>
        <p:nvPr/>
      </p:nvGrpSpPr>
      <p:grpSpPr>
        <a:xfrm>
          <a:off x="0" y="0"/>
          <a:ext cx="0" cy="0"/>
          <a:chOff x="0" y="0"/>
          <a:chExt cx="0" cy="0"/>
        </a:xfrm>
      </p:grpSpPr>
      <p:pic>
        <p:nvPicPr>
          <p:cNvPr id="13" name="Picture 12" descr="0049.57_Enterprise PPT Slides_Standard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51816" y="2582743"/>
            <a:ext cx="5165690" cy="540574"/>
          </a:xfrm>
        </p:spPr>
        <p:txBody>
          <a:bodyPr>
            <a:noAutofit/>
          </a:bodyPr>
          <a:lstStyle>
            <a:lvl1pPr algn="l">
              <a:defRPr sz="4000" b="1" baseline="0">
                <a:solidFill>
                  <a:schemeClr val="bg1"/>
                </a:solidFill>
              </a:defRPr>
            </a:lvl1pPr>
          </a:lstStyle>
          <a:p>
            <a:r>
              <a:rPr lang="en-US" dirty="0"/>
              <a:t>Staff Name</a:t>
            </a:r>
          </a:p>
        </p:txBody>
      </p:sp>
      <p:sp>
        <p:nvSpPr>
          <p:cNvPr id="5" name="Slide Number Placeholder 4"/>
          <p:cNvSpPr>
            <a:spLocks noGrp="1"/>
          </p:cNvSpPr>
          <p:nvPr>
            <p:ph type="sldNum" sz="quarter" idx="12"/>
          </p:nvPr>
        </p:nvSpPr>
        <p:spPr>
          <a:xfrm>
            <a:off x="6553200" y="6493646"/>
            <a:ext cx="2259364" cy="365125"/>
          </a:xfrm>
        </p:spPr>
        <p:txBody>
          <a:bodyPr/>
          <a:lstStyle/>
          <a:p>
            <a:fld id="{A8C46DCF-9857-6E46-B2FC-55206D4C3681}" type="slidenum">
              <a:rPr lang="en-US" smtClean="0"/>
              <a:t>‹#›</a:t>
            </a:fld>
            <a:endParaRPr lang="en-US" dirty="0"/>
          </a:p>
        </p:txBody>
      </p:sp>
      <p:sp>
        <p:nvSpPr>
          <p:cNvPr id="12" name="Text Placeholder 11"/>
          <p:cNvSpPr>
            <a:spLocks noGrp="1"/>
          </p:cNvSpPr>
          <p:nvPr>
            <p:ph type="body" sz="quarter" idx="13" hasCustomPrompt="1"/>
          </p:nvPr>
        </p:nvSpPr>
        <p:spPr>
          <a:xfrm>
            <a:off x="351817" y="3200056"/>
            <a:ext cx="5165690" cy="1012989"/>
          </a:xfrm>
        </p:spPr>
        <p:txBody>
          <a:bodyPr/>
          <a:lstStyle>
            <a:lvl1pPr marL="0" indent="0">
              <a:lnSpc>
                <a:spcPct val="80000"/>
              </a:lnSpc>
              <a:buNone/>
              <a:defRPr>
                <a:solidFill>
                  <a:schemeClr val="bg1"/>
                </a:solidFill>
              </a:defRPr>
            </a:lvl1pPr>
          </a:lstStyle>
          <a:p>
            <a:pPr lvl="0"/>
            <a:r>
              <a:rPr lang="en-US" dirty="0"/>
              <a:t>Staff Title 1</a:t>
            </a:r>
          </a:p>
          <a:p>
            <a:pPr lvl="0"/>
            <a:r>
              <a:rPr lang="en-US" dirty="0"/>
              <a:t>Staff Title 2</a:t>
            </a:r>
          </a:p>
        </p:txBody>
      </p:sp>
    </p:spTree>
    <p:extLst>
      <p:ext uri="{BB962C8B-B14F-4D97-AF65-F5344CB8AC3E}">
        <p14:creationId xmlns:p14="http://schemas.microsoft.com/office/powerpoint/2010/main" val="33594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4" name="Picture 3"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344819" y="1446653"/>
            <a:ext cx="8460669" cy="4180208"/>
          </a:xfrm>
        </p:spPr>
        <p:txBody>
          <a:bodyPr/>
          <a:lstStyle>
            <a:lvl1pPr marL="457200" indent="-457200" algn="l">
              <a:buFont typeface="Arial"/>
              <a:buChar char="•"/>
              <a:defRPr>
                <a:solidFill>
                  <a:schemeClr val="tx1"/>
                </a:solidFill>
              </a:defRPr>
            </a:lvl1pPr>
            <a:lvl2pPr marL="914400" indent="-457200" algn="l">
              <a:buFont typeface="Arial"/>
              <a:buChar char="•"/>
              <a:defRPr>
                <a:solidFill>
                  <a:schemeClr val="tx1"/>
                </a:solidFill>
              </a:defRPr>
            </a:lvl2pPr>
            <a:lvl3pPr marL="1257300" indent="-342900" algn="l">
              <a:buFont typeface="Arial"/>
              <a:buChar char="•"/>
              <a:defRPr>
                <a:solidFill>
                  <a:schemeClr val="tx1"/>
                </a:solidFill>
              </a:defRPr>
            </a:lvl3pPr>
            <a:lvl4pPr marL="1714500" indent="-342900" algn="l">
              <a:buFont typeface="Arial"/>
              <a:buChar char="•"/>
              <a:defRPr>
                <a:solidFill>
                  <a:schemeClr val="tx1"/>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a:p>
            <a:pPr lvl="1"/>
            <a:endParaRPr lang="en-US" dirty="0"/>
          </a:p>
          <a:p>
            <a:pPr lvl="2"/>
            <a:endParaRPr lang="en-US" dirty="0"/>
          </a:p>
          <a:p>
            <a:pPr lvl="3"/>
            <a:endParaRPr lang="en-US" dirty="0"/>
          </a:p>
        </p:txBody>
      </p:sp>
      <p:sp>
        <p:nvSpPr>
          <p:cNvPr id="6" name="Slide Number Placeholder 5"/>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230832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 name="Picture 1"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553199" y="6490926"/>
            <a:ext cx="2252289" cy="365125"/>
          </a:xfrm>
        </p:spPr>
        <p:txBody>
          <a:bodyPr/>
          <a:lstStyle/>
          <a:p>
            <a:fld id="{A8C46DCF-9857-6E46-B2FC-55206D4C3681}" type="slidenum">
              <a:rPr lang="en-US" smtClean="0"/>
              <a:t>‹#›</a:t>
            </a:fld>
            <a:endParaRPr lang="en-US" dirty="0"/>
          </a:p>
        </p:txBody>
      </p:sp>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a:t>Click to edit Master title style</a:t>
            </a:r>
          </a:p>
        </p:txBody>
      </p:sp>
      <p:sp>
        <p:nvSpPr>
          <p:cNvPr id="9" name="Subtitle 2"/>
          <p:cNvSpPr>
            <a:spLocks noGrp="1"/>
          </p:cNvSpPr>
          <p:nvPr>
            <p:ph type="subTitle" idx="1" hasCustomPrompt="1"/>
          </p:nvPr>
        </p:nvSpPr>
        <p:spPr>
          <a:xfrm>
            <a:off x="344819" y="1446652"/>
            <a:ext cx="8460670" cy="4836256"/>
          </a:xfrm>
        </p:spPr>
        <p:txBody>
          <a:bodyPr/>
          <a:lstStyle>
            <a:lvl1pPr marL="457200" indent="-457200" algn="l">
              <a:buFont typeface="Arial"/>
              <a:buChar char="•"/>
              <a:defRPr>
                <a:solidFill>
                  <a:schemeClr val="tx1"/>
                </a:solidFill>
              </a:defRPr>
            </a:lvl1pPr>
            <a:lvl2pPr marL="914400" indent="-457200" algn="l">
              <a:buFont typeface="Arial"/>
              <a:buChar char="•"/>
              <a:defRPr>
                <a:solidFill>
                  <a:schemeClr val="tx1"/>
                </a:solidFill>
              </a:defRPr>
            </a:lvl2pPr>
            <a:lvl3pPr marL="1257300" indent="-342900" algn="l">
              <a:buFont typeface="Arial"/>
              <a:buChar char="•"/>
              <a:defRPr>
                <a:solidFill>
                  <a:schemeClr val="tx1"/>
                </a:solidFill>
              </a:defRPr>
            </a:lvl3pPr>
            <a:lvl4pPr marL="1714500" indent="-342900" algn="l">
              <a:buFont typeface="Arial"/>
              <a:buChar char="•"/>
              <a:defRPr>
                <a:solidFill>
                  <a:schemeClr val="tx1"/>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a:p>
            <a:pPr lvl="1"/>
            <a:endParaRPr lang="en-US" dirty="0"/>
          </a:p>
          <a:p>
            <a:pPr lvl="2"/>
            <a:endParaRPr lang="en-US" dirty="0"/>
          </a:p>
          <a:p>
            <a:pPr lvl="3"/>
            <a:endParaRPr lang="en-US" dirty="0"/>
          </a:p>
        </p:txBody>
      </p:sp>
    </p:spTree>
    <p:extLst>
      <p:ext uri="{BB962C8B-B14F-4D97-AF65-F5344CB8AC3E}">
        <p14:creationId xmlns:p14="http://schemas.microsoft.com/office/powerpoint/2010/main" val="273612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5" name="Picture 4"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689637" y="941993"/>
            <a:ext cx="8115851" cy="4710102"/>
          </a:xfrm>
        </p:spPr>
        <p:txBody>
          <a:bodyPr/>
          <a:lstStyle>
            <a:lvl1pPr marL="457200" indent="-457200" algn="l">
              <a:buFont typeface="Arial"/>
              <a:buChar char="•"/>
              <a:defRPr>
                <a:solidFill>
                  <a:srgbClr val="000000"/>
                </a:solidFill>
              </a:defRPr>
            </a:lvl1pPr>
            <a:lvl2pPr marL="914400" indent="-457200" algn="l">
              <a:buFont typeface="Arial"/>
              <a:buChar char="•"/>
              <a:defRPr>
                <a:solidFill>
                  <a:srgbClr val="000000"/>
                </a:solidFill>
              </a:defRPr>
            </a:lvl2pPr>
            <a:lvl3pPr marL="1257300" indent="-342900" algn="l">
              <a:buFont typeface="Arial"/>
              <a:buChar char="•"/>
              <a:defRPr>
                <a:solidFill>
                  <a:srgbClr val="000000"/>
                </a:solidFill>
              </a:defRPr>
            </a:lvl3pPr>
            <a:lvl4pPr marL="1714500" indent="-342900" algn="l">
              <a:buFont typeface="Arial"/>
              <a:buChar char="•"/>
              <a:defRPr>
                <a:solidFill>
                  <a:srgbClr val="000000"/>
                </a:solidFill>
              </a:defRPr>
            </a:lvl4pPr>
            <a:lvl5pPr marL="2171700" indent="-342900" algn="l">
              <a:buFont typeface="Arial"/>
              <a:buChar char="•"/>
              <a:defRPr>
                <a:solidFill>
                  <a:srgbClr val="000000"/>
                </a:solidFill>
              </a:defRPr>
            </a:lvl5pPr>
            <a:lvl6pPr marL="2628900" indent="-342900" algn="l">
              <a:buFont typeface="Arial"/>
              <a:buChar char="•"/>
              <a:defRPr>
                <a:solidFill>
                  <a:srgbClr val="000000"/>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a:p>
            <a:pPr lvl="1"/>
            <a:endParaRPr lang="en-US" dirty="0"/>
          </a:p>
          <a:p>
            <a:pPr lvl="2"/>
            <a:endParaRPr lang="en-US" dirty="0"/>
          </a:p>
          <a:p>
            <a:pPr lvl="3"/>
            <a:endParaRPr lang="en-US" dirty="0"/>
          </a:p>
          <a:p>
            <a:pPr lvl="4"/>
            <a:endParaRPr lang="en-US" dirty="0"/>
          </a:p>
          <a:p>
            <a:pPr lvl="5"/>
            <a:endParaRPr lang="en-US" dirty="0"/>
          </a:p>
          <a:p>
            <a:pPr lvl="1"/>
            <a:endParaRPr lang="en-US" dirty="0"/>
          </a:p>
          <a:p>
            <a:pPr lvl="2"/>
            <a:endParaRPr lang="en-US" dirty="0"/>
          </a:p>
          <a:p>
            <a:pPr lvl="3"/>
            <a:endParaRPr lang="en-US" dirty="0"/>
          </a:p>
          <a:p>
            <a:pPr lvl="4"/>
            <a:endParaRPr lang="en-US" dirty="0"/>
          </a:p>
        </p:txBody>
      </p:sp>
      <p:sp>
        <p:nvSpPr>
          <p:cNvPr id="6" name="Slide Number Placeholder 5"/>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337894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5" name="Picture 4"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hasCustomPrompt="1"/>
          </p:nvPr>
        </p:nvSpPr>
        <p:spPr>
          <a:xfrm>
            <a:off x="689637" y="941993"/>
            <a:ext cx="8115851" cy="5340916"/>
          </a:xfrm>
        </p:spPr>
        <p:txBody>
          <a:bodyPr/>
          <a:lstStyle>
            <a:lvl1pPr marL="457200" indent="-457200" algn="l">
              <a:buFont typeface="Arial"/>
              <a:buChar char="•"/>
              <a:defRPr>
                <a:solidFill>
                  <a:srgbClr val="000000"/>
                </a:solidFill>
              </a:defRPr>
            </a:lvl1pPr>
            <a:lvl2pPr marL="914400" indent="-457200" algn="l">
              <a:buFont typeface="Arial"/>
              <a:buChar char="•"/>
              <a:defRPr>
                <a:solidFill>
                  <a:srgbClr val="000000"/>
                </a:solidFill>
              </a:defRPr>
            </a:lvl2pPr>
            <a:lvl3pPr marL="1257300" indent="-342900" algn="l">
              <a:buFont typeface="Arial"/>
              <a:buChar char="•"/>
              <a:defRPr>
                <a:solidFill>
                  <a:srgbClr val="000000"/>
                </a:solidFill>
              </a:defRPr>
            </a:lvl3pPr>
            <a:lvl4pPr marL="1714500" indent="-342900" algn="l">
              <a:buFont typeface="Arial"/>
              <a:buChar char="•"/>
              <a:defRPr>
                <a:solidFill>
                  <a:srgbClr val="000000"/>
                </a:solidFill>
              </a:defRPr>
            </a:lvl4pPr>
            <a:lvl5pPr marL="2171700" indent="-342900" algn="l">
              <a:buFont typeface="Arial"/>
              <a:buChar char="•"/>
              <a:defRPr>
                <a:solidFill>
                  <a:srgbClr val="000000"/>
                </a:solidFill>
              </a:defRPr>
            </a:lvl5pPr>
            <a:lvl6pPr marL="2286000" indent="0" algn="ctr">
              <a:buNone/>
              <a:defRPr>
                <a:solidFill>
                  <a:srgbClr val="000000"/>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a:p>
            <a:pPr lvl="1"/>
            <a:endParaRPr lang="en-US" dirty="0"/>
          </a:p>
          <a:p>
            <a:pPr lvl="2"/>
            <a:endParaRPr lang="en-US" dirty="0"/>
          </a:p>
          <a:p>
            <a:pPr lvl="5"/>
            <a:endParaRPr lang="en-US" dirty="0"/>
          </a:p>
          <a:p>
            <a:pPr lvl="1"/>
            <a:endParaRPr lang="en-US" dirty="0"/>
          </a:p>
          <a:p>
            <a:pPr lvl="2"/>
            <a:endParaRPr lang="en-US" dirty="0"/>
          </a:p>
          <a:p>
            <a:pPr lvl="3"/>
            <a:endParaRPr lang="en-US" dirty="0"/>
          </a:p>
          <a:p>
            <a:pPr lvl="4"/>
            <a:endParaRPr lang="en-US" dirty="0"/>
          </a:p>
        </p:txBody>
      </p:sp>
      <p:sp>
        <p:nvSpPr>
          <p:cNvPr id="6" name="Slide Number Placeholder 5"/>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149066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2" name="Picture 1"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p:txBody>
      </p:sp>
      <p:sp>
        <p:nvSpPr>
          <p:cNvPr id="7" name="Slide Number Placeholder 6"/>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
        <p:nvSpPr>
          <p:cNvPr id="10" name="Picture Placeholder 9"/>
          <p:cNvSpPr>
            <a:spLocks noGrp="1"/>
          </p:cNvSpPr>
          <p:nvPr>
            <p:ph type="pic" sz="quarter" idx="13"/>
          </p:nvPr>
        </p:nvSpPr>
        <p:spPr>
          <a:xfrm>
            <a:off x="344819" y="782198"/>
            <a:ext cx="3230231" cy="5500710"/>
          </a:xfrm>
        </p:spPr>
        <p:txBody>
          <a:bodyPr/>
          <a:lstStyle/>
          <a:p>
            <a:endParaRPr lang="en-US" dirty="0"/>
          </a:p>
        </p:txBody>
      </p:sp>
    </p:spTree>
    <p:extLst>
      <p:ext uri="{BB962C8B-B14F-4D97-AF65-F5344CB8AC3E}">
        <p14:creationId xmlns:p14="http://schemas.microsoft.com/office/powerpoint/2010/main" val="235687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11" name="Picture 10"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4819" y="611078"/>
            <a:ext cx="8460670" cy="84045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6553199" y="6490926"/>
            <a:ext cx="2252289"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244223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5" name="Picture 4"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a:xfrm>
            <a:off x="6553199" y="6490926"/>
            <a:ext cx="2252289"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178401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46DCF-9857-6E46-B2FC-55206D4C3681}" type="slidenum">
              <a:rPr lang="en-US" smtClean="0"/>
              <a:t>‹#›</a:t>
            </a:fld>
            <a:endParaRPr lang="en-US"/>
          </a:p>
        </p:txBody>
      </p:sp>
    </p:spTree>
    <p:extLst>
      <p:ext uri="{BB962C8B-B14F-4D97-AF65-F5344CB8AC3E}">
        <p14:creationId xmlns:p14="http://schemas.microsoft.com/office/powerpoint/2010/main" val="640243925"/>
      </p:ext>
    </p:extLst>
  </p:cSld>
  <p:clrMap bg1="lt1" tx1="dk1" bg2="lt2" tx2="dk2" accent1="accent1" accent2="accent2" accent3="accent3" accent4="accent4" accent5="accent5" accent6="accent6" hlink="hlink" folHlink="folHlink"/>
  <p:sldLayoutIdLst>
    <p:sldLayoutId id="2147483654" r:id="rId1"/>
    <p:sldLayoutId id="2147483663" r:id="rId2"/>
    <p:sldLayoutId id="2147483649" r:id="rId3"/>
    <p:sldLayoutId id="2147483650" r:id="rId4"/>
    <p:sldLayoutId id="2147483661" r:id="rId5"/>
    <p:sldLayoutId id="2147483662" r:id="rId6"/>
    <p:sldLayoutId id="2147483656" r:id="rId7"/>
    <p:sldLayoutId id="2147483653" r:id="rId8"/>
    <p:sldLayoutId id="2147483655" r:id="rId9"/>
    <p:sldLayoutId id="2147483660" r:id="rId10"/>
    <p:sldLayoutId id="2147483651" r:id="rId11"/>
    <p:sldLayoutId id="2147483652" r:id="rId12"/>
    <p:sldLayoutId id="2147483657" r:id="rId13"/>
    <p:sldLayoutId id="2147483658" r:id="rId14"/>
    <p:sldLayoutId id="2147483659" r:id="rId15"/>
  </p:sldLayoutIdLst>
  <p:hf hdr="0" ftr="0" dt="0"/>
  <p:txStyles>
    <p:titleStyle>
      <a:lvl1pPr algn="ctr"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442443"/>
            <a:ext cx="9144000" cy="1141764"/>
          </a:xfrm>
        </p:spPr>
        <p:txBody>
          <a:bodyPr/>
          <a:lstStyle/>
          <a:p>
            <a:pPr algn="ctr"/>
            <a:br>
              <a:rPr lang="en-US" sz="4800" dirty="0"/>
            </a:br>
            <a:r>
              <a:rPr lang="en-US" sz="3600" dirty="0"/>
              <a:t>Virtual National Cancer Information Center</a:t>
            </a:r>
            <a:br>
              <a:rPr lang="en-US" sz="4800" dirty="0"/>
            </a:br>
            <a:r>
              <a:rPr lang="en-US" sz="1800" dirty="0"/>
              <a:t>Kevin Babb</a:t>
            </a:r>
            <a:br>
              <a:rPr lang="en-US" sz="1800" dirty="0"/>
            </a:br>
            <a:r>
              <a:rPr lang="en-US" sz="1800" dirty="0"/>
              <a:t>Vice President, NCIC</a:t>
            </a:r>
          </a:p>
        </p:txBody>
      </p:sp>
      <p:sp>
        <p:nvSpPr>
          <p:cNvPr id="3" name="Slide Number Placeholder 2"/>
          <p:cNvSpPr>
            <a:spLocks noGrp="1"/>
          </p:cNvSpPr>
          <p:nvPr>
            <p:ph type="sldNum" sz="quarter" idx="12"/>
          </p:nvPr>
        </p:nvSpPr>
        <p:spPr/>
        <p:txBody>
          <a:bodyPr/>
          <a:lstStyle/>
          <a:p>
            <a:fld id="{A8C46DCF-9857-6E46-B2FC-55206D4C3681}" type="slidenum">
              <a:rPr lang="en-US" smtClean="0"/>
              <a:t>1</a:t>
            </a:fld>
            <a:endParaRPr lang="en-US" dirty="0"/>
          </a:p>
        </p:txBody>
      </p:sp>
      <p:sp>
        <p:nvSpPr>
          <p:cNvPr id="7" name="TextBox 6"/>
          <p:cNvSpPr txBox="1"/>
          <p:nvPr/>
        </p:nvSpPr>
        <p:spPr>
          <a:xfrm>
            <a:off x="5299546" y="3200056"/>
            <a:ext cx="3152316" cy="2391412"/>
          </a:xfrm>
          <a:prstGeom prst="rect">
            <a:avLst/>
          </a:prstGeom>
        </p:spPr>
        <p:txBody>
          <a:bodyPr vert="horz" wrap="square" lIns="91440" tIns="45720" rIns="91440" bIns="45720" rtlCol="0" anchor="ctr">
            <a:noAutofit/>
          </a:bodyPr>
          <a:lstStyle/>
          <a:p>
            <a:endParaRPr lang="en-US" sz="3200" b="0" dirty="0"/>
          </a:p>
        </p:txBody>
      </p:sp>
      <p:pic>
        <p:nvPicPr>
          <p:cNvPr id="4" name="Picture 3"/>
          <p:cNvPicPr>
            <a:picLocks noChangeAspect="1"/>
          </p:cNvPicPr>
          <p:nvPr/>
        </p:nvPicPr>
        <p:blipFill>
          <a:blip r:embed="rId3"/>
          <a:stretch>
            <a:fillRect/>
          </a:stretch>
        </p:blipFill>
        <p:spPr>
          <a:xfrm>
            <a:off x="7213818" y="4796249"/>
            <a:ext cx="1584113" cy="1927835"/>
          </a:xfrm>
          <a:prstGeom prst="rect">
            <a:avLst/>
          </a:prstGeom>
        </p:spPr>
      </p:pic>
    </p:spTree>
    <p:extLst>
      <p:ext uri="{BB962C8B-B14F-4D97-AF65-F5344CB8AC3E}">
        <p14:creationId xmlns:p14="http://schemas.microsoft.com/office/powerpoint/2010/main" val="86886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42FE9D-91C0-4DE0-9BA3-50FC00D0AEE1}"/>
              </a:ext>
            </a:extLst>
          </p:cNvPr>
          <p:cNvSpPr>
            <a:spLocks noGrp="1"/>
          </p:cNvSpPr>
          <p:nvPr>
            <p:ph type="sldNum" sz="quarter" idx="12"/>
          </p:nvPr>
        </p:nvSpPr>
        <p:spPr/>
        <p:txBody>
          <a:bodyPr/>
          <a:lstStyle/>
          <a:p>
            <a:fld id="{A8C46DCF-9857-6E46-B2FC-55206D4C3681}" type="slidenum">
              <a:rPr lang="en-US" smtClean="0"/>
              <a:t>10</a:t>
            </a:fld>
            <a:endParaRPr lang="en-US" dirty="0"/>
          </a:p>
        </p:txBody>
      </p:sp>
      <p:sp>
        <p:nvSpPr>
          <p:cNvPr id="3" name="Title 2">
            <a:extLst>
              <a:ext uri="{FF2B5EF4-FFF2-40B4-BE49-F238E27FC236}">
                <a16:creationId xmlns:a16="http://schemas.microsoft.com/office/drawing/2014/main" id="{F0B3199F-8EA3-4EA3-9CD6-70456D4DAF52}"/>
              </a:ext>
            </a:extLst>
          </p:cNvPr>
          <p:cNvSpPr>
            <a:spLocks noGrp="1"/>
          </p:cNvSpPr>
          <p:nvPr>
            <p:ph type="ctrTitle"/>
          </p:nvPr>
        </p:nvSpPr>
        <p:spPr/>
        <p:txBody>
          <a:bodyPr/>
          <a:lstStyle/>
          <a:p>
            <a:pPr algn="ctr"/>
            <a:r>
              <a:rPr lang="en-US" dirty="0"/>
              <a:t>Engagement &amp; Communications</a:t>
            </a:r>
          </a:p>
        </p:txBody>
      </p:sp>
      <p:sp>
        <p:nvSpPr>
          <p:cNvPr id="4" name="Subtitle 3">
            <a:extLst>
              <a:ext uri="{FF2B5EF4-FFF2-40B4-BE49-F238E27FC236}">
                <a16:creationId xmlns:a16="http://schemas.microsoft.com/office/drawing/2014/main" id="{DECCC0F9-882D-438C-B435-EBCB88B8629B}"/>
              </a:ext>
            </a:extLst>
          </p:cNvPr>
          <p:cNvSpPr>
            <a:spLocks noGrp="1"/>
          </p:cNvSpPr>
          <p:nvPr>
            <p:ph type="subTitle" idx="1"/>
          </p:nvPr>
        </p:nvSpPr>
        <p:spPr>
          <a:xfrm>
            <a:off x="344819" y="1418349"/>
            <a:ext cx="8460670" cy="4836256"/>
          </a:xfrm>
        </p:spPr>
        <p:txBody>
          <a:bodyPr/>
          <a:lstStyle/>
          <a:p>
            <a:r>
              <a:rPr lang="en-US" dirty="0"/>
              <a:t>Defining our NCIC culture and exploring how it translates in a virtual workspace</a:t>
            </a:r>
          </a:p>
          <a:p>
            <a:pPr lvl="1"/>
            <a:r>
              <a:rPr lang="en-US" dirty="0"/>
              <a:t>Video Cameras</a:t>
            </a:r>
          </a:p>
          <a:p>
            <a:pPr lvl="1"/>
            <a:r>
              <a:rPr lang="en-US" dirty="0"/>
              <a:t>Skype calls</a:t>
            </a:r>
          </a:p>
          <a:p>
            <a:pPr lvl="1"/>
            <a:r>
              <a:rPr lang="en-US" dirty="0"/>
              <a:t>Social Media tools</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176036DE-4001-46EB-BF88-EDE0D481062A}"/>
              </a:ext>
            </a:extLst>
          </p:cNvPr>
          <p:cNvPicPr>
            <a:picLocks noChangeAspect="1"/>
          </p:cNvPicPr>
          <p:nvPr/>
        </p:nvPicPr>
        <p:blipFill>
          <a:blip r:embed="rId3"/>
          <a:stretch>
            <a:fillRect/>
          </a:stretch>
        </p:blipFill>
        <p:spPr>
          <a:xfrm>
            <a:off x="1453661" y="4273422"/>
            <a:ext cx="5732585" cy="2217504"/>
          </a:xfrm>
          <a:prstGeom prst="rect">
            <a:avLst/>
          </a:prstGeom>
        </p:spPr>
      </p:pic>
    </p:spTree>
    <p:extLst>
      <p:ext uri="{BB962C8B-B14F-4D97-AF65-F5344CB8AC3E}">
        <p14:creationId xmlns:p14="http://schemas.microsoft.com/office/powerpoint/2010/main" val="1978802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C46DCF-9857-6E46-B2FC-55206D4C3681}" type="slidenum">
              <a:rPr lang="en-US" smtClean="0"/>
              <a:t>11</a:t>
            </a:fld>
            <a:endParaRPr lang="en-US" dirty="0"/>
          </a:p>
        </p:txBody>
      </p:sp>
      <p:sp>
        <p:nvSpPr>
          <p:cNvPr id="3" name="Title 2"/>
          <p:cNvSpPr>
            <a:spLocks noGrp="1"/>
          </p:cNvSpPr>
          <p:nvPr>
            <p:ph type="ctrTitle"/>
          </p:nvPr>
        </p:nvSpPr>
        <p:spPr/>
        <p:txBody>
          <a:bodyPr/>
          <a:lstStyle/>
          <a:p>
            <a:pPr algn="ctr"/>
            <a:r>
              <a:rPr lang="en-US" dirty="0"/>
              <a:t>Other Considerations</a:t>
            </a:r>
          </a:p>
        </p:txBody>
      </p:sp>
      <p:sp>
        <p:nvSpPr>
          <p:cNvPr id="4" name="Subtitle 3"/>
          <p:cNvSpPr>
            <a:spLocks noGrp="1"/>
          </p:cNvSpPr>
          <p:nvPr>
            <p:ph type="subTitle" idx="1"/>
          </p:nvPr>
        </p:nvSpPr>
        <p:spPr/>
        <p:txBody>
          <a:bodyPr>
            <a:normAutofit fontScale="92500" lnSpcReduction="10000"/>
          </a:bodyPr>
          <a:lstStyle/>
          <a:p>
            <a:r>
              <a:rPr lang="en-US" dirty="0"/>
              <a:t>Safety</a:t>
            </a:r>
          </a:p>
          <a:p>
            <a:r>
              <a:rPr lang="en-US" dirty="0"/>
              <a:t>Human Resources</a:t>
            </a:r>
          </a:p>
          <a:p>
            <a:r>
              <a:rPr lang="en-US" dirty="0"/>
              <a:t>Successful WFH Arrangements</a:t>
            </a:r>
          </a:p>
          <a:p>
            <a:pPr lvl="1" fontAlgn="ctr"/>
            <a:r>
              <a:rPr lang="en-US" dirty="0"/>
              <a:t>Separate the workspace </a:t>
            </a:r>
          </a:p>
          <a:p>
            <a:pPr lvl="1" fontAlgn="ctr"/>
            <a:r>
              <a:rPr lang="en-US" dirty="0"/>
              <a:t>Be accessible </a:t>
            </a:r>
          </a:p>
          <a:p>
            <a:pPr lvl="1" fontAlgn="ctr"/>
            <a:r>
              <a:rPr lang="en-US" dirty="0"/>
              <a:t>Stay connected</a:t>
            </a:r>
          </a:p>
          <a:p>
            <a:pPr lvl="1" fontAlgn="ctr"/>
            <a:r>
              <a:rPr lang="en-US" dirty="0"/>
              <a:t>Communicate regularly</a:t>
            </a:r>
          </a:p>
          <a:p>
            <a:r>
              <a:rPr lang="en-US" dirty="0"/>
              <a:t>Office equipment	</a:t>
            </a:r>
          </a:p>
          <a:p>
            <a:r>
              <a:rPr lang="en-US" dirty="0"/>
              <a:t>Facility considerations</a:t>
            </a:r>
            <a:br>
              <a:rPr lang="en-US" dirty="0"/>
            </a:br>
            <a:endParaRPr lang="en-US" dirty="0"/>
          </a:p>
          <a:p>
            <a:pPr marL="0" lvl="0" indent="0">
              <a:buNone/>
            </a:pPr>
            <a:endParaRPr lang="en-US" dirty="0"/>
          </a:p>
        </p:txBody>
      </p:sp>
      <p:pic>
        <p:nvPicPr>
          <p:cNvPr id="5" name="Picture 4">
            <a:extLst>
              <a:ext uri="{FF2B5EF4-FFF2-40B4-BE49-F238E27FC236}">
                <a16:creationId xmlns:a16="http://schemas.microsoft.com/office/drawing/2014/main" id="{651DC347-481C-44BD-842F-75E451CE8268}"/>
              </a:ext>
            </a:extLst>
          </p:cNvPr>
          <p:cNvPicPr>
            <a:picLocks noChangeAspect="1"/>
          </p:cNvPicPr>
          <p:nvPr/>
        </p:nvPicPr>
        <p:blipFill>
          <a:blip r:embed="rId3"/>
          <a:stretch>
            <a:fillRect/>
          </a:stretch>
        </p:blipFill>
        <p:spPr>
          <a:xfrm>
            <a:off x="5151181" y="3102928"/>
            <a:ext cx="3623418" cy="1834969"/>
          </a:xfrm>
          <a:prstGeom prst="rect">
            <a:avLst/>
          </a:prstGeom>
        </p:spPr>
      </p:pic>
    </p:spTree>
    <p:extLst>
      <p:ext uri="{BB962C8B-B14F-4D97-AF65-F5344CB8AC3E}">
        <p14:creationId xmlns:p14="http://schemas.microsoft.com/office/powerpoint/2010/main" val="43046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16FFB-6F95-45E9-9D8F-C792EF591BB4}"/>
              </a:ext>
            </a:extLst>
          </p:cNvPr>
          <p:cNvSpPr>
            <a:spLocks noGrp="1"/>
          </p:cNvSpPr>
          <p:nvPr>
            <p:ph type="sldNum" sz="quarter" idx="12"/>
          </p:nvPr>
        </p:nvSpPr>
        <p:spPr/>
        <p:txBody>
          <a:bodyPr/>
          <a:lstStyle/>
          <a:p>
            <a:fld id="{A8C46DCF-9857-6E46-B2FC-55206D4C3681}" type="slidenum">
              <a:rPr lang="en-US" smtClean="0"/>
              <a:t>12</a:t>
            </a:fld>
            <a:endParaRPr lang="en-US" dirty="0"/>
          </a:p>
        </p:txBody>
      </p:sp>
      <p:pic>
        <p:nvPicPr>
          <p:cNvPr id="2056" name="Picture 8" descr="Image result for ongoing support">
            <a:extLst>
              <a:ext uri="{FF2B5EF4-FFF2-40B4-BE49-F238E27FC236}">
                <a16:creationId xmlns:a16="http://schemas.microsoft.com/office/drawing/2014/main" id="{BE822BCE-40CC-4314-881F-257D55447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15" y="1775985"/>
            <a:ext cx="7655169" cy="284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3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8090A-A282-45B1-A755-52E34F14D6B5}"/>
              </a:ext>
            </a:extLst>
          </p:cNvPr>
          <p:cNvSpPr>
            <a:spLocks noGrp="1"/>
          </p:cNvSpPr>
          <p:nvPr>
            <p:ph type="sldNum" sz="quarter" idx="12"/>
          </p:nvPr>
        </p:nvSpPr>
        <p:spPr/>
        <p:txBody>
          <a:bodyPr/>
          <a:lstStyle/>
          <a:p>
            <a:fld id="{A8C46DCF-9857-6E46-B2FC-55206D4C3681}" type="slidenum">
              <a:rPr lang="en-US" smtClean="0"/>
              <a:t>13</a:t>
            </a:fld>
            <a:endParaRPr lang="en-US" dirty="0"/>
          </a:p>
        </p:txBody>
      </p:sp>
      <p:sp>
        <p:nvSpPr>
          <p:cNvPr id="3" name="Title 2">
            <a:extLst>
              <a:ext uri="{FF2B5EF4-FFF2-40B4-BE49-F238E27FC236}">
                <a16:creationId xmlns:a16="http://schemas.microsoft.com/office/drawing/2014/main" id="{D9EB34A5-C80F-4FF3-8614-CA5FB96BE31F}"/>
              </a:ext>
            </a:extLst>
          </p:cNvPr>
          <p:cNvSpPr>
            <a:spLocks noGrp="1"/>
          </p:cNvSpPr>
          <p:nvPr>
            <p:ph type="ctrTitle"/>
          </p:nvPr>
        </p:nvSpPr>
        <p:spPr/>
        <p:txBody>
          <a:bodyPr/>
          <a:lstStyle/>
          <a:p>
            <a:pPr algn="ctr"/>
            <a:r>
              <a:rPr lang="en-US" dirty="0">
                <a:solidFill>
                  <a:srgbClr val="0070C0"/>
                </a:solidFill>
              </a:rPr>
              <a:t>Ongoing Support</a:t>
            </a:r>
            <a:endParaRPr lang="en-US" dirty="0"/>
          </a:p>
        </p:txBody>
      </p:sp>
      <p:sp>
        <p:nvSpPr>
          <p:cNvPr id="4" name="Subtitle 3">
            <a:extLst>
              <a:ext uri="{FF2B5EF4-FFF2-40B4-BE49-F238E27FC236}">
                <a16:creationId xmlns:a16="http://schemas.microsoft.com/office/drawing/2014/main" id="{800E2DA9-EE15-4038-8260-10F6360F90E9}"/>
              </a:ext>
            </a:extLst>
          </p:cNvPr>
          <p:cNvSpPr>
            <a:spLocks noGrp="1"/>
          </p:cNvSpPr>
          <p:nvPr>
            <p:ph type="subTitle" idx="1"/>
          </p:nvPr>
        </p:nvSpPr>
        <p:spPr/>
        <p:txBody>
          <a:bodyPr>
            <a:normAutofit/>
          </a:bodyPr>
          <a:lstStyle/>
          <a:p>
            <a:pPr marL="0" indent="0">
              <a:buNone/>
            </a:pPr>
            <a:r>
              <a:rPr lang="en-US" sz="2600" dirty="0"/>
              <a:t>Training</a:t>
            </a:r>
          </a:p>
          <a:p>
            <a:pPr lvl="1"/>
            <a:r>
              <a:rPr lang="en-US" sz="2200" dirty="0"/>
              <a:t>Collaborating &amp; Refining</a:t>
            </a:r>
          </a:p>
          <a:p>
            <a:pPr lvl="1"/>
            <a:endParaRPr lang="en-US" sz="2200" dirty="0"/>
          </a:p>
          <a:p>
            <a:pPr marL="457200" lvl="1" indent="0">
              <a:buNone/>
            </a:pPr>
            <a:endParaRPr lang="en-US" sz="2200" dirty="0"/>
          </a:p>
          <a:p>
            <a:pPr marL="0" indent="0">
              <a:buNone/>
            </a:pPr>
            <a:r>
              <a:rPr lang="en-US" sz="2600" dirty="0"/>
              <a:t>Communication</a:t>
            </a:r>
          </a:p>
          <a:p>
            <a:pPr lvl="1"/>
            <a:r>
              <a:rPr lang="en-US" sz="2200" dirty="0"/>
              <a:t>Virtual engagement through Yammer</a:t>
            </a:r>
          </a:p>
          <a:p>
            <a:pPr lvl="1"/>
            <a:endParaRPr lang="en-US" sz="2200" dirty="0"/>
          </a:p>
          <a:p>
            <a:pPr marL="457200" lvl="1" indent="0">
              <a:buNone/>
            </a:pPr>
            <a:endParaRPr lang="en-US" sz="1100" dirty="0"/>
          </a:p>
        </p:txBody>
      </p:sp>
      <p:pic>
        <p:nvPicPr>
          <p:cNvPr id="5" name="Picture 4">
            <a:extLst>
              <a:ext uri="{FF2B5EF4-FFF2-40B4-BE49-F238E27FC236}">
                <a16:creationId xmlns:a16="http://schemas.microsoft.com/office/drawing/2014/main" id="{EFD0A0BB-6A31-4AA6-AB59-B7BF3A758ECB}"/>
              </a:ext>
            </a:extLst>
          </p:cNvPr>
          <p:cNvPicPr>
            <a:picLocks noChangeAspect="1"/>
          </p:cNvPicPr>
          <p:nvPr/>
        </p:nvPicPr>
        <p:blipFill>
          <a:blip r:embed="rId3"/>
          <a:stretch>
            <a:fillRect/>
          </a:stretch>
        </p:blipFill>
        <p:spPr>
          <a:xfrm>
            <a:off x="4572000" y="1427360"/>
            <a:ext cx="1146628" cy="1222057"/>
          </a:xfrm>
          <a:prstGeom prst="rect">
            <a:avLst/>
          </a:prstGeom>
        </p:spPr>
      </p:pic>
      <p:pic>
        <p:nvPicPr>
          <p:cNvPr id="6" name="Picture 5">
            <a:extLst>
              <a:ext uri="{FF2B5EF4-FFF2-40B4-BE49-F238E27FC236}">
                <a16:creationId xmlns:a16="http://schemas.microsoft.com/office/drawing/2014/main" id="{BF5BA7F1-7AD9-4DD5-832B-1358675F87C4}"/>
              </a:ext>
            </a:extLst>
          </p:cNvPr>
          <p:cNvPicPr>
            <a:picLocks noChangeAspect="1"/>
          </p:cNvPicPr>
          <p:nvPr/>
        </p:nvPicPr>
        <p:blipFill>
          <a:blip r:embed="rId4"/>
          <a:stretch>
            <a:fillRect/>
          </a:stretch>
        </p:blipFill>
        <p:spPr>
          <a:xfrm>
            <a:off x="3592287" y="4208582"/>
            <a:ext cx="5271301" cy="2482503"/>
          </a:xfrm>
          <a:prstGeom prst="rect">
            <a:avLst/>
          </a:prstGeom>
        </p:spPr>
      </p:pic>
    </p:spTree>
    <p:extLst>
      <p:ext uri="{BB962C8B-B14F-4D97-AF65-F5344CB8AC3E}">
        <p14:creationId xmlns:p14="http://schemas.microsoft.com/office/powerpoint/2010/main" val="409240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EC165E-18A7-4796-8819-DD4595825A1F}"/>
              </a:ext>
            </a:extLst>
          </p:cNvPr>
          <p:cNvSpPr>
            <a:spLocks noGrp="1"/>
          </p:cNvSpPr>
          <p:nvPr>
            <p:ph type="subTitle" idx="1"/>
          </p:nvPr>
        </p:nvSpPr>
        <p:spPr>
          <a:xfrm>
            <a:off x="457200" y="1449096"/>
            <a:ext cx="8229600" cy="3347596"/>
          </a:xfrm>
        </p:spPr>
        <p:txBody>
          <a:bodyPr>
            <a:normAutofit/>
          </a:bodyPr>
          <a:lstStyle/>
          <a:p>
            <a:pPr marL="0" indent="0" algn="ctr">
              <a:buNone/>
            </a:pPr>
            <a:r>
              <a:rPr lang="en-US" dirty="0"/>
              <a:t>Cultivation of Virtual NCIC Culture Includes…</a:t>
            </a:r>
          </a:p>
          <a:p>
            <a:pPr marL="0" indent="0">
              <a:buNone/>
            </a:pPr>
            <a:r>
              <a:rPr lang="en-US" sz="2400" dirty="0"/>
              <a:t>				</a:t>
            </a:r>
            <a:r>
              <a:rPr lang="en-US" sz="2800" dirty="0"/>
              <a:t>Three Distinct Areas of Focus</a:t>
            </a:r>
          </a:p>
          <a:p>
            <a:pPr lvl="0">
              <a:buFont typeface="Wingdings" panose="05000000000000000000" pitchFamily="2" charset="2"/>
              <a:buChar char="ü"/>
            </a:pPr>
            <a:r>
              <a:rPr lang="en-US" sz="2400" dirty="0"/>
              <a:t>Specialist: Take action to feel connected</a:t>
            </a:r>
          </a:p>
          <a:p>
            <a:pPr lvl="0">
              <a:buFont typeface="Wingdings" panose="05000000000000000000" pitchFamily="2" charset="2"/>
              <a:buChar char="ü"/>
            </a:pPr>
            <a:r>
              <a:rPr lang="en-US" sz="2400" dirty="0"/>
              <a:t>Leadership: Take action to ensure staff feel supported</a:t>
            </a:r>
          </a:p>
          <a:p>
            <a:pPr lvl="0">
              <a:buFont typeface="Wingdings" panose="05000000000000000000" pitchFamily="2" charset="2"/>
              <a:buChar char="ü"/>
            </a:pPr>
            <a:r>
              <a:rPr lang="en-US" sz="2400" dirty="0"/>
              <a:t>Center Wide: Create forums and activities for all staff to feel included and engaged</a:t>
            </a:r>
          </a:p>
          <a:p>
            <a:endParaRPr lang="en-US" sz="2400" dirty="0"/>
          </a:p>
          <a:p>
            <a:endParaRPr lang="en-US" sz="2400" dirty="0"/>
          </a:p>
        </p:txBody>
      </p:sp>
      <p:pic>
        <p:nvPicPr>
          <p:cNvPr id="7" name="Picture 6">
            <a:extLst>
              <a:ext uri="{FF2B5EF4-FFF2-40B4-BE49-F238E27FC236}">
                <a16:creationId xmlns:a16="http://schemas.microsoft.com/office/drawing/2014/main" id="{5C29D2DA-7C68-4E20-8063-C9ECF61D6162}"/>
              </a:ext>
            </a:extLst>
          </p:cNvPr>
          <p:cNvPicPr>
            <a:picLocks noChangeAspect="1"/>
          </p:cNvPicPr>
          <p:nvPr/>
        </p:nvPicPr>
        <p:blipFill>
          <a:blip r:embed="rId3"/>
          <a:stretch>
            <a:fillRect/>
          </a:stretch>
        </p:blipFill>
        <p:spPr>
          <a:xfrm>
            <a:off x="4847457" y="4363200"/>
            <a:ext cx="3219450" cy="2143125"/>
          </a:xfrm>
          <a:prstGeom prst="rect">
            <a:avLst/>
          </a:prstGeom>
        </p:spPr>
      </p:pic>
      <p:sp>
        <p:nvSpPr>
          <p:cNvPr id="8" name="Title 2">
            <a:extLst>
              <a:ext uri="{FF2B5EF4-FFF2-40B4-BE49-F238E27FC236}">
                <a16:creationId xmlns:a16="http://schemas.microsoft.com/office/drawing/2014/main" id="{6F099C86-2507-4315-8E90-B6B1E56B595D}"/>
              </a:ext>
            </a:extLst>
          </p:cNvPr>
          <p:cNvSpPr>
            <a:spLocks noGrp="1"/>
          </p:cNvSpPr>
          <p:nvPr>
            <p:ph type="ctrTitle"/>
          </p:nvPr>
        </p:nvSpPr>
        <p:spPr>
          <a:xfrm>
            <a:off x="344819" y="513047"/>
            <a:ext cx="8460670" cy="933605"/>
          </a:xfrm>
        </p:spPr>
        <p:txBody>
          <a:bodyPr/>
          <a:lstStyle/>
          <a:p>
            <a:pPr algn="ctr"/>
            <a:r>
              <a:rPr lang="en-US" dirty="0">
                <a:solidFill>
                  <a:srgbClr val="0070C0"/>
                </a:solidFill>
              </a:rPr>
              <a:t>Ongoing Support</a:t>
            </a:r>
            <a:endParaRPr lang="en-US" dirty="0"/>
          </a:p>
        </p:txBody>
      </p:sp>
    </p:spTree>
    <p:extLst>
      <p:ext uri="{BB962C8B-B14F-4D97-AF65-F5344CB8AC3E}">
        <p14:creationId xmlns:p14="http://schemas.microsoft.com/office/powerpoint/2010/main" val="327359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8090A-A282-45B1-A755-52E34F14D6B5}"/>
              </a:ext>
            </a:extLst>
          </p:cNvPr>
          <p:cNvSpPr>
            <a:spLocks noGrp="1"/>
          </p:cNvSpPr>
          <p:nvPr>
            <p:ph type="sldNum" sz="quarter" idx="12"/>
          </p:nvPr>
        </p:nvSpPr>
        <p:spPr/>
        <p:txBody>
          <a:bodyPr/>
          <a:lstStyle/>
          <a:p>
            <a:fld id="{A8C46DCF-9857-6E46-B2FC-55206D4C3681}" type="slidenum">
              <a:rPr lang="en-US" smtClean="0"/>
              <a:t>15</a:t>
            </a:fld>
            <a:endParaRPr lang="en-US" dirty="0"/>
          </a:p>
        </p:txBody>
      </p:sp>
      <p:sp>
        <p:nvSpPr>
          <p:cNvPr id="3" name="Title 2">
            <a:extLst>
              <a:ext uri="{FF2B5EF4-FFF2-40B4-BE49-F238E27FC236}">
                <a16:creationId xmlns:a16="http://schemas.microsoft.com/office/drawing/2014/main" id="{D9EB34A5-C80F-4FF3-8614-CA5FB96BE31F}"/>
              </a:ext>
            </a:extLst>
          </p:cNvPr>
          <p:cNvSpPr>
            <a:spLocks noGrp="1"/>
          </p:cNvSpPr>
          <p:nvPr>
            <p:ph type="ctrTitle"/>
          </p:nvPr>
        </p:nvSpPr>
        <p:spPr/>
        <p:txBody>
          <a:bodyPr/>
          <a:lstStyle/>
          <a:p>
            <a:pPr algn="ctr"/>
            <a:r>
              <a:rPr lang="en-US" dirty="0">
                <a:solidFill>
                  <a:srgbClr val="0070C0"/>
                </a:solidFill>
              </a:rPr>
              <a:t>Ongoing Support</a:t>
            </a:r>
            <a:endParaRPr lang="en-US" dirty="0"/>
          </a:p>
        </p:txBody>
      </p:sp>
      <p:sp>
        <p:nvSpPr>
          <p:cNvPr id="4" name="Subtitle 3">
            <a:extLst>
              <a:ext uri="{FF2B5EF4-FFF2-40B4-BE49-F238E27FC236}">
                <a16:creationId xmlns:a16="http://schemas.microsoft.com/office/drawing/2014/main" id="{800E2DA9-EE15-4038-8260-10F6360F90E9}"/>
              </a:ext>
            </a:extLst>
          </p:cNvPr>
          <p:cNvSpPr>
            <a:spLocks noGrp="1"/>
          </p:cNvSpPr>
          <p:nvPr>
            <p:ph type="subTitle" idx="1"/>
          </p:nvPr>
        </p:nvSpPr>
        <p:spPr/>
        <p:txBody>
          <a:bodyPr>
            <a:normAutofit/>
          </a:bodyPr>
          <a:lstStyle/>
          <a:p>
            <a:pPr marL="0" indent="0">
              <a:buNone/>
            </a:pPr>
            <a:r>
              <a:rPr lang="en-US" sz="2600" dirty="0"/>
              <a:t>Weekly Pulse Survey</a:t>
            </a:r>
          </a:p>
          <a:p>
            <a:pPr lvl="1"/>
            <a:r>
              <a:rPr lang="en-US" sz="2200" dirty="0"/>
              <a:t>One question survey sent weekly to frontline staff</a:t>
            </a:r>
          </a:p>
          <a:p>
            <a:pPr lvl="1"/>
            <a:r>
              <a:rPr lang="en-US" sz="2200" dirty="0"/>
              <a:t>Results reported by teams / roles</a:t>
            </a:r>
          </a:p>
          <a:p>
            <a:pPr lvl="2"/>
            <a:r>
              <a:rPr lang="en-US" sz="1800" dirty="0"/>
              <a:t>Looking for trends</a:t>
            </a:r>
          </a:p>
          <a:p>
            <a:pPr lvl="1"/>
            <a:r>
              <a:rPr lang="en-US" sz="2200" dirty="0"/>
              <a:t>Weekly discussion in Yammer</a:t>
            </a:r>
          </a:p>
          <a:p>
            <a:pPr lvl="1"/>
            <a:endParaRPr lang="en-US" sz="2200" dirty="0"/>
          </a:p>
          <a:p>
            <a:pPr marL="457200" lvl="1" indent="0">
              <a:buNone/>
            </a:pPr>
            <a:endParaRPr lang="en-US" sz="1100" dirty="0"/>
          </a:p>
        </p:txBody>
      </p:sp>
      <p:pic>
        <p:nvPicPr>
          <p:cNvPr id="5" name="Picture 4">
            <a:extLst>
              <a:ext uri="{FF2B5EF4-FFF2-40B4-BE49-F238E27FC236}">
                <a16:creationId xmlns:a16="http://schemas.microsoft.com/office/drawing/2014/main" id="{7E7EF866-B24F-491F-AC60-AE1F751A457F}"/>
              </a:ext>
            </a:extLst>
          </p:cNvPr>
          <p:cNvPicPr>
            <a:picLocks noChangeAspect="1"/>
          </p:cNvPicPr>
          <p:nvPr/>
        </p:nvPicPr>
        <p:blipFill>
          <a:blip r:embed="rId3"/>
          <a:stretch>
            <a:fillRect/>
          </a:stretch>
        </p:blipFill>
        <p:spPr>
          <a:xfrm>
            <a:off x="3387725" y="3877204"/>
            <a:ext cx="2571750" cy="1714500"/>
          </a:xfrm>
          <a:prstGeom prst="rect">
            <a:avLst/>
          </a:prstGeom>
        </p:spPr>
      </p:pic>
    </p:spTree>
    <p:extLst>
      <p:ext uri="{BB962C8B-B14F-4D97-AF65-F5344CB8AC3E}">
        <p14:creationId xmlns:p14="http://schemas.microsoft.com/office/powerpoint/2010/main" val="19087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F616F2-8841-4ACB-BF67-F577F1F622BD}"/>
              </a:ext>
            </a:extLst>
          </p:cNvPr>
          <p:cNvSpPr>
            <a:spLocks noGrp="1"/>
          </p:cNvSpPr>
          <p:nvPr>
            <p:ph type="sldNum" sz="quarter" idx="12"/>
          </p:nvPr>
        </p:nvSpPr>
        <p:spPr/>
        <p:txBody>
          <a:bodyPr/>
          <a:lstStyle/>
          <a:p>
            <a:fld id="{A8C46DCF-9857-6E46-B2FC-55206D4C3681}" type="slidenum">
              <a:rPr lang="en-US" smtClean="0"/>
              <a:t>16</a:t>
            </a:fld>
            <a:endParaRPr lang="en-US" dirty="0"/>
          </a:p>
        </p:txBody>
      </p:sp>
      <p:sp>
        <p:nvSpPr>
          <p:cNvPr id="3" name="Title 2">
            <a:extLst>
              <a:ext uri="{FF2B5EF4-FFF2-40B4-BE49-F238E27FC236}">
                <a16:creationId xmlns:a16="http://schemas.microsoft.com/office/drawing/2014/main" id="{35B83AE4-851C-47A6-8FB7-F9449D80B353}"/>
              </a:ext>
            </a:extLst>
          </p:cNvPr>
          <p:cNvSpPr>
            <a:spLocks noGrp="1"/>
          </p:cNvSpPr>
          <p:nvPr>
            <p:ph type="ctrTitle"/>
          </p:nvPr>
        </p:nvSpPr>
        <p:spPr/>
        <p:txBody>
          <a:bodyPr/>
          <a:lstStyle/>
          <a:p>
            <a:pPr algn="ctr"/>
            <a:r>
              <a:rPr lang="en-US" dirty="0">
                <a:solidFill>
                  <a:srgbClr val="0070C0"/>
                </a:solidFill>
              </a:rPr>
              <a:t>Measuring Success</a:t>
            </a:r>
            <a:endParaRPr lang="en-US" dirty="0"/>
          </a:p>
        </p:txBody>
      </p:sp>
      <p:sp>
        <p:nvSpPr>
          <p:cNvPr id="4" name="Subtitle 3">
            <a:extLst>
              <a:ext uri="{FF2B5EF4-FFF2-40B4-BE49-F238E27FC236}">
                <a16:creationId xmlns:a16="http://schemas.microsoft.com/office/drawing/2014/main" id="{DDC35B3B-0FF8-4057-AC2B-0590D1179AC5}"/>
              </a:ext>
            </a:extLst>
          </p:cNvPr>
          <p:cNvSpPr>
            <a:spLocks noGrp="1"/>
          </p:cNvSpPr>
          <p:nvPr>
            <p:ph type="subTitle" idx="1"/>
          </p:nvPr>
        </p:nvSpPr>
        <p:spPr/>
        <p:txBody>
          <a:bodyPr>
            <a:normAutofit fontScale="85000" lnSpcReduction="10000"/>
          </a:bodyPr>
          <a:lstStyle/>
          <a:p>
            <a:pPr marL="0" indent="0">
              <a:buNone/>
            </a:pPr>
            <a:endParaRPr lang="en-US" dirty="0"/>
          </a:p>
          <a:p>
            <a:pPr marL="0" indent="0">
              <a:buNone/>
            </a:pPr>
            <a:r>
              <a:rPr lang="en-US" b="1" dirty="0"/>
              <a:t>When we are successful then … </a:t>
            </a:r>
            <a:endParaRPr lang="en-US" dirty="0"/>
          </a:p>
          <a:p>
            <a:pPr lvl="0"/>
            <a:r>
              <a:rPr lang="en-US" dirty="0"/>
              <a:t>We will save donor dollars </a:t>
            </a:r>
          </a:p>
          <a:p>
            <a:pPr lvl="0"/>
            <a:r>
              <a:rPr lang="en-US" dirty="0"/>
              <a:t>We will pioneer how innovative change can drive more money toward mission</a:t>
            </a:r>
          </a:p>
          <a:p>
            <a:pPr lvl="0"/>
            <a:r>
              <a:rPr lang="en-US" dirty="0"/>
              <a:t>We will retain and enhance the current NCIC culture</a:t>
            </a:r>
          </a:p>
          <a:p>
            <a:pPr lvl="0"/>
            <a:r>
              <a:rPr lang="en-US" dirty="0"/>
              <a:t>We will have an increasingly inclusive virtual workplace with an enterprise mindset and geography</a:t>
            </a:r>
          </a:p>
          <a:p>
            <a:pPr lvl="0"/>
            <a:r>
              <a:rPr lang="en-US" dirty="0"/>
              <a:t>We will have seamless processes for staff and constituents in virtual recruitment, training, management, processes, and tools</a:t>
            </a:r>
          </a:p>
          <a:p>
            <a:endParaRPr lang="en-US" dirty="0"/>
          </a:p>
        </p:txBody>
      </p:sp>
    </p:spTree>
    <p:extLst>
      <p:ext uri="{BB962C8B-B14F-4D97-AF65-F5344CB8AC3E}">
        <p14:creationId xmlns:p14="http://schemas.microsoft.com/office/powerpoint/2010/main" val="117917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BB7452-1CF4-4C57-A515-7C84CBB2EB41}"/>
              </a:ext>
            </a:extLst>
          </p:cNvPr>
          <p:cNvSpPr>
            <a:spLocks noGrp="1"/>
          </p:cNvSpPr>
          <p:nvPr>
            <p:ph type="sldNum" sz="quarter" idx="12"/>
          </p:nvPr>
        </p:nvSpPr>
        <p:spPr/>
        <p:txBody>
          <a:bodyPr/>
          <a:lstStyle/>
          <a:p>
            <a:fld id="{A8C46DCF-9857-6E46-B2FC-55206D4C3681}" type="slidenum">
              <a:rPr lang="en-US" smtClean="0"/>
              <a:t>17</a:t>
            </a:fld>
            <a:endParaRPr lang="en-US" dirty="0"/>
          </a:p>
        </p:txBody>
      </p:sp>
    </p:spTree>
    <p:extLst>
      <p:ext uri="{BB962C8B-B14F-4D97-AF65-F5344CB8AC3E}">
        <p14:creationId xmlns:p14="http://schemas.microsoft.com/office/powerpoint/2010/main" val="301581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NCIC—A Virtual Contact Center</a:t>
            </a:r>
          </a:p>
        </p:txBody>
      </p:sp>
      <p:sp>
        <p:nvSpPr>
          <p:cNvPr id="3" name="Subtitle 2"/>
          <p:cNvSpPr>
            <a:spLocks noGrp="1"/>
          </p:cNvSpPr>
          <p:nvPr>
            <p:ph type="subTitle" idx="1"/>
          </p:nvPr>
        </p:nvSpPr>
        <p:spPr>
          <a:xfrm>
            <a:off x="344820" y="1446652"/>
            <a:ext cx="4871949" cy="4461779"/>
          </a:xfrm>
        </p:spPr>
        <p:txBody>
          <a:bodyPr/>
          <a:lstStyle/>
          <a:p>
            <a:r>
              <a:rPr lang="en-US" dirty="0"/>
              <a:t>The decision to go virtual</a:t>
            </a:r>
          </a:p>
          <a:p>
            <a:pPr marL="0" indent="0">
              <a:buNone/>
            </a:pPr>
            <a:endParaRPr lang="en-US" dirty="0"/>
          </a:p>
          <a:p>
            <a:r>
              <a:rPr lang="en-US" dirty="0"/>
              <a:t>The move to virtual</a:t>
            </a:r>
          </a:p>
          <a:p>
            <a:pPr marL="0" indent="0">
              <a:buNone/>
            </a:pPr>
            <a:endParaRPr lang="en-US" dirty="0"/>
          </a:p>
          <a:p>
            <a:r>
              <a:rPr lang="en-US" dirty="0"/>
              <a:t>Ongoing support for a virtual NCIC</a:t>
            </a:r>
          </a:p>
        </p:txBody>
      </p:sp>
      <p:sp>
        <p:nvSpPr>
          <p:cNvPr id="4" name="Slide Number Placeholder 3"/>
          <p:cNvSpPr>
            <a:spLocks noGrp="1"/>
          </p:cNvSpPr>
          <p:nvPr>
            <p:ph type="sldNum" sz="quarter" idx="12"/>
          </p:nvPr>
        </p:nvSpPr>
        <p:spPr/>
        <p:txBody>
          <a:bodyPr/>
          <a:lstStyle/>
          <a:p>
            <a:fld id="{A8C46DCF-9857-6E46-B2FC-55206D4C3681}" type="slidenum">
              <a:rPr lang="en-US" smtClean="0"/>
              <a:t>2</a:t>
            </a:fld>
            <a:endParaRPr lang="en-US" dirty="0"/>
          </a:p>
        </p:txBody>
      </p:sp>
      <p:pic>
        <p:nvPicPr>
          <p:cNvPr id="1028" name="Picture 4" descr="https://brandtoolkit.cancer.org/bms_resources/cacheGenerated/0037/3749_1_thumbnail_320x320_page1_17992.jpg">
            <a:extLst>
              <a:ext uri="{FF2B5EF4-FFF2-40B4-BE49-F238E27FC236}">
                <a16:creationId xmlns:a16="http://schemas.microsoft.com/office/drawing/2014/main" id="{50AF6322-4EB9-45D2-9135-C99AEF49B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616" y="1829327"/>
            <a:ext cx="3048000" cy="323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1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27EE3F-7134-4E9B-AF18-8A842F161B0D}"/>
              </a:ext>
            </a:extLst>
          </p:cNvPr>
          <p:cNvSpPr>
            <a:spLocks noGrp="1"/>
          </p:cNvSpPr>
          <p:nvPr>
            <p:ph type="sldNum" sz="quarter" idx="12"/>
          </p:nvPr>
        </p:nvSpPr>
        <p:spPr/>
        <p:txBody>
          <a:bodyPr/>
          <a:lstStyle/>
          <a:p>
            <a:fld id="{A8C46DCF-9857-6E46-B2FC-55206D4C3681}" type="slidenum">
              <a:rPr lang="en-US" smtClean="0"/>
              <a:t>3</a:t>
            </a:fld>
            <a:endParaRPr lang="en-US" dirty="0"/>
          </a:p>
        </p:txBody>
      </p:sp>
      <p:pic>
        <p:nvPicPr>
          <p:cNvPr id="7" name="Picture 6">
            <a:extLst>
              <a:ext uri="{FF2B5EF4-FFF2-40B4-BE49-F238E27FC236}">
                <a16:creationId xmlns:a16="http://schemas.microsoft.com/office/drawing/2014/main" id="{4595DF36-9789-4D48-8E0B-6C754C57F2ED}"/>
              </a:ext>
            </a:extLst>
          </p:cNvPr>
          <p:cNvPicPr>
            <a:picLocks noChangeAspect="1"/>
          </p:cNvPicPr>
          <p:nvPr/>
        </p:nvPicPr>
        <p:blipFill>
          <a:blip r:embed="rId3"/>
          <a:stretch>
            <a:fillRect/>
          </a:stretch>
        </p:blipFill>
        <p:spPr>
          <a:xfrm>
            <a:off x="1359877" y="1172308"/>
            <a:ext cx="6424599" cy="4988512"/>
          </a:xfrm>
          <a:prstGeom prst="rect">
            <a:avLst/>
          </a:prstGeom>
        </p:spPr>
      </p:pic>
    </p:spTree>
    <p:extLst>
      <p:ext uri="{BB962C8B-B14F-4D97-AF65-F5344CB8AC3E}">
        <p14:creationId xmlns:p14="http://schemas.microsoft.com/office/powerpoint/2010/main" val="1693433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D5AF-3497-4BB8-BCA2-CFE4DAD05E6D}"/>
              </a:ext>
            </a:extLst>
          </p:cNvPr>
          <p:cNvSpPr>
            <a:spLocks noGrp="1"/>
          </p:cNvSpPr>
          <p:nvPr>
            <p:ph type="ctrTitle"/>
          </p:nvPr>
        </p:nvSpPr>
        <p:spPr/>
        <p:txBody>
          <a:bodyPr/>
          <a:lstStyle/>
          <a:p>
            <a:pPr algn="ctr"/>
            <a:r>
              <a:rPr lang="en-US" dirty="0">
                <a:solidFill>
                  <a:srgbClr val="0070C0"/>
                </a:solidFill>
              </a:rPr>
              <a:t>The Decision</a:t>
            </a:r>
          </a:p>
        </p:txBody>
      </p:sp>
      <p:sp>
        <p:nvSpPr>
          <p:cNvPr id="3" name="Subtitle 2">
            <a:extLst>
              <a:ext uri="{FF2B5EF4-FFF2-40B4-BE49-F238E27FC236}">
                <a16:creationId xmlns:a16="http://schemas.microsoft.com/office/drawing/2014/main" id="{680D0CCC-9A28-4DA3-8409-B39364D2322A}"/>
              </a:ext>
            </a:extLst>
          </p:cNvPr>
          <p:cNvSpPr>
            <a:spLocks noGrp="1"/>
          </p:cNvSpPr>
          <p:nvPr>
            <p:ph type="subTitle" idx="1"/>
          </p:nvPr>
        </p:nvSpPr>
        <p:spPr>
          <a:xfrm>
            <a:off x="344819" y="1446653"/>
            <a:ext cx="8460669" cy="4396798"/>
          </a:xfrm>
        </p:spPr>
        <p:txBody>
          <a:bodyPr>
            <a:normAutofit fontScale="70000" lnSpcReduction="20000"/>
          </a:bodyPr>
          <a:lstStyle/>
          <a:p>
            <a:r>
              <a:rPr lang="en-US" dirty="0"/>
              <a:t>What Happened:</a:t>
            </a:r>
          </a:p>
          <a:p>
            <a:pPr lvl="1"/>
            <a:r>
              <a:rPr lang="en-US" dirty="0"/>
              <a:t>Building lease</a:t>
            </a:r>
          </a:p>
          <a:p>
            <a:pPr lvl="1"/>
            <a:r>
              <a:rPr lang="en-US" dirty="0"/>
              <a:t>ACS Exploratory Group</a:t>
            </a:r>
          </a:p>
          <a:p>
            <a:pPr lvl="1"/>
            <a:r>
              <a:rPr lang="en-US" dirty="0"/>
              <a:t>History:  NCIC was already supporting 100 + top performers virtually</a:t>
            </a:r>
          </a:p>
          <a:p>
            <a:r>
              <a:rPr lang="en-US" dirty="0"/>
              <a:t>Considerations:</a:t>
            </a:r>
          </a:p>
          <a:p>
            <a:pPr lvl="1"/>
            <a:r>
              <a:rPr lang="en-US" dirty="0"/>
              <a:t>Labor Force Size</a:t>
            </a:r>
          </a:p>
          <a:p>
            <a:pPr lvl="1"/>
            <a:r>
              <a:rPr lang="en-US" dirty="0"/>
              <a:t>Demographics </a:t>
            </a:r>
          </a:p>
          <a:p>
            <a:pPr lvl="1"/>
            <a:r>
              <a:rPr lang="en-US" dirty="0"/>
              <a:t>Spanish Speaking</a:t>
            </a:r>
          </a:p>
          <a:p>
            <a:pPr lvl="1"/>
            <a:r>
              <a:rPr lang="en-US" dirty="0"/>
              <a:t>Contact Center Skill Set</a:t>
            </a:r>
          </a:p>
          <a:p>
            <a:pPr lvl="1"/>
            <a:r>
              <a:rPr lang="en-US" dirty="0"/>
              <a:t>Percentage of Bachelor’s Degrees</a:t>
            </a:r>
          </a:p>
          <a:p>
            <a:pPr lvl="1"/>
            <a:r>
              <a:rPr lang="en-US" dirty="0"/>
              <a:t>Average Salary for Contact Center</a:t>
            </a:r>
          </a:p>
          <a:p>
            <a:pPr lvl="1"/>
            <a:r>
              <a:rPr lang="en-US" dirty="0"/>
              <a:t>Contact Center Saturation Rate</a:t>
            </a:r>
          </a:p>
          <a:p>
            <a:pPr lvl="1"/>
            <a:r>
              <a:rPr lang="en-US" dirty="0"/>
              <a:t>Real Estate Estimates</a:t>
            </a:r>
          </a:p>
          <a:p>
            <a:endParaRPr lang="en-US" dirty="0"/>
          </a:p>
        </p:txBody>
      </p:sp>
      <p:sp>
        <p:nvSpPr>
          <p:cNvPr id="4" name="Slide Number Placeholder 3">
            <a:extLst>
              <a:ext uri="{FF2B5EF4-FFF2-40B4-BE49-F238E27FC236}">
                <a16:creationId xmlns:a16="http://schemas.microsoft.com/office/drawing/2014/main" id="{A44CC9FB-6055-40DF-AB86-89AB974B3BD1}"/>
              </a:ext>
            </a:extLst>
          </p:cNvPr>
          <p:cNvSpPr>
            <a:spLocks noGrp="1"/>
          </p:cNvSpPr>
          <p:nvPr>
            <p:ph type="sldNum" sz="quarter" idx="12"/>
          </p:nvPr>
        </p:nvSpPr>
        <p:spPr/>
        <p:txBody>
          <a:bodyPr/>
          <a:lstStyle/>
          <a:p>
            <a:fld id="{A8C46DCF-9857-6E46-B2FC-55206D4C3681}" type="slidenum">
              <a:rPr lang="en-US" smtClean="0"/>
              <a:t>4</a:t>
            </a:fld>
            <a:endParaRPr lang="en-US" dirty="0"/>
          </a:p>
        </p:txBody>
      </p:sp>
      <p:pic>
        <p:nvPicPr>
          <p:cNvPr id="5" name="Picture 4">
            <a:extLst>
              <a:ext uri="{FF2B5EF4-FFF2-40B4-BE49-F238E27FC236}">
                <a16:creationId xmlns:a16="http://schemas.microsoft.com/office/drawing/2014/main" id="{B18231B8-83C2-4A30-9FE7-399D5F9E2F4F}"/>
              </a:ext>
            </a:extLst>
          </p:cNvPr>
          <p:cNvPicPr>
            <a:picLocks noChangeAspect="1"/>
          </p:cNvPicPr>
          <p:nvPr/>
        </p:nvPicPr>
        <p:blipFill>
          <a:blip r:embed="rId3"/>
          <a:stretch>
            <a:fillRect/>
          </a:stretch>
        </p:blipFill>
        <p:spPr>
          <a:xfrm>
            <a:off x="5193462" y="2992950"/>
            <a:ext cx="3435577" cy="1647629"/>
          </a:xfrm>
          <a:prstGeom prst="rect">
            <a:avLst/>
          </a:prstGeom>
        </p:spPr>
      </p:pic>
    </p:spTree>
    <p:extLst>
      <p:ext uri="{BB962C8B-B14F-4D97-AF65-F5344CB8AC3E}">
        <p14:creationId xmlns:p14="http://schemas.microsoft.com/office/powerpoint/2010/main" val="1294682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the other cities did </a:t>
            </a:r>
            <a:r>
              <a:rPr lang="en-US" b="1" dirty="0"/>
              <a:t>NOT</a:t>
            </a:r>
            <a:r>
              <a:rPr lang="en-US" dirty="0"/>
              <a:t> have:</a:t>
            </a:r>
          </a:p>
        </p:txBody>
      </p:sp>
      <p:sp>
        <p:nvSpPr>
          <p:cNvPr id="3" name="Subtitle 2"/>
          <p:cNvSpPr>
            <a:spLocks noGrp="1"/>
          </p:cNvSpPr>
          <p:nvPr>
            <p:ph type="subTitle" idx="1"/>
          </p:nvPr>
        </p:nvSpPr>
        <p:spPr/>
        <p:txBody>
          <a:bodyPr>
            <a:normAutofit/>
          </a:bodyPr>
          <a:lstStyle/>
          <a:p>
            <a:endParaRPr lang="en-US" dirty="0"/>
          </a:p>
          <a:p>
            <a:pPr marL="0" indent="0" algn="just">
              <a:buNone/>
            </a:pPr>
            <a:r>
              <a:rPr lang="en-US" dirty="0"/>
              <a:t>                                  </a:t>
            </a:r>
          </a:p>
          <a:p>
            <a:pPr marL="0" indent="0" algn="just">
              <a:buNone/>
            </a:pPr>
            <a:r>
              <a:rPr lang="en-US" sz="2400" dirty="0"/>
              <a:t>Our talented staff and strong knowledge base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C46DCF-9857-6E46-B2FC-55206D4C368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D3B355B-449D-420E-A4C8-FBDB150F6C61}"/>
              </a:ext>
            </a:extLst>
          </p:cNvPr>
          <p:cNvPicPr>
            <a:picLocks noChangeAspect="1"/>
          </p:cNvPicPr>
          <p:nvPr/>
        </p:nvPicPr>
        <p:blipFill>
          <a:blip r:embed="rId2"/>
          <a:stretch>
            <a:fillRect/>
          </a:stretch>
        </p:blipFill>
        <p:spPr>
          <a:xfrm>
            <a:off x="3761562" y="4008633"/>
            <a:ext cx="1971999" cy="2274276"/>
          </a:xfrm>
          <a:prstGeom prst="rect">
            <a:avLst/>
          </a:prstGeom>
        </p:spPr>
      </p:pic>
      <p:pic>
        <p:nvPicPr>
          <p:cNvPr id="6" name="Picture 5">
            <a:extLst>
              <a:ext uri="{FF2B5EF4-FFF2-40B4-BE49-F238E27FC236}">
                <a16:creationId xmlns:a16="http://schemas.microsoft.com/office/drawing/2014/main" id="{BCE307E4-7415-41F2-BFC0-05C31FA5C475}"/>
              </a:ext>
            </a:extLst>
          </p:cNvPr>
          <p:cNvPicPr>
            <a:picLocks noChangeAspect="1"/>
          </p:cNvPicPr>
          <p:nvPr/>
        </p:nvPicPr>
        <p:blipFill>
          <a:blip r:embed="rId3"/>
          <a:stretch>
            <a:fillRect/>
          </a:stretch>
        </p:blipFill>
        <p:spPr>
          <a:xfrm rot="20894351">
            <a:off x="1438792" y="2872154"/>
            <a:ext cx="1971999" cy="2756317"/>
          </a:xfrm>
          <a:prstGeom prst="rect">
            <a:avLst/>
          </a:prstGeom>
        </p:spPr>
      </p:pic>
      <p:pic>
        <p:nvPicPr>
          <p:cNvPr id="7" name="Picture 6">
            <a:extLst>
              <a:ext uri="{FF2B5EF4-FFF2-40B4-BE49-F238E27FC236}">
                <a16:creationId xmlns:a16="http://schemas.microsoft.com/office/drawing/2014/main" id="{41B5367E-1D08-4BE1-823F-5AA2363951C4}"/>
              </a:ext>
            </a:extLst>
          </p:cNvPr>
          <p:cNvPicPr>
            <a:picLocks noChangeAspect="1"/>
          </p:cNvPicPr>
          <p:nvPr/>
        </p:nvPicPr>
        <p:blipFill>
          <a:blip r:embed="rId4"/>
          <a:stretch>
            <a:fillRect/>
          </a:stretch>
        </p:blipFill>
        <p:spPr>
          <a:xfrm rot="1499969">
            <a:off x="6247348" y="3377034"/>
            <a:ext cx="1693290" cy="2378286"/>
          </a:xfrm>
          <a:prstGeom prst="rect">
            <a:avLst/>
          </a:prstGeom>
        </p:spPr>
      </p:pic>
    </p:spTree>
    <p:extLst>
      <p:ext uri="{BB962C8B-B14F-4D97-AF65-F5344CB8AC3E}">
        <p14:creationId xmlns:p14="http://schemas.microsoft.com/office/powerpoint/2010/main" val="3440957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E9E2B-F265-4DF7-B959-7BEAD94C8B37}"/>
              </a:ext>
            </a:extLst>
          </p:cNvPr>
          <p:cNvSpPr>
            <a:spLocks noGrp="1"/>
          </p:cNvSpPr>
          <p:nvPr>
            <p:ph type="sldNum" sz="quarter" idx="12"/>
          </p:nvPr>
        </p:nvSpPr>
        <p:spPr/>
        <p:txBody>
          <a:bodyPr/>
          <a:lstStyle/>
          <a:p>
            <a:fld id="{A8C46DCF-9857-6E46-B2FC-55206D4C3681}" type="slidenum">
              <a:rPr lang="en-US" smtClean="0"/>
              <a:t>6</a:t>
            </a:fld>
            <a:endParaRPr lang="en-US" dirty="0"/>
          </a:p>
        </p:txBody>
      </p:sp>
      <p:pic>
        <p:nvPicPr>
          <p:cNvPr id="5" name="Picture 4">
            <a:extLst>
              <a:ext uri="{FF2B5EF4-FFF2-40B4-BE49-F238E27FC236}">
                <a16:creationId xmlns:a16="http://schemas.microsoft.com/office/drawing/2014/main" id="{3DF1D2C3-0B29-40EB-A7EC-C606E406CB9F}"/>
              </a:ext>
            </a:extLst>
          </p:cNvPr>
          <p:cNvPicPr>
            <a:picLocks noChangeAspect="1"/>
          </p:cNvPicPr>
          <p:nvPr/>
        </p:nvPicPr>
        <p:blipFill>
          <a:blip r:embed="rId3"/>
          <a:stretch>
            <a:fillRect/>
          </a:stretch>
        </p:blipFill>
        <p:spPr>
          <a:xfrm>
            <a:off x="1500554" y="749228"/>
            <a:ext cx="6447693" cy="5359543"/>
          </a:xfrm>
          <a:prstGeom prst="rect">
            <a:avLst/>
          </a:prstGeom>
        </p:spPr>
      </p:pic>
    </p:spTree>
    <p:extLst>
      <p:ext uri="{BB962C8B-B14F-4D97-AF65-F5344CB8AC3E}">
        <p14:creationId xmlns:p14="http://schemas.microsoft.com/office/powerpoint/2010/main" val="386026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ADF5F-6C3C-4C6A-852F-1B12C2678F62}"/>
              </a:ext>
            </a:extLst>
          </p:cNvPr>
          <p:cNvSpPr>
            <a:spLocks noGrp="1"/>
          </p:cNvSpPr>
          <p:nvPr>
            <p:ph type="sldNum" sz="quarter" idx="12"/>
          </p:nvPr>
        </p:nvSpPr>
        <p:spPr/>
        <p:txBody>
          <a:bodyPr/>
          <a:lstStyle/>
          <a:p>
            <a:fld id="{A8C46DCF-9857-6E46-B2FC-55206D4C3681}" type="slidenum">
              <a:rPr lang="en-US" smtClean="0"/>
              <a:t>7</a:t>
            </a:fld>
            <a:endParaRPr lang="en-US" dirty="0"/>
          </a:p>
        </p:txBody>
      </p:sp>
      <p:sp>
        <p:nvSpPr>
          <p:cNvPr id="3" name="Title 2">
            <a:extLst>
              <a:ext uri="{FF2B5EF4-FFF2-40B4-BE49-F238E27FC236}">
                <a16:creationId xmlns:a16="http://schemas.microsoft.com/office/drawing/2014/main" id="{8066D3B7-FBB2-4C57-921C-5707FFEBF433}"/>
              </a:ext>
            </a:extLst>
          </p:cNvPr>
          <p:cNvSpPr>
            <a:spLocks noGrp="1"/>
          </p:cNvSpPr>
          <p:nvPr>
            <p:ph type="ctrTitle"/>
          </p:nvPr>
        </p:nvSpPr>
        <p:spPr/>
        <p:txBody>
          <a:bodyPr/>
          <a:lstStyle/>
          <a:p>
            <a:pPr algn="ctr"/>
            <a:r>
              <a:rPr lang="en-US" dirty="0"/>
              <a:t>NCIC Virtual Workgroups</a:t>
            </a:r>
          </a:p>
        </p:txBody>
      </p:sp>
      <p:graphicFrame>
        <p:nvGraphicFramePr>
          <p:cNvPr id="6" name="Content Placeholder 7">
            <a:extLst>
              <a:ext uri="{FF2B5EF4-FFF2-40B4-BE49-F238E27FC236}">
                <a16:creationId xmlns:a16="http://schemas.microsoft.com/office/drawing/2014/main" id="{1B21B0E2-214E-4A0F-AAE0-83A101C9AEBF}"/>
              </a:ext>
            </a:extLst>
          </p:cNvPr>
          <p:cNvGraphicFramePr>
            <a:graphicFrameLocks/>
          </p:cNvGraphicFramePr>
          <p:nvPr>
            <p:extLst>
              <p:ext uri="{D42A27DB-BD31-4B8C-83A1-F6EECF244321}">
                <p14:modId xmlns:p14="http://schemas.microsoft.com/office/powerpoint/2010/main" val="903551519"/>
              </p:ext>
            </p:extLst>
          </p:nvPr>
        </p:nvGraphicFramePr>
        <p:xfrm>
          <a:off x="457200" y="153924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8AAC-DC55-4EA2-A2E8-16570BD82FD0}"/>
              </a:ext>
            </a:extLst>
          </p:cNvPr>
          <p:cNvSpPr>
            <a:spLocks noGrp="1"/>
          </p:cNvSpPr>
          <p:nvPr>
            <p:ph type="title"/>
          </p:nvPr>
        </p:nvSpPr>
        <p:spPr/>
        <p:txBody>
          <a:bodyPr/>
          <a:lstStyle/>
          <a:p>
            <a:r>
              <a:rPr lang="en-US" dirty="0"/>
              <a:t>Timeline</a:t>
            </a:r>
          </a:p>
        </p:txBody>
      </p:sp>
      <p:graphicFrame>
        <p:nvGraphicFramePr>
          <p:cNvPr id="11" name="Content Placeholder 10">
            <a:extLst>
              <a:ext uri="{FF2B5EF4-FFF2-40B4-BE49-F238E27FC236}">
                <a16:creationId xmlns:a16="http://schemas.microsoft.com/office/drawing/2014/main" id="{E54CFCA7-9B4A-4238-BB4B-975E8E8AB33C}"/>
              </a:ext>
            </a:extLst>
          </p:cNvPr>
          <p:cNvGraphicFramePr>
            <a:graphicFrameLocks noGrp="1"/>
          </p:cNvGraphicFramePr>
          <p:nvPr>
            <p:ph sz="quarter" idx="4"/>
            <p:extLst>
              <p:ext uri="{D42A27DB-BD31-4B8C-83A1-F6EECF244321}">
                <p14:modId xmlns:p14="http://schemas.microsoft.com/office/powerpoint/2010/main" val="191963821"/>
              </p:ext>
            </p:extLst>
          </p:nvPr>
        </p:nvGraphicFramePr>
        <p:xfrm>
          <a:off x="344488" y="1951038"/>
          <a:ext cx="8461375" cy="4340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D937E595-1110-4074-B584-F125B6C243E2}"/>
              </a:ext>
            </a:extLst>
          </p:cNvPr>
          <p:cNvSpPr>
            <a:spLocks noGrp="1"/>
          </p:cNvSpPr>
          <p:nvPr>
            <p:ph type="sldNum" sz="quarter" idx="12"/>
          </p:nvPr>
        </p:nvSpPr>
        <p:spPr/>
        <p:txBody>
          <a:bodyPr/>
          <a:lstStyle/>
          <a:p>
            <a:fld id="{A8C46DCF-9857-6E46-B2FC-55206D4C3681}" type="slidenum">
              <a:rPr lang="en-US" smtClean="0"/>
              <a:t>8</a:t>
            </a:fld>
            <a:endParaRPr lang="en-US" dirty="0"/>
          </a:p>
        </p:txBody>
      </p:sp>
      <p:sp>
        <p:nvSpPr>
          <p:cNvPr id="3" name="TextBox 2">
            <a:extLst>
              <a:ext uri="{FF2B5EF4-FFF2-40B4-BE49-F238E27FC236}">
                <a16:creationId xmlns:a16="http://schemas.microsoft.com/office/drawing/2014/main" id="{F0BBED6F-9AFF-4588-A5E9-474CF933851F}"/>
              </a:ext>
            </a:extLst>
          </p:cNvPr>
          <p:cNvSpPr txBox="1"/>
          <p:nvPr/>
        </p:nvSpPr>
        <p:spPr>
          <a:xfrm>
            <a:off x="4223657" y="4760686"/>
            <a:ext cx="696686" cy="840451"/>
          </a:xfrm>
          <a:prstGeom prst="rect">
            <a:avLst/>
          </a:prstGeom>
        </p:spPr>
        <p:txBody>
          <a:bodyPr vert="horz" wrap="square" lIns="91440" tIns="45720" rIns="91440" bIns="45720" rtlCol="0" anchor="ctr">
            <a:noAutofit/>
          </a:bodyPr>
          <a:lstStyle/>
          <a:p>
            <a:endParaRPr lang="en-US" sz="3200" b="0" dirty="0"/>
          </a:p>
        </p:txBody>
      </p:sp>
      <p:sp>
        <p:nvSpPr>
          <p:cNvPr id="4" name="TextBox 3">
            <a:extLst>
              <a:ext uri="{FF2B5EF4-FFF2-40B4-BE49-F238E27FC236}">
                <a16:creationId xmlns:a16="http://schemas.microsoft.com/office/drawing/2014/main" id="{5C8F733E-D029-448A-9150-112E2DDD1207}"/>
              </a:ext>
            </a:extLst>
          </p:cNvPr>
          <p:cNvSpPr txBox="1"/>
          <p:nvPr/>
        </p:nvSpPr>
        <p:spPr>
          <a:xfrm>
            <a:off x="3875315" y="4499429"/>
            <a:ext cx="1088571" cy="1585097"/>
          </a:xfrm>
          <a:prstGeom prst="rect">
            <a:avLst/>
          </a:prstGeom>
        </p:spPr>
        <p:txBody>
          <a:bodyPr vert="horz" wrap="square" lIns="91440" tIns="45720" rIns="91440" bIns="45720" rtlCol="0" anchor="ctr">
            <a:noAutofit/>
          </a:bodyPr>
          <a:lstStyle/>
          <a:p>
            <a:pPr algn="ctr"/>
            <a:r>
              <a:rPr lang="en-US" sz="1400" b="1" dirty="0"/>
              <a:t>March </a:t>
            </a:r>
          </a:p>
          <a:p>
            <a:pPr algn="ctr"/>
            <a:r>
              <a:rPr lang="en-US" sz="1400" b="1" dirty="0"/>
              <a:t>2018</a:t>
            </a:r>
          </a:p>
          <a:p>
            <a:pPr algn="ctr"/>
            <a:endParaRPr lang="en-US" sz="1100" b="1" dirty="0"/>
          </a:p>
          <a:p>
            <a:pPr algn="ctr"/>
            <a:r>
              <a:rPr lang="en-US" sz="1100" dirty="0"/>
              <a:t>100 % use of video cameras</a:t>
            </a:r>
          </a:p>
          <a:p>
            <a:endParaRPr lang="en-US" sz="1400" b="1" dirty="0"/>
          </a:p>
          <a:p>
            <a:endParaRPr lang="en-US" sz="1000" dirty="0"/>
          </a:p>
        </p:txBody>
      </p:sp>
    </p:spTree>
    <p:extLst>
      <p:ext uri="{BB962C8B-B14F-4D97-AF65-F5344CB8AC3E}">
        <p14:creationId xmlns:p14="http://schemas.microsoft.com/office/powerpoint/2010/main" val="215345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37BC3-EC2F-49D0-9E22-2650F338A9E0}"/>
              </a:ext>
            </a:extLst>
          </p:cNvPr>
          <p:cNvSpPr>
            <a:spLocks noGrp="1"/>
          </p:cNvSpPr>
          <p:nvPr>
            <p:ph type="sldNum" sz="quarter" idx="12"/>
          </p:nvPr>
        </p:nvSpPr>
        <p:spPr/>
        <p:txBody>
          <a:bodyPr/>
          <a:lstStyle/>
          <a:p>
            <a:fld id="{A8C46DCF-9857-6E46-B2FC-55206D4C3681}" type="slidenum">
              <a:rPr lang="en-US" smtClean="0"/>
              <a:t>9</a:t>
            </a:fld>
            <a:endParaRPr lang="en-US" dirty="0"/>
          </a:p>
        </p:txBody>
      </p:sp>
      <p:sp>
        <p:nvSpPr>
          <p:cNvPr id="3" name="Title 2">
            <a:extLst>
              <a:ext uri="{FF2B5EF4-FFF2-40B4-BE49-F238E27FC236}">
                <a16:creationId xmlns:a16="http://schemas.microsoft.com/office/drawing/2014/main" id="{E8FA83A1-D9B2-448C-94D3-E25EBC868228}"/>
              </a:ext>
            </a:extLst>
          </p:cNvPr>
          <p:cNvSpPr>
            <a:spLocks noGrp="1"/>
          </p:cNvSpPr>
          <p:nvPr>
            <p:ph type="ctrTitle"/>
          </p:nvPr>
        </p:nvSpPr>
        <p:spPr/>
        <p:txBody>
          <a:bodyPr>
            <a:normAutofit/>
          </a:bodyPr>
          <a:lstStyle/>
          <a:p>
            <a:pPr algn="ctr"/>
            <a:r>
              <a:rPr lang="en-US" dirty="0"/>
              <a:t>Virtual Training</a:t>
            </a:r>
          </a:p>
        </p:txBody>
      </p:sp>
      <p:sp>
        <p:nvSpPr>
          <p:cNvPr id="4" name="Subtitle 3">
            <a:extLst>
              <a:ext uri="{FF2B5EF4-FFF2-40B4-BE49-F238E27FC236}">
                <a16:creationId xmlns:a16="http://schemas.microsoft.com/office/drawing/2014/main" id="{68846736-9FC3-413A-904F-2CF1B71BF8B2}"/>
              </a:ext>
            </a:extLst>
          </p:cNvPr>
          <p:cNvSpPr>
            <a:spLocks noGrp="1"/>
          </p:cNvSpPr>
          <p:nvPr>
            <p:ph type="subTitle" idx="1"/>
          </p:nvPr>
        </p:nvSpPr>
        <p:spPr/>
        <p:txBody>
          <a:bodyPr>
            <a:normAutofit lnSpcReduction="10000"/>
          </a:bodyPr>
          <a:lstStyle/>
          <a:p>
            <a:pPr marL="0" indent="0">
              <a:buNone/>
            </a:pPr>
            <a:r>
              <a:rPr lang="en-US" sz="2400" dirty="0"/>
              <a:t>Virtual training is different! </a:t>
            </a:r>
            <a:r>
              <a:rPr lang="en-US" sz="2400" dirty="0">
                <a:sym typeface="Wingdings" panose="05000000000000000000" pitchFamily="2" charset="2"/>
              </a:rPr>
              <a:t></a:t>
            </a:r>
            <a:endParaRPr lang="en-US" sz="2800" dirty="0"/>
          </a:p>
          <a:p>
            <a:pPr marL="0" indent="0">
              <a:buNone/>
            </a:pPr>
            <a:endParaRPr lang="en-US" sz="2400" dirty="0"/>
          </a:p>
          <a:p>
            <a:pPr marL="0" indent="0">
              <a:buNone/>
            </a:pPr>
            <a:r>
              <a:rPr lang="en-US" sz="2400" dirty="0"/>
              <a:t>HOW?</a:t>
            </a:r>
          </a:p>
          <a:p>
            <a:r>
              <a:rPr lang="en-US" sz="2200" dirty="0"/>
              <a:t>People engage content differently</a:t>
            </a:r>
          </a:p>
          <a:p>
            <a:r>
              <a:rPr lang="en-US" sz="2200" dirty="0"/>
              <a:t>More guided self study and activities that check in on comprehension build onto presented material</a:t>
            </a:r>
          </a:p>
          <a:p>
            <a:r>
              <a:rPr lang="en-US" sz="2200" dirty="0"/>
              <a:t>Added small group to foster peer support and team culture</a:t>
            </a:r>
          </a:p>
          <a:p>
            <a:endParaRPr lang="en-US" sz="2200" dirty="0"/>
          </a:p>
          <a:p>
            <a:pPr marL="0" indent="0">
              <a:buNone/>
            </a:pPr>
            <a:r>
              <a:rPr lang="en-US" sz="2400" dirty="0"/>
              <a:t>Training and Support</a:t>
            </a:r>
          </a:p>
          <a:p>
            <a:pPr lvl="0"/>
            <a:r>
              <a:rPr lang="en-US" sz="2400" dirty="0"/>
              <a:t>Virtual onboarding </a:t>
            </a:r>
          </a:p>
          <a:p>
            <a:pPr lvl="0"/>
            <a:r>
              <a:rPr lang="en-US" sz="2400" dirty="0"/>
              <a:t>Leader development</a:t>
            </a:r>
          </a:p>
          <a:p>
            <a:pPr lvl="0"/>
            <a:r>
              <a:rPr lang="en-US" sz="2400" dirty="0"/>
              <a:t>Increased engagement</a:t>
            </a:r>
          </a:p>
          <a:p>
            <a:endParaRPr lang="en-US" sz="2200" dirty="0"/>
          </a:p>
        </p:txBody>
      </p:sp>
      <p:pic>
        <p:nvPicPr>
          <p:cNvPr id="8" name="Picture 7">
            <a:extLst>
              <a:ext uri="{FF2B5EF4-FFF2-40B4-BE49-F238E27FC236}">
                <a16:creationId xmlns:a16="http://schemas.microsoft.com/office/drawing/2014/main" id="{771C8D92-593A-4419-B6DF-EF41801DA724}"/>
              </a:ext>
            </a:extLst>
          </p:cNvPr>
          <p:cNvPicPr>
            <a:picLocks noChangeAspect="1"/>
          </p:cNvPicPr>
          <p:nvPr/>
        </p:nvPicPr>
        <p:blipFill>
          <a:blip r:embed="rId3"/>
          <a:stretch>
            <a:fillRect/>
          </a:stretch>
        </p:blipFill>
        <p:spPr>
          <a:xfrm flipH="1">
            <a:off x="6809140" y="4380898"/>
            <a:ext cx="1396393" cy="2110028"/>
          </a:xfrm>
          <a:prstGeom prst="rect">
            <a:avLst/>
          </a:prstGeom>
        </p:spPr>
      </p:pic>
    </p:spTree>
    <p:extLst>
      <p:ext uri="{BB962C8B-B14F-4D97-AF65-F5344CB8AC3E}">
        <p14:creationId xmlns:p14="http://schemas.microsoft.com/office/powerpoint/2010/main" val="3371811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3200"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D81C345B377947BDA80E26D231273E" ma:contentTypeVersion="1" ma:contentTypeDescription="Create a new document." ma:contentTypeScope="" ma:versionID="ed6adf28be439a6ca6ff224041e5ca2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7A3C4A-1C49-4E89-AA22-9653B63FA45E}">
  <ds:schemaRefs>
    <ds:schemaRef ds:uri="http://schemas.microsoft.com/sharepoint/v3/contenttype/forms"/>
  </ds:schemaRefs>
</ds:datastoreItem>
</file>

<file path=customXml/itemProps2.xml><?xml version="1.0" encoding="utf-8"?>
<ds:datastoreItem xmlns:ds="http://schemas.openxmlformats.org/officeDocument/2006/customXml" ds:itemID="{B0C2FBD9-17CB-416F-83FF-8AED05B6C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0AD43-8CF2-4E53-ACC3-986E457488F0}">
  <ds:schemaRefs>
    <ds:schemaRef ds:uri="http://purl.org/dc/elements/1.1/"/>
    <ds:schemaRef ds:uri="http://purl.org/dc/dcmitype/"/>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sharepoint/v3"/>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16568</TotalTime>
  <Words>1778</Words>
  <Application>Microsoft Office PowerPoint</Application>
  <PresentationFormat>On-screen Show (4:3)</PresentationFormat>
  <Paragraphs>305</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Futura Lt BT</vt:lpstr>
      <vt:lpstr>Wingdings</vt:lpstr>
      <vt:lpstr>Office Theme</vt:lpstr>
      <vt:lpstr> Virtual National Cancer Information Center Kevin Babb Vice President, NCIC</vt:lpstr>
      <vt:lpstr>NCIC—A Virtual Contact Center</vt:lpstr>
      <vt:lpstr>PowerPoint Presentation</vt:lpstr>
      <vt:lpstr>The Decision</vt:lpstr>
      <vt:lpstr>What the other cities did NOT have:</vt:lpstr>
      <vt:lpstr>PowerPoint Presentation</vt:lpstr>
      <vt:lpstr>NCIC Virtual Workgroups</vt:lpstr>
      <vt:lpstr>Timeline</vt:lpstr>
      <vt:lpstr>Virtual Training</vt:lpstr>
      <vt:lpstr>Engagement &amp; Communications</vt:lpstr>
      <vt:lpstr>Other Considerations</vt:lpstr>
      <vt:lpstr>PowerPoint Presentation</vt:lpstr>
      <vt:lpstr>Ongoing Support</vt:lpstr>
      <vt:lpstr>Ongoing Support</vt:lpstr>
      <vt:lpstr>Ongoing Support</vt:lpstr>
      <vt:lpstr>Measuring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Mattie Gallagher</dc:creator>
  <cp:lastModifiedBy>Kevin Babb</cp:lastModifiedBy>
  <cp:revision>103</cp:revision>
  <dcterms:created xsi:type="dcterms:W3CDTF">2014-04-23T15:10:28Z</dcterms:created>
  <dcterms:modified xsi:type="dcterms:W3CDTF">2018-09-04T16:29:06Z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0x01010044D81C345B377947BDA80E26D231273E</vt:lpwstr>
  </property>
</Properties>
</file>