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61" r:id="rId3"/>
    <p:sldId id="265" r:id="rId4"/>
    <p:sldId id="257" r:id="rId5"/>
    <p:sldId id="259" r:id="rId6"/>
    <p:sldId id="260" r:id="rId7"/>
    <p:sldId id="263" r:id="rId8"/>
    <p:sldId id="262" r:id="rId9"/>
    <p:sldId id="266"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EBC53C-B022-43D0-9385-A776D5B99F95}" type="datetimeFigureOut">
              <a:rPr lang="en-NZ" smtClean="0"/>
              <a:t>25/09/2018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33B2763E-61D4-4262-B4F8-85AE2002D393}" type="slidenum">
              <a:rPr lang="en-NZ" smtClean="0"/>
              <a:t>‹#›</a:t>
            </a:fld>
            <a:endParaRPr lang="en-NZ"/>
          </a:p>
        </p:txBody>
      </p:sp>
    </p:spTree>
    <p:extLst>
      <p:ext uri="{BB962C8B-B14F-4D97-AF65-F5344CB8AC3E}">
        <p14:creationId xmlns:p14="http://schemas.microsoft.com/office/powerpoint/2010/main" val="379375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BC53C-B022-43D0-9385-A776D5B99F95}" type="datetimeFigureOut">
              <a:rPr lang="en-NZ" smtClean="0"/>
              <a:t>25/09/2018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268657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BC53C-B022-43D0-9385-A776D5B99F95}" type="datetimeFigureOut">
              <a:rPr lang="en-NZ" smtClean="0"/>
              <a:t>25/09/2018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3732801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EBC53C-B022-43D0-9385-A776D5B99F95}" type="datetimeFigureOut">
              <a:rPr lang="en-NZ" smtClean="0"/>
              <a:t>25/09/2018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1324730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AAEBC53C-B022-43D0-9385-A776D5B99F95}" type="datetimeFigureOut">
              <a:rPr lang="en-NZ" smtClean="0"/>
              <a:t>25/09/2018</a:t>
            </a:fld>
            <a:endParaRPr lang="en-NZ"/>
          </a:p>
        </p:txBody>
      </p:sp>
      <p:sp>
        <p:nvSpPr>
          <p:cNvPr id="5" name="Footer Placeholder 4"/>
          <p:cNvSpPr>
            <a:spLocks noGrp="1"/>
          </p:cNvSpPr>
          <p:nvPr>
            <p:ph type="ftr" sz="quarter" idx="11"/>
          </p:nvPr>
        </p:nvSpPr>
        <p:spPr>
          <a:xfrm>
            <a:off x="2182708" y="6272784"/>
            <a:ext cx="6327648" cy="365125"/>
          </a:xfrm>
        </p:spPr>
        <p:txBody>
          <a:bodyPr/>
          <a:lstStyle/>
          <a:p>
            <a:endParaRPr lang="en-NZ"/>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33B2763E-61D4-4262-B4F8-85AE2002D393}" type="slidenum">
              <a:rPr lang="en-NZ" smtClean="0"/>
              <a:t>‹#›</a:t>
            </a:fld>
            <a:endParaRPr lang="en-NZ"/>
          </a:p>
        </p:txBody>
      </p:sp>
    </p:spTree>
    <p:extLst>
      <p:ext uri="{BB962C8B-B14F-4D97-AF65-F5344CB8AC3E}">
        <p14:creationId xmlns:p14="http://schemas.microsoft.com/office/powerpoint/2010/main" val="698167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EBC53C-B022-43D0-9385-A776D5B99F95}" type="datetimeFigureOut">
              <a:rPr lang="en-NZ" smtClean="0"/>
              <a:t>25/09/2018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2923352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EBC53C-B022-43D0-9385-A776D5B99F95}" type="datetimeFigureOut">
              <a:rPr lang="en-NZ" smtClean="0"/>
              <a:t>25/09/2018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4030210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EBC53C-B022-43D0-9385-A776D5B99F95}" type="datetimeFigureOut">
              <a:rPr lang="en-NZ" smtClean="0"/>
              <a:t>25/09/2018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90187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BC53C-B022-43D0-9385-A776D5B99F95}" type="datetimeFigureOut">
              <a:rPr lang="en-NZ" smtClean="0"/>
              <a:t>25/09/2018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166732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EBC53C-B022-43D0-9385-A776D5B99F95}" type="datetimeFigureOut">
              <a:rPr lang="en-NZ" smtClean="0"/>
              <a:t>25/09/2018</a:t>
            </a:fld>
            <a:endParaRPr lang="en-NZ"/>
          </a:p>
        </p:txBody>
      </p:sp>
      <p:sp>
        <p:nvSpPr>
          <p:cNvPr id="6" name="Footer Placeholder 5"/>
          <p:cNvSpPr>
            <a:spLocks noGrp="1"/>
          </p:cNvSpPr>
          <p:nvPr>
            <p:ph type="ftr" sz="quarter" idx="11"/>
          </p:nvPr>
        </p:nvSpPr>
        <p:spPr/>
        <p:txBody>
          <a:bodyPr/>
          <a:lstStyle/>
          <a:p>
            <a:endParaRPr lang="en-NZ"/>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93691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AEBC53C-B022-43D0-9385-A776D5B99F95}" type="datetimeFigureOut">
              <a:rPr lang="en-NZ" smtClean="0"/>
              <a:t>25/09/2018</a:t>
            </a:fld>
            <a:endParaRPr lang="en-NZ"/>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33B2763E-61D4-4262-B4F8-85AE2002D393}" type="slidenum">
              <a:rPr lang="en-NZ" smtClean="0"/>
              <a:t>‹#›</a:t>
            </a:fld>
            <a:endParaRPr lang="en-NZ"/>
          </a:p>
        </p:txBody>
      </p:sp>
    </p:spTree>
    <p:extLst>
      <p:ext uri="{BB962C8B-B14F-4D97-AF65-F5344CB8AC3E}">
        <p14:creationId xmlns:p14="http://schemas.microsoft.com/office/powerpoint/2010/main" val="112715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6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AEBC53C-B022-43D0-9385-A776D5B99F95}" type="datetimeFigureOut">
              <a:rPr lang="en-NZ" smtClean="0"/>
              <a:t>25/09/2018</a:t>
            </a:fld>
            <a:endParaRPr lang="en-NZ"/>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NZ"/>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33B2763E-61D4-4262-B4F8-85AE2002D393}" type="slidenum">
              <a:rPr lang="en-NZ" smtClean="0"/>
              <a:t>‹#›</a:t>
            </a:fld>
            <a:endParaRPr lang="en-NZ"/>
          </a:p>
        </p:txBody>
      </p:sp>
    </p:spTree>
    <p:extLst>
      <p:ext uri="{BB962C8B-B14F-4D97-AF65-F5344CB8AC3E}">
        <p14:creationId xmlns:p14="http://schemas.microsoft.com/office/powerpoint/2010/main" val="19478207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NZ" sz="4000" dirty="0"/>
              <a:t>“Cancer”….a </a:t>
            </a:r>
            <a:r>
              <a:rPr lang="en-NZ" sz="4000" dirty="0" err="1"/>
              <a:t>Ma’I</a:t>
            </a:r>
            <a:r>
              <a:rPr lang="en-NZ" sz="4000" dirty="0"/>
              <a:t> </a:t>
            </a:r>
            <a:r>
              <a:rPr lang="en-NZ" sz="4000" dirty="0" err="1"/>
              <a:t>Palagi</a:t>
            </a:r>
            <a:r>
              <a:rPr lang="en-NZ" sz="4000" dirty="0"/>
              <a:t> (European Illness) – How Samoan people view cancer and how this affects their health seeking behaviour in the context of Cancer.</a:t>
            </a:r>
          </a:p>
        </p:txBody>
      </p:sp>
      <p:sp>
        <p:nvSpPr>
          <p:cNvPr id="3" name="Subtitle 2"/>
          <p:cNvSpPr>
            <a:spLocks noGrp="1"/>
          </p:cNvSpPr>
          <p:nvPr>
            <p:ph type="subTitle" idx="1"/>
          </p:nvPr>
        </p:nvSpPr>
        <p:spPr/>
        <p:txBody>
          <a:bodyPr>
            <a:normAutofit fontScale="55000" lnSpcReduction="20000"/>
          </a:bodyPr>
          <a:lstStyle/>
          <a:p>
            <a:r>
              <a:rPr lang="en-NZ" dirty="0"/>
              <a:t>Dr Malama </a:t>
            </a:r>
            <a:r>
              <a:rPr lang="en-NZ" dirty="0" err="1"/>
              <a:t>Tafuna’I</a:t>
            </a:r>
            <a:endParaRPr lang="en-NZ" dirty="0"/>
          </a:p>
          <a:p>
            <a:r>
              <a:rPr lang="en-NZ" dirty="0"/>
              <a:t>Senior Clinical Lecturer</a:t>
            </a:r>
          </a:p>
          <a:p>
            <a:r>
              <a:rPr lang="en-NZ" dirty="0"/>
              <a:t>National University of Samoa</a:t>
            </a:r>
          </a:p>
          <a:p>
            <a:r>
              <a:rPr lang="en-NZ" dirty="0"/>
              <a:t>World Cancer Congress Kuala Lumpur 2018</a:t>
            </a:r>
          </a:p>
        </p:txBody>
      </p:sp>
      <p:sp>
        <p:nvSpPr>
          <p:cNvPr id="6" name="TextBox 5"/>
          <p:cNvSpPr txBox="1"/>
          <p:nvPr/>
        </p:nvSpPr>
        <p:spPr>
          <a:xfrm>
            <a:off x="0" y="267629"/>
            <a:ext cx="184731" cy="369332"/>
          </a:xfrm>
          <a:prstGeom prst="rect">
            <a:avLst/>
          </a:prstGeom>
          <a:noFill/>
        </p:spPr>
        <p:txBody>
          <a:bodyPr wrap="none" rtlCol="0">
            <a:spAutoFit/>
          </a:bodyPr>
          <a:lstStyle/>
          <a:p>
            <a:endParaRPr lang="en-NZ" dirty="0"/>
          </a:p>
        </p:txBody>
      </p:sp>
      <p:pic>
        <p:nvPicPr>
          <p:cNvPr id="4" name="Picture 3"/>
          <p:cNvPicPr>
            <a:picLocks noChangeAspect="1"/>
          </p:cNvPicPr>
          <p:nvPr/>
        </p:nvPicPr>
        <p:blipFill>
          <a:blip r:embed="rId2"/>
          <a:stretch>
            <a:fillRect/>
          </a:stretch>
        </p:blipFill>
        <p:spPr>
          <a:xfrm>
            <a:off x="0" y="0"/>
            <a:ext cx="1828959" cy="1774090"/>
          </a:xfrm>
          <a:prstGeom prst="rect">
            <a:avLst/>
          </a:prstGeom>
        </p:spPr>
      </p:pic>
    </p:spTree>
    <p:extLst>
      <p:ext uri="{BB962C8B-B14F-4D97-AF65-F5344CB8AC3E}">
        <p14:creationId xmlns:p14="http://schemas.microsoft.com/office/powerpoint/2010/main" val="408980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679150"/>
          </a:xfrm>
        </p:spPr>
        <p:txBody>
          <a:bodyPr>
            <a:normAutofit/>
          </a:bodyPr>
          <a:lstStyle/>
          <a:p>
            <a:r>
              <a:rPr lang="en-NZ" sz="2800" dirty="0"/>
              <a:t>Cultural Beliefs and Values</a:t>
            </a:r>
          </a:p>
        </p:txBody>
      </p:sp>
      <p:sp>
        <p:nvSpPr>
          <p:cNvPr id="3" name="Content Placeholder 2"/>
          <p:cNvSpPr>
            <a:spLocks noGrp="1"/>
          </p:cNvSpPr>
          <p:nvPr>
            <p:ph idx="1"/>
          </p:nvPr>
        </p:nvSpPr>
        <p:spPr>
          <a:xfrm>
            <a:off x="848175" y="1163782"/>
            <a:ext cx="10058400" cy="4050792"/>
          </a:xfrm>
        </p:spPr>
        <p:txBody>
          <a:bodyPr>
            <a:normAutofit lnSpcReduction="10000"/>
          </a:bodyPr>
          <a:lstStyle/>
          <a:p>
            <a:r>
              <a:rPr lang="en-NZ" sz="3200" dirty="0"/>
              <a:t>Importance of understanding history and cultural beliefs and values in indigenous understanding of sickness and health to understand how these beliefs and values guide how we engage with health services and what health services</a:t>
            </a:r>
          </a:p>
          <a:p>
            <a:r>
              <a:rPr lang="en-NZ" sz="3200" dirty="0"/>
              <a:t>Need to engage indigenous people in these discussions to gain local cultural perspectives when designing strategies to support ones information and </a:t>
            </a:r>
            <a:r>
              <a:rPr lang="en-NZ" sz="3200"/>
              <a:t>support health seeking </a:t>
            </a:r>
            <a:r>
              <a:rPr lang="en-NZ" sz="3200" dirty="0"/>
              <a:t>behaviours.</a:t>
            </a:r>
          </a:p>
          <a:p>
            <a:endParaRPr lang="en-NZ" dirty="0"/>
          </a:p>
        </p:txBody>
      </p:sp>
    </p:spTree>
    <p:extLst>
      <p:ext uri="{BB962C8B-B14F-4D97-AF65-F5344CB8AC3E}">
        <p14:creationId xmlns:p14="http://schemas.microsoft.com/office/powerpoint/2010/main" val="250599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493" y="613318"/>
            <a:ext cx="10939346" cy="5262979"/>
          </a:xfrm>
          <a:prstGeom prst="rect">
            <a:avLst/>
          </a:prstGeom>
        </p:spPr>
        <p:txBody>
          <a:bodyPr wrap="square">
            <a:spAutoFit/>
          </a:bodyPr>
          <a:lstStyle/>
          <a:p>
            <a:r>
              <a:rPr lang="en-NZ" sz="4400" dirty="0"/>
              <a:t>Samoa </a:t>
            </a:r>
          </a:p>
          <a:p>
            <a:pPr marL="742950" lvl="1" indent="-285750">
              <a:buFont typeface="Arial" panose="020B0604020202020204" pitchFamily="34" charset="0"/>
              <a:buChar char="•"/>
            </a:pPr>
            <a:r>
              <a:rPr lang="en-NZ" sz="2400" dirty="0"/>
              <a:t>Setting</a:t>
            </a:r>
          </a:p>
          <a:p>
            <a:pPr marL="742950" lvl="1" indent="-285750">
              <a:buFont typeface="Arial" panose="020B0604020202020204" pitchFamily="34" charset="0"/>
              <a:buChar char="•"/>
            </a:pPr>
            <a:r>
              <a:rPr lang="en-NZ" sz="2400" dirty="0"/>
              <a:t>Health services</a:t>
            </a:r>
          </a:p>
          <a:p>
            <a:r>
              <a:rPr lang="en-NZ" sz="4400" dirty="0"/>
              <a:t>Samoan Cultural beliefs and health seeking behaviour</a:t>
            </a:r>
          </a:p>
          <a:p>
            <a:pPr marL="742950" lvl="1" indent="-285750">
              <a:buFont typeface="Arial" panose="020B0604020202020204" pitchFamily="34" charset="0"/>
              <a:buChar char="•"/>
            </a:pPr>
            <a:r>
              <a:rPr lang="en-NZ" sz="2800" dirty="0"/>
              <a:t>Traditional healers vs Western medicine</a:t>
            </a:r>
          </a:p>
          <a:p>
            <a:r>
              <a:rPr lang="en-NZ" sz="4400" dirty="0"/>
              <a:t>How Samoans view “cancer”</a:t>
            </a:r>
          </a:p>
          <a:p>
            <a:pPr lvl="1"/>
            <a:r>
              <a:rPr lang="en-NZ" sz="2800" dirty="0"/>
              <a:t>Understanding cultural beliefs and values is key to developing culturally sensitive and appropriate services that meet needs of indigenous people – findings from research</a:t>
            </a:r>
          </a:p>
        </p:txBody>
      </p:sp>
    </p:spTree>
    <p:extLst>
      <p:ext uri="{BB962C8B-B14F-4D97-AF65-F5344CB8AC3E}">
        <p14:creationId xmlns:p14="http://schemas.microsoft.com/office/powerpoint/2010/main" val="197605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73952" y="0"/>
            <a:ext cx="8803387" cy="4328535"/>
          </a:xfrm>
          <a:prstGeom prst="rect">
            <a:avLst/>
          </a:prstGeom>
        </p:spPr>
      </p:pic>
      <p:sp>
        <p:nvSpPr>
          <p:cNvPr id="3" name="TextBox 2"/>
          <p:cNvSpPr txBox="1"/>
          <p:nvPr/>
        </p:nvSpPr>
        <p:spPr>
          <a:xfrm>
            <a:off x="2396690" y="-124180"/>
            <a:ext cx="1430200" cy="584775"/>
          </a:xfrm>
          <a:prstGeom prst="rect">
            <a:avLst/>
          </a:prstGeom>
          <a:noFill/>
        </p:spPr>
        <p:txBody>
          <a:bodyPr wrap="none" rtlCol="0">
            <a:spAutoFit/>
          </a:bodyPr>
          <a:lstStyle/>
          <a:p>
            <a:r>
              <a:rPr lang="en-NZ" sz="3200" dirty="0"/>
              <a:t>Samoa</a:t>
            </a:r>
          </a:p>
        </p:txBody>
      </p:sp>
      <p:pic>
        <p:nvPicPr>
          <p:cNvPr id="4" name="Picture 3"/>
          <p:cNvPicPr>
            <a:picLocks noChangeAspect="1"/>
          </p:cNvPicPr>
          <p:nvPr/>
        </p:nvPicPr>
        <p:blipFill>
          <a:blip r:embed="rId3"/>
          <a:stretch>
            <a:fillRect/>
          </a:stretch>
        </p:blipFill>
        <p:spPr>
          <a:xfrm>
            <a:off x="115503" y="3216771"/>
            <a:ext cx="7777213" cy="3523793"/>
          </a:xfrm>
          <a:prstGeom prst="rect">
            <a:avLst/>
          </a:prstGeom>
        </p:spPr>
      </p:pic>
      <p:pic>
        <p:nvPicPr>
          <p:cNvPr id="5" name="Picture 4"/>
          <p:cNvPicPr>
            <a:picLocks noChangeAspect="1"/>
          </p:cNvPicPr>
          <p:nvPr/>
        </p:nvPicPr>
        <p:blipFill>
          <a:blip r:embed="rId4"/>
          <a:stretch>
            <a:fillRect/>
          </a:stretch>
        </p:blipFill>
        <p:spPr>
          <a:xfrm>
            <a:off x="77002" y="0"/>
            <a:ext cx="1828959" cy="1774090"/>
          </a:xfrm>
          <a:prstGeom prst="rect">
            <a:avLst/>
          </a:prstGeom>
        </p:spPr>
      </p:pic>
      <p:pic>
        <p:nvPicPr>
          <p:cNvPr id="6" name="Picture 5"/>
          <p:cNvPicPr>
            <a:picLocks noChangeAspect="1"/>
          </p:cNvPicPr>
          <p:nvPr/>
        </p:nvPicPr>
        <p:blipFill>
          <a:blip r:embed="rId5"/>
          <a:stretch>
            <a:fillRect/>
          </a:stretch>
        </p:blipFill>
        <p:spPr>
          <a:xfrm>
            <a:off x="0" y="0"/>
            <a:ext cx="10583573" cy="5785605"/>
          </a:xfrm>
          <a:prstGeom prst="rect">
            <a:avLst/>
          </a:prstGeom>
        </p:spPr>
      </p:pic>
      <p:pic>
        <p:nvPicPr>
          <p:cNvPr id="7" name="Picture 6"/>
          <p:cNvPicPr>
            <a:picLocks noChangeAspect="1"/>
          </p:cNvPicPr>
          <p:nvPr/>
        </p:nvPicPr>
        <p:blipFill>
          <a:blip r:embed="rId6"/>
          <a:stretch>
            <a:fillRect/>
          </a:stretch>
        </p:blipFill>
        <p:spPr>
          <a:xfrm>
            <a:off x="1779130" y="1277988"/>
            <a:ext cx="10412870" cy="5688061"/>
          </a:xfrm>
          <a:prstGeom prst="rect">
            <a:avLst/>
          </a:prstGeom>
        </p:spPr>
      </p:pic>
    </p:spTree>
    <p:extLst>
      <p:ext uri="{BB962C8B-B14F-4D97-AF65-F5344CB8AC3E}">
        <p14:creationId xmlns:p14="http://schemas.microsoft.com/office/powerpoint/2010/main" val="12686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1" y="81153"/>
            <a:ext cx="10058400" cy="1223540"/>
          </a:xfrm>
        </p:spPr>
        <p:txBody>
          <a:bodyPr/>
          <a:lstStyle/>
          <a:p>
            <a:r>
              <a:rPr lang="en-NZ" dirty="0"/>
              <a:t>Samoa’s Health System</a:t>
            </a:r>
          </a:p>
        </p:txBody>
      </p:sp>
      <p:sp>
        <p:nvSpPr>
          <p:cNvPr id="3" name="TextBox 2"/>
          <p:cNvSpPr txBox="1"/>
          <p:nvPr/>
        </p:nvSpPr>
        <p:spPr>
          <a:xfrm>
            <a:off x="1206191" y="1193181"/>
            <a:ext cx="8481040" cy="5355312"/>
          </a:xfrm>
          <a:prstGeom prst="rect">
            <a:avLst/>
          </a:prstGeom>
          <a:noFill/>
        </p:spPr>
        <p:txBody>
          <a:bodyPr wrap="none" rtlCol="0">
            <a:spAutoFit/>
          </a:bodyPr>
          <a:lstStyle/>
          <a:p>
            <a:pPr marL="285750" indent="-285750">
              <a:buFont typeface="Arial" panose="020B0604020202020204" pitchFamily="34" charset="0"/>
              <a:buChar char="•"/>
            </a:pPr>
            <a:r>
              <a:rPr lang="en-NZ" dirty="0"/>
              <a:t>Traditional Medicine and Healers</a:t>
            </a:r>
          </a:p>
          <a:p>
            <a:pPr marL="742950" lvl="1" indent="-285750">
              <a:buFont typeface="Arial" panose="020B0604020202020204" pitchFamily="34" charset="0"/>
              <a:buChar char="•"/>
            </a:pPr>
            <a:r>
              <a:rPr lang="en-NZ" dirty="0"/>
              <a:t>1800’s missionary’s</a:t>
            </a:r>
          </a:p>
          <a:p>
            <a:pPr marL="1200150" lvl="2" indent="-285750">
              <a:buFont typeface="Arial" panose="020B0604020202020204" pitchFamily="34" charset="0"/>
              <a:buChar char="•"/>
            </a:pPr>
            <a:r>
              <a:rPr lang="en-NZ" dirty="0"/>
              <a:t>Belief that Samoan traditional medicinal beliefs went underground</a:t>
            </a:r>
          </a:p>
          <a:p>
            <a:pPr marL="285750" indent="-285750">
              <a:buFont typeface="Arial" panose="020B0604020202020204" pitchFamily="34" charset="0"/>
              <a:buChar char="•"/>
            </a:pPr>
            <a:r>
              <a:rPr lang="en-NZ" dirty="0"/>
              <a:t>Western model</a:t>
            </a:r>
          </a:p>
          <a:p>
            <a:pPr marL="742950" lvl="1" indent="-285750">
              <a:buFont typeface="Arial" panose="020B0604020202020204" pitchFamily="34" charset="0"/>
              <a:buChar char="•"/>
            </a:pPr>
            <a:r>
              <a:rPr lang="en-NZ" dirty="0"/>
              <a:t>Centralised</a:t>
            </a:r>
          </a:p>
          <a:p>
            <a:pPr marL="1200150" lvl="2" indent="-285750">
              <a:buFont typeface="Arial" panose="020B0604020202020204" pitchFamily="34" charset="0"/>
              <a:buChar char="•"/>
            </a:pPr>
            <a:r>
              <a:rPr lang="en-NZ" dirty="0"/>
              <a:t>1 main hospital in Apia – 200 beds</a:t>
            </a:r>
          </a:p>
          <a:p>
            <a:pPr marL="1200150" lvl="2" indent="-285750">
              <a:buFont typeface="Arial" panose="020B0604020202020204" pitchFamily="34" charset="0"/>
              <a:buChar char="•"/>
            </a:pPr>
            <a:r>
              <a:rPr lang="en-NZ" dirty="0"/>
              <a:t>Smaller hospital on Savaii – 20 beds</a:t>
            </a:r>
          </a:p>
          <a:p>
            <a:pPr marL="1200150" lvl="2" indent="-285750">
              <a:buFont typeface="Arial" panose="020B0604020202020204" pitchFamily="34" charset="0"/>
              <a:buChar char="•"/>
            </a:pPr>
            <a:r>
              <a:rPr lang="en-NZ" dirty="0"/>
              <a:t>10 rural health facilities</a:t>
            </a:r>
          </a:p>
          <a:p>
            <a:pPr marL="1200150" lvl="2" indent="-285750">
              <a:buFont typeface="Arial" panose="020B0604020202020204" pitchFamily="34" charset="0"/>
              <a:buChar char="•"/>
            </a:pPr>
            <a:r>
              <a:rPr lang="en-NZ" dirty="0"/>
              <a:t>6 Upolu</a:t>
            </a:r>
          </a:p>
          <a:p>
            <a:pPr marL="1200150" lvl="2" indent="-285750">
              <a:buFont typeface="Arial" panose="020B0604020202020204" pitchFamily="34" charset="0"/>
              <a:buChar char="•"/>
            </a:pPr>
            <a:r>
              <a:rPr lang="en-NZ" dirty="0"/>
              <a:t>4 Savaii</a:t>
            </a:r>
          </a:p>
          <a:p>
            <a:pPr marL="285750" indent="-285750">
              <a:buFont typeface="Arial" panose="020B0604020202020204" pitchFamily="34" charset="0"/>
              <a:buChar char="•"/>
            </a:pPr>
            <a:r>
              <a:rPr lang="en-NZ" dirty="0"/>
              <a:t>German rule</a:t>
            </a:r>
          </a:p>
          <a:p>
            <a:pPr marL="1200150" lvl="2" indent="-285750">
              <a:buFont typeface="Arial" panose="020B0604020202020204" pitchFamily="34" charset="0"/>
              <a:buChar char="•"/>
            </a:pPr>
            <a:r>
              <a:rPr lang="en-NZ" dirty="0"/>
              <a:t>First hospital 1905</a:t>
            </a:r>
          </a:p>
          <a:p>
            <a:pPr marL="285750" indent="-285750">
              <a:buFont typeface="Arial" panose="020B0604020202020204" pitchFamily="34" charset="0"/>
              <a:buChar char="•"/>
            </a:pPr>
            <a:r>
              <a:rPr lang="en-NZ" dirty="0"/>
              <a:t>New Zealand rule</a:t>
            </a:r>
          </a:p>
          <a:p>
            <a:pPr marL="1200150" lvl="2" indent="-285750">
              <a:buFont typeface="Arial" panose="020B0604020202020204" pitchFamily="34" charset="0"/>
              <a:buChar char="•"/>
            </a:pPr>
            <a:r>
              <a:rPr lang="en-NZ" dirty="0"/>
              <a:t>1918 – Spanish flu </a:t>
            </a:r>
          </a:p>
          <a:p>
            <a:pPr marL="1200150" lvl="2" indent="-285750">
              <a:buFont typeface="Arial" panose="020B0604020202020204" pitchFamily="34" charset="0"/>
              <a:buChar char="•"/>
            </a:pPr>
            <a:r>
              <a:rPr lang="en-NZ" dirty="0"/>
              <a:t>Western public health model</a:t>
            </a:r>
          </a:p>
          <a:p>
            <a:pPr marL="285750" indent="-285750">
              <a:buFont typeface="Arial" panose="020B0604020202020204" pitchFamily="34" charset="0"/>
              <a:buChar char="•"/>
            </a:pPr>
            <a:r>
              <a:rPr lang="en-NZ" dirty="0"/>
              <a:t>No stakeholder consultation</a:t>
            </a:r>
          </a:p>
          <a:p>
            <a:pPr marL="742950" lvl="1" indent="-285750">
              <a:buFont typeface="Arial" panose="020B0604020202020204" pitchFamily="34" charset="0"/>
              <a:buChar char="•"/>
            </a:pPr>
            <a:r>
              <a:rPr lang="en-NZ" dirty="0"/>
              <a:t>No attempt to understand indigenous people’s beliefs around sickness/</a:t>
            </a:r>
          </a:p>
          <a:p>
            <a:pPr lvl="1"/>
            <a:r>
              <a:rPr lang="en-NZ" dirty="0"/>
              <a:t>      health</a:t>
            </a:r>
          </a:p>
          <a:p>
            <a:pPr marL="742950" lvl="1" indent="-285750">
              <a:buFont typeface="Arial" panose="020B0604020202020204" pitchFamily="34" charset="0"/>
              <a:buChar char="•"/>
            </a:pPr>
            <a:r>
              <a:rPr lang="en-NZ" dirty="0"/>
              <a:t>No discussion with existing traditional healers</a:t>
            </a:r>
          </a:p>
        </p:txBody>
      </p:sp>
      <p:sp>
        <p:nvSpPr>
          <p:cNvPr id="4" name="TextBox 3"/>
          <p:cNvSpPr txBox="1"/>
          <p:nvPr/>
        </p:nvSpPr>
        <p:spPr>
          <a:xfrm>
            <a:off x="6032810" y="1851102"/>
            <a:ext cx="184731" cy="369332"/>
          </a:xfrm>
          <a:prstGeom prst="rect">
            <a:avLst/>
          </a:prstGeom>
          <a:noFill/>
        </p:spPr>
        <p:txBody>
          <a:bodyPr wrap="none" rtlCol="0">
            <a:spAutoFit/>
          </a:bodyPr>
          <a:lstStyle/>
          <a:p>
            <a:endParaRPr lang="en-NZ" dirty="0"/>
          </a:p>
        </p:txBody>
      </p:sp>
    </p:spTree>
    <p:extLst>
      <p:ext uri="{BB962C8B-B14F-4D97-AF65-F5344CB8AC3E}">
        <p14:creationId xmlns:p14="http://schemas.microsoft.com/office/powerpoint/2010/main" val="2052401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Cancer in Samoa</a:t>
            </a:r>
          </a:p>
        </p:txBody>
      </p:sp>
      <p:sp>
        <p:nvSpPr>
          <p:cNvPr id="3" name="Content Placeholder 2"/>
          <p:cNvSpPr>
            <a:spLocks noGrp="1"/>
          </p:cNvSpPr>
          <p:nvPr>
            <p:ph idx="1"/>
          </p:nvPr>
        </p:nvSpPr>
        <p:spPr/>
        <p:txBody>
          <a:bodyPr>
            <a:normAutofit/>
          </a:bodyPr>
          <a:lstStyle/>
          <a:p>
            <a:r>
              <a:rPr lang="en-NZ" dirty="0"/>
              <a:t>Overwhelming burden</a:t>
            </a:r>
          </a:p>
          <a:p>
            <a:pPr lvl="1"/>
            <a:r>
              <a:rPr lang="en-NZ" dirty="0"/>
              <a:t>Anecdotally – clinicians seeing more cancer everyday and in younger people</a:t>
            </a:r>
          </a:p>
          <a:p>
            <a:pPr lvl="1"/>
            <a:r>
              <a:rPr lang="en-NZ" dirty="0"/>
              <a:t>No cancer register</a:t>
            </a:r>
          </a:p>
          <a:p>
            <a:pPr lvl="1"/>
            <a:r>
              <a:rPr lang="en-NZ" dirty="0"/>
              <a:t>No pathologist – doctor in training</a:t>
            </a:r>
          </a:p>
          <a:p>
            <a:pPr lvl="1"/>
            <a:r>
              <a:rPr lang="en-NZ" dirty="0"/>
              <a:t>People present at advanced stages of disease</a:t>
            </a:r>
          </a:p>
          <a:p>
            <a:pPr lvl="2"/>
            <a:r>
              <a:rPr lang="en-NZ" dirty="0"/>
              <a:t>Not appropriate for biopsy</a:t>
            </a:r>
          </a:p>
          <a:p>
            <a:pPr lvl="2"/>
            <a:r>
              <a:rPr lang="en-NZ" dirty="0"/>
              <a:t>Almost all have seen a traditional healer and undergone some type of traditional medicine/management</a:t>
            </a:r>
          </a:p>
          <a:p>
            <a:pPr lvl="1"/>
            <a:r>
              <a:rPr lang="en-NZ" dirty="0"/>
              <a:t>Health workers strongly suspect MANY do not present to hospital but instead present to traditional healers</a:t>
            </a:r>
          </a:p>
          <a:p>
            <a:pPr lvl="1"/>
            <a:r>
              <a:rPr lang="en-NZ" dirty="0"/>
              <a:t>Traditional healers play an important part in our peoples health care</a:t>
            </a:r>
          </a:p>
          <a:p>
            <a:pPr lvl="1"/>
            <a:r>
              <a:rPr lang="en-NZ" dirty="0"/>
              <a:t>Estimate 80% first point of call</a:t>
            </a:r>
          </a:p>
          <a:p>
            <a:pPr lvl="1"/>
            <a:endParaRPr lang="en-NZ" dirty="0"/>
          </a:p>
          <a:p>
            <a:pPr lvl="2"/>
            <a:endParaRPr lang="en-NZ" dirty="0"/>
          </a:p>
        </p:txBody>
      </p:sp>
    </p:spTree>
    <p:extLst>
      <p:ext uri="{BB962C8B-B14F-4D97-AF65-F5344CB8AC3E}">
        <p14:creationId xmlns:p14="http://schemas.microsoft.com/office/powerpoint/2010/main" val="194705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568313"/>
          </a:xfrm>
        </p:spPr>
        <p:txBody>
          <a:bodyPr>
            <a:normAutofit/>
          </a:bodyPr>
          <a:lstStyle/>
          <a:p>
            <a:r>
              <a:rPr lang="en-NZ" sz="2800" dirty="0"/>
              <a:t>Understanding of Cancer</a:t>
            </a:r>
          </a:p>
        </p:txBody>
      </p:sp>
      <p:sp>
        <p:nvSpPr>
          <p:cNvPr id="3" name="Content Placeholder 2"/>
          <p:cNvSpPr>
            <a:spLocks noGrp="1"/>
          </p:cNvSpPr>
          <p:nvPr>
            <p:ph idx="1"/>
          </p:nvPr>
        </p:nvSpPr>
        <p:spPr>
          <a:xfrm>
            <a:off x="1069848" y="1052945"/>
            <a:ext cx="10058400" cy="5119255"/>
          </a:xfrm>
        </p:spPr>
        <p:txBody>
          <a:bodyPr>
            <a:normAutofit/>
          </a:bodyPr>
          <a:lstStyle/>
          <a:p>
            <a:r>
              <a:rPr lang="en-NZ" b="1" dirty="0"/>
              <a:t>Cancer did not exist before Europeans came to Samoa</a:t>
            </a:r>
          </a:p>
          <a:p>
            <a:pPr lvl="1"/>
            <a:r>
              <a:rPr lang="en-NZ" b="1" dirty="0"/>
              <a:t>“A new illness brought by Europeans” (Hubbell et al 2005 Am Samoa)</a:t>
            </a:r>
          </a:p>
          <a:p>
            <a:pPr lvl="1"/>
            <a:r>
              <a:rPr lang="en-NZ" b="1" dirty="0" err="1"/>
              <a:t>Meleisia</a:t>
            </a:r>
            <a:r>
              <a:rPr lang="en-NZ" b="1" dirty="0"/>
              <a:t> 1987 “Illness often explained as a punishment by ancestral Gods for behaviour which spoilt the honour of the family”  </a:t>
            </a:r>
          </a:p>
          <a:p>
            <a:pPr lvl="1"/>
            <a:r>
              <a:rPr lang="en-NZ" sz="1700" b="1" dirty="0" err="1"/>
              <a:t>Capstick</a:t>
            </a:r>
            <a:r>
              <a:rPr lang="en-NZ" sz="1700" b="1" dirty="0"/>
              <a:t> et al 2009</a:t>
            </a:r>
          </a:p>
          <a:p>
            <a:pPr lvl="2"/>
            <a:r>
              <a:rPr lang="en-NZ" sz="1700" b="1" dirty="0"/>
              <a:t>Literature review of health and culture in the pacific</a:t>
            </a:r>
          </a:p>
          <a:p>
            <a:pPr lvl="3"/>
            <a:r>
              <a:rPr lang="en-NZ" sz="1700" b="1" dirty="0"/>
              <a:t>“Health and well being about the presence of culture” vs biomedical model</a:t>
            </a:r>
          </a:p>
          <a:p>
            <a:pPr lvl="3"/>
            <a:r>
              <a:rPr lang="en-NZ" sz="1700" b="1" dirty="0"/>
              <a:t>For “Samoans, it is inaccurate to conceptualise health as absence of illness and illness as absence of health – instead illness is seen as an inevitable though potent disruption to life and social systems”</a:t>
            </a:r>
          </a:p>
          <a:p>
            <a:pPr lvl="3"/>
            <a:r>
              <a:rPr lang="en-NZ" sz="1700" b="1" dirty="0"/>
              <a:t>“no words in Polynesian languages equivalent to the biomedical constructs </a:t>
            </a:r>
            <a:r>
              <a:rPr lang="en-NZ" sz="1700" b="1" dirty="0" err="1"/>
              <a:t>of‘health</a:t>
            </a:r>
            <a:r>
              <a:rPr lang="en-NZ" sz="1700" b="1" dirty="0"/>
              <a:t>’ and ‘disease’  and that Pacific ideas of health are instead linked closely to cultural identity”</a:t>
            </a:r>
          </a:p>
          <a:p>
            <a:pPr lvl="2"/>
            <a:r>
              <a:rPr lang="en-NZ" sz="1700" b="1" dirty="0" err="1"/>
              <a:t>Puaina</a:t>
            </a:r>
            <a:r>
              <a:rPr lang="en-NZ" sz="1700" b="1" dirty="0"/>
              <a:t> et al 2007 (Samoan community in America)</a:t>
            </a:r>
          </a:p>
          <a:p>
            <a:pPr lvl="3"/>
            <a:r>
              <a:rPr lang="en-NZ" sz="1700" b="1" dirty="0"/>
              <a:t>“embarrassment” “Shy” “taboo” to discuss personal health issues </a:t>
            </a:r>
            <a:r>
              <a:rPr lang="en-NZ" sz="1700" b="1" dirty="0" err="1"/>
              <a:t>esp</a:t>
            </a:r>
            <a:r>
              <a:rPr lang="en-NZ" sz="1700" b="1" dirty="0"/>
              <a:t> sensitive issues </a:t>
            </a:r>
            <a:r>
              <a:rPr lang="en-NZ" sz="1700" b="1" dirty="0" err="1"/>
              <a:t>ie</a:t>
            </a:r>
            <a:r>
              <a:rPr lang="en-NZ" sz="1700" b="1" dirty="0"/>
              <a:t> genitalia, sex </a:t>
            </a:r>
            <a:r>
              <a:rPr lang="en-NZ" sz="1700" b="1" dirty="0" err="1"/>
              <a:t>etc</a:t>
            </a:r>
            <a:endParaRPr lang="en-NZ" sz="1700" b="1" dirty="0"/>
          </a:p>
          <a:p>
            <a:pPr lvl="3"/>
            <a:r>
              <a:rPr lang="en-NZ" sz="1700" b="1" dirty="0"/>
              <a:t>Disrespectful to </a:t>
            </a:r>
            <a:r>
              <a:rPr lang="en-NZ" sz="1700" b="1" dirty="0" err="1"/>
              <a:t>healthworker</a:t>
            </a:r>
            <a:endParaRPr lang="en-NZ" sz="1700" b="1" dirty="0"/>
          </a:p>
          <a:p>
            <a:pPr lvl="3"/>
            <a:endParaRPr lang="en-NZ" dirty="0"/>
          </a:p>
        </p:txBody>
      </p:sp>
    </p:spTree>
    <p:extLst>
      <p:ext uri="{BB962C8B-B14F-4D97-AF65-F5344CB8AC3E}">
        <p14:creationId xmlns:p14="http://schemas.microsoft.com/office/powerpoint/2010/main" val="1628250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800" dirty="0"/>
              <a:t>Acceptability of HPV self-sampling tests amongst health workers </a:t>
            </a:r>
            <a:br>
              <a:rPr lang="en-NZ" sz="2800" dirty="0"/>
            </a:br>
            <a:r>
              <a:rPr lang="en-NZ" sz="2800" dirty="0"/>
              <a:t>and women from both </a:t>
            </a:r>
            <a:r>
              <a:rPr lang="en-NZ" sz="3100" dirty="0"/>
              <a:t>urban and rural communities in Samoa.</a:t>
            </a:r>
          </a:p>
        </p:txBody>
      </p:sp>
      <p:sp>
        <p:nvSpPr>
          <p:cNvPr id="3" name="Content Placeholder 2"/>
          <p:cNvSpPr>
            <a:spLocks noGrp="1"/>
          </p:cNvSpPr>
          <p:nvPr>
            <p:ph idx="1"/>
          </p:nvPr>
        </p:nvSpPr>
        <p:spPr/>
        <p:txBody>
          <a:bodyPr>
            <a:normAutofit/>
          </a:bodyPr>
          <a:lstStyle/>
          <a:p>
            <a:r>
              <a:rPr lang="en-NZ" sz="3200" dirty="0"/>
              <a:t>Themes that came out of study:</a:t>
            </a:r>
          </a:p>
          <a:p>
            <a:pPr lvl="1"/>
            <a:r>
              <a:rPr lang="en-NZ" sz="2800" dirty="0"/>
              <a:t>Education</a:t>
            </a:r>
          </a:p>
          <a:p>
            <a:pPr lvl="1"/>
            <a:r>
              <a:rPr lang="en-NZ" sz="2800" dirty="0"/>
              <a:t>significance of cultural beliefs and values, </a:t>
            </a:r>
          </a:p>
          <a:p>
            <a:pPr lvl="1"/>
            <a:r>
              <a:rPr lang="en-NZ" sz="2800" dirty="0"/>
              <a:t>the value of benefits, </a:t>
            </a:r>
          </a:p>
          <a:p>
            <a:pPr lvl="1"/>
            <a:r>
              <a:rPr lang="en-NZ" sz="2800" dirty="0"/>
              <a:t>the concerns with literacy and health literacy, </a:t>
            </a:r>
          </a:p>
          <a:p>
            <a:pPr lvl="1"/>
            <a:r>
              <a:rPr lang="en-NZ" sz="2800" dirty="0"/>
              <a:t>the need for options, </a:t>
            </a:r>
          </a:p>
          <a:p>
            <a:pPr lvl="1"/>
            <a:r>
              <a:rPr lang="en-NZ" sz="2800" dirty="0"/>
              <a:t>the different challenges that they face and </a:t>
            </a:r>
          </a:p>
          <a:p>
            <a:pPr lvl="1"/>
            <a:r>
              <a:rPr lang="en-NZ" sz="2800" dirty="0"/>
              <a:t>empowerment.</a:t>
            </a:r>
          </a:p>
        </p:txBody>
      </p:sp>
    </p:spTree>
    <p:extLst>
      <p:ext uri="{BB962C8B-B14F-4D97-AF65-F5344CB8AC3E}">
        <p14:creationId xmlns:p14="http://schemas.microsoft.com/office/powerpoint/2010/main" val="412209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7" end="7"/>
                                            </p:txEl>
                                          </p:spTgt>
                                        </p:tgtEl>
                                        <p:attrNameLst>
                                          <p:attrName>style.color</p:attrName>
                                        </p:attrNameLst>
                                      </p:cBhvr>
                                      <p:to>
                                        <a:srgbClr val="FF0000"/>
                                      </p:to>
                                    </p:animClr>
                                    <p:animClr clrSpc="rgb" dir="cw">
                                      <p:cBhvr>
                                        <p:cTn id="14" dur="500" fill="hold"/>
                                        <p:tgtEl>
                                          <p:spTgt spid="3">
                                            <p:txEl>
                                              <p:pRg st="7" end="7"/>
                                            </p:txEl>
                                          </p:spTgt>
                                        </p:tgtEl>
                                        <p:attrNameLst>
                                          <p:attrName>fillcolor</p:attrName>
                                        </p:attrNameLst>
                                      </p:cBhvr>
                                      <p:to>
                                        <a:srgbClr val="FF0000"/>
                                      </p:to>
                                    </p:animClr>
                                    <p:set>
                                      <p:cBhvr>
                                        <p:cTn id="15" dur="500" fill="hold"/>
                                        <p:tgtEl>
                                          <p:spTgt spid="3">
                                            <p:txEl>
                                              <p:pRg st="7" end="7"/>
                                            </p:txEl>
                                          </p:spTgt>
                                        </p:tgtEl>
                                        <p:attrNameLst>
                                          <p:attrName>fill.type</p:attrName>
                                        </p:attrNameLst>
                                      </p:cBhvr>
                                      <p:to>
                                        <p:strVal val="solid"/>
                                      </p:to>
                                    </p:set>
                                    <p:set>
                                      <p:cBhvr>
                                        <p:cTn id="16" dur="500" fill="hold"/>
                                        <p:tgtEl>
                                          <p:spTgt spid="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02" y="217003"/>
            <a:ext cx="9857010" cy="1571157"/>
          </a:xfrm>
        </p:spPr>
        <p:txBody>
          <a:bodyPr>
            <a:normAutofit fontScale="90000"/>
          </a:bodyPr>
          <a:lstStyle/>
          <a:p>
            <a:r>
              <a:rPr lang="en-NZ" sz="2700" dirty="0"/>
              <a:t>Acceptability of HPV self-sampling tests amongst health workers and women from both urban and rural communities in Samoa.</a:t>
            </a:r>
            <a:br>
              <a:rPr lang="en-NZ" dirty="0"/>
            </a:br>
            <a:endParaRPr lang="en-NZ" dirty="0"/>
          </a:p>
        </p:txBody>
      </p:sp>
      <p:sp>
        <p:nvSpPr>
          <p:cNvPr id="3" name="Content Placeholder 2"/>
          <p:cNvSpPr>
            <a:spLocks noGrp="1"/>
          </p:cNvSpPr>
          <p:nvPr>
            <p:ph idx="1"/>
          </p:nvPr>
        </p:nvSpPr>
        <p:spPr>
          <a:xfrm>
            <a:off x="1069848" y="1293541"/>
            <a:ext cx="10058400" cy="5430643"/>
          </a:xfrm>
        </p:spPr>
        <p:txBody>
          <a:bodyPr>
            <a:normAutofit/>
          </a:bodyPr>
          <a:lstStyle/>
          <a:p>
            <a:r>
              <a:rPr lang="en-NZ" dirty="0"/>
              <a:t>Cancer European Illness = </a:t>
            </a:r>
            <a:r>
              <a:rPr lang="en-NZ" dirty="0" err="1"/>
              <a:t>Ma’I</a:t>
            </a:r>
            <a:r>
              <a:rPr lang="en-NZ" dirty="0"/>
              <a:t> </a:t>
            </a:r>
            <a:r>
              <a:rPr lang="en-NZ" dirty="0" err="1"/>
              <a:t>Palagi</a:t>
            </a:r>
            <a:endParaRPr lang="en-NZ" dirty="0"/>
          </a:p>
          <a:p>
            <a:r>
              <a:rPr lang="en-NZ" dirty="0"/>
              <a:t>Shocked to hear cancer affected other parts of the body other than lungs and breast</a:t>
            </a:r>
          </a:p>
          <a:p>
            <a:r>
              <a:rPr lang="en-NZ" dirty="0"/>
              <a:t>Lack of awareness</a:t>
            </a:r>
          </a:p>
          <a:p>
            <a:r>
              <a:rPr lang="en-NZ" dirty="0"/>
              <a:t>Difference in explaining HPV causal effect and cervical cancer between urban and rural women</a:t>
            </a:r>
          </a:p>
          <a:p>
            <a:r>
              <a:rPr lang="en-NZ" dirty="0"/>
              <a:t>Rural women struggled to understand how female genitalia could be affected and in particular the “cervix” – could not relate to this as could not see it/ wasn’t tangible</a:t>
            </a:r>
          </a:p>
          <a:p>
            <a:r>
              <a:rPr lang="en-NZ" dirty="0"/>
              <a:t>Ambiguity of language and translation</a:t>
            </a:r>
          </a:p>
          <a:p>
            <a:r>
              <a:rPr lang="en-NZ" dirty="0"/>
              <a:t>No Samoan words for some body parts / Health concepts</a:t>
            </a:r>
          </a:p>
          <a:p>
            <a:r>
              <a:rPr lang="en-NZ" dirty="0"/>
              <a:t>Difficulties in translation</a:t>
            </a:r>
          </a:p>
          <a:p>
            <a:pPr lvl="1"/>
            <a:r>
              <a:rPr lang="en-NZ" dirty="0"/>
              <a:t>Health workers vs lay people</a:t>
            </a:r>
          </a:p>
          <a:p>
            <a:r>
              <a:rPr lang="en-NZ" dirty="0"/>
              <a:t>Embarrassment/Shy/ taboo to discuss sensitive issues ?</a:t>
            </a:r>
          </a:p>
          <a:p>
            <a:pPr lvl="1"/>
            <a:endParaRPr lang="en-NZ" dirty="0"/>
          </a:p>
          <a:p>
            <a:endParaRPr lang="en-NZ" dirty="0"/>
          </a:p>
        </p:txBody>
      </p:sp>
    </p:spTree>
    <p:extLst>
      <p:ext uri="{BB962C8B-B14F-4D97-AF65-F5344CB8AC3E}">
        <p14:creationId xmlns:p14="http://schemas.microsoft.com/office/powerpoint/2010/main" val="292581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642204"/>
          </a:xfrm>
        </p:spPr>
        <p:txBody>
          <a:bodyPr>
            <a:normAutofit/>
          </a:bodyPr>
          <a:lstStyle/>
          <a:p>
            <a:r>
              <a:rPr lang="en-NZ" sz="2400" dirty="0"/>
              <a:t>Cultural Beliefs and Values</a:t>
            </a:r>
          </a:p>
        </p:txBody>
      </p:sp>
      <p:sp>
        <p:nvSpPr>
          <p:cNvPr id="3" name="Content Placeholder 2"/>
          <p:cNvSpPr>
            <a:spLocks noGrp="1"/>
          </p:cNvSpPr>
          <p:nvPr>
            <p:ph idx="1"/>
          </p:nvPr>
        </p:nvSpPr>
        <p:spPr>
          <a:xfrm>
            <a:off x="1069848" y="1126836"/>
            <a:ext cx="10058400" cy="5045364"/>
          </a:xfrm>
        </p:spPr>
        <p:txBody>
          <a:bodyPr/>
          <a:lstStyle/>
          <a:p>
            <a:r>
              <a:rPr lang="en-NZ" dirty="0"/>
              <a:t>Imposed Western health model with westernised beliefs about illness</a:t>
            </a:r>
          </a:p>
          <a:p>
            <a:pPr lvl="1"/>
            <a:r>
              <a:rPr lang="en-NZ" dirty="0"/>
              <a:t>Samoans still consult traditional healers first</a:t>
            </a:r>
          </a:p>
          <a:p>
            <a:pPr lvl="1"/>
            <a:r>
              <a:rPr lang="en-NZ" dirty="0"/>
              <a:t>Turn to western health models often in desperation</a:t>
            </a:r>
          </a:p>
          <a:p>
            <a:pPr lvl="1"/>
            <a:r>
              <a:rPr lang="en-NZ" dirty="0"/>
              <a:t>Fatalistic belief – Better not to know</a:t>
            </a:r>
          </a:p>
          <a:p>
            <a:pPr lvl="1"/>
            <a:r>
              <a:rPr lang="en-NZ" dirty="0" err="1"/>
              <a:t>Ma’I</a:t>
            </a:r>
            <a:r>
              <a:rPr lang="en-NZ" dirty="0"/>
              <a:t> </a:t>
            </a:r>
            <a:r>
              <a:rPr lang="en-NZ" dirty="0" err="1"/>
              <a:t>palagi</a:t>
            </a:r>
            <a:r>
              <a:rPr lang="en-NZ" dirty="0"/>
              <a:t> needs to be cared for in the hospital / Needs western medicine</a:t>
            </a:r>
          </a:p>
          <a:p>
            <a:pPr lvl="1"/>
            <a:r>
              <a:rPr lang="en-NZ" dirty="0"/>
              <a:t>Expectation of an immediate cure</a:t>
            </a:r>
          </a:p>
          <a:p>
            <a:pPr lvl="2"/>
            <a:r>
              <a:rPr lang="en-NZ" dirty="0"/>
              <a:t>Can lead to distrust when expectations not fulfilled</a:t>
            </a:r>
          </a:p>
          <a:p>
            <a:pPr lvl="1"/>
            <a:endParaRPr lang="en-NZ" dirty="0"/>
          </a:p>
          <a:p>
            <a:r>
              <a:rPr lang="en-NZ" dirty="0"/>
              <a:t>Traditionally</a:t>
            </a:r>
          </a:p>
          <a:p>
            <a:pPr lvl="1"/>
            <a:r>
              <a:rPr lang="en-NZ" dirty="0"/>
              <a:t>Look after our elderly and unwell</a:t>
            </a:r>
          </a:p>
          <a:p>
            <a:pPr lvl="1"/>
            <a:r>
              <a:rPr lang="en-NZ" dirty="0" err="1"/>
              <a:t>Tausima’i</a:t>
            </a:r>
            <a:endParaRPr lang="en-NZ" dirty="0"/>
          </a:p>
        </p:txBody>
      </p:sp>
    </p:spTree>
    <p:extLst>
      <p:ext uri="{BB962C8B-B14F-4D97-AF65-F5344CB8AC3E}">
        <p14:creationId xmlns:p14="http://schemas.microsoft.com/office/powerpoint/2010/main" val="19003838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6148</TotalTime>
  <Words>746</Words>
  <Application>Microsoft Office PowerPoint</Application>
  <PresentationFormat>Widescreen</PresentationFormat>
  <Paragraphs>91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Rockwell</vt:lpstr>
      <vt:lpstr>Rockwell Condensed</vt:lpstr>
      <vt:lpstr>Wingdings</vt:lpstr>
      <vt:lpstr>Wood Type</vt:lpstr>
      <vt:lpstr>“Cancer”….a Ma’I Palagi (European Illness) – How Samoan people view cancer and how this affects their health seeking behaviour in the context of Cancer.</vt:lpstr>
      <vt:lpstr>PowerPoint Presentation</vt:lpstr>
      <vt:lpstr>PowerPoint Presentation</vt:lpstr>
      <vt:lpstr>Samoa’s Health System</vt:lpstr>
      <vt:lpstr>Cancer in Samoa</vt:lpstr>
      <vt:lpstr>Understanding of Cancer</vt:lpstr>
      <vt:lpstr>Acceptability of HPV self-sampling tests amongst health workers  and women from both urban and rural communities in Samoa.</vt:lpstr>
      <vt:lpstr>Acceptability of HPV self-sampling tests amongst health workers and women from both urban and rural communities in Samoa. </vt:lpstr>
      <vt:lpstr>Cultural Beliefs and Values</vt:lpstr>
      <vt:lpstr>Cultural Beliefs and Values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“Cancer”….a Ma’I Palagi (European Illness) – How Samoan people view cancer and how this affects their health seeking behaviour in the context of Cancer.</dc:title>
  <dc:creator>Global Health</dc:creator>
  <cp:lastModifiedBy>Kevin Babb</cp:lastModifiedBy>
  <cp:revision>36</cp:revision>
  <dcterms:created xsi:type="dcterms:W3CDTF">2018-08-17T21:16:57Z</dcterms:created>
  <dcterms:modified xsi:type="dcterms:W3CDTF">2018-09-25T13:42:37Z</dcterms:modified>
</cp:coreProperties>
</file>