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FE8A-E69F-4E91-93F5-2E832EFB9700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FE69-A286-4D5E-8A4C-C4A49A2E92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36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5D866-4606-44E9-A734-82C04DED973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5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0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9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8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/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1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8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057" y="2319524"/>
            <a:ext cx="6804585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 Helplines and example call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297096-1905-4643-93A3-BEEE7014F287}"/>
              </a:ext>
            </a:extLst>
          </p:cNvPr>
          <p:cNvSpPr txBox="1">
            <a:spLocks/>
          </p:cNvSpPr>
          <p:nvPr/>
        </p:nvSpPr>
        <p:spPr>
          <a:xfrm>
            <a:off x="794056" y="4109863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8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bg1"/>
                </a:solidFill>
                <a:latin typeface="Foco CC" panose="020B0504050202020203" pitchFamily="34" charset="0"/>
                <a:ea typeface="+mn-ea"/>
                <a:cs typeface="Foco CC" panose="020B0504050202020203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spcBef>
                <a:spcPts val="51"/>
              </a:spcBef>
              <a:defRPr/>
            </a:pPr>
            <a:r>
              <a:rPr lang="en-US" sz="20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ICISG pre-conference workshop</a:t>
            </a:r>
            <a:br>
              <a:rPr lang="en-US" sz="2000" dirty="0">
                <a:solidFill>
                  <a:sysClr val="window" lastClr="FFFFFF"/>
                </a:solidFill>
              </a:rPr>
            </a:br>
            <a:endParaRPr lang="en-US" sz="200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8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CIS? </a:t>
            </a:r>
            <a:b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evidence behind the impact of these services </a:t>
            </a:r>
            <a:endParaRPr lang="en-US" sz="24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BFA07-95F8-49F3-87CF-2AC034544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54" y="1946259"/>
            <a:ext cx="4576460" cy="3300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ECCF07-AFA9-4AB8-9ABA-9D6120B05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826" y="2377707"/>
            <a:ext cx="5324301" cy="20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an international study 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84" y="1514811"/>
            <a:ext cx="8218209" cy="4526236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1067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3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themes and 25 subthemes were derived from the data: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Drivers for access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sense of needing information, ‘trueness’ or support to be able to move on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Experience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service user was met with and what they came away with - the tangibles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Impact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service or the interaction with the nurse resulted in or enabled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Adjunct to cancer treatment services (integration)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3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clear categorisation of CIS outside of, but as a useful adjunct to, health services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E6369-F764-4215-A606-5E86ED806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348" y="1575050"/>
            <a:ext cx="2454869" cy="44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Helplines can…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84" y="1514811"/>
            <a:ext cx="8218209" cy="4526236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1067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needs and provide tailored information </a:t>
            </a:r>
          </a:p>
          <a:p>
            <a:pPr algn="l">
              <a:lnSpc>
                <a:spcPct val="120000"/>
              </a:lnSpc>
              <a:buClr>
                <a:srgbClr val="FFC000"/>
              </a:buClr>
            </a:pPr>
            <a:endParaRPr lang="en-AU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public to take steps toward prevention and screening</a:t>
            </a:r>
          </a:p>
          <a:p>
            <a:pPr algn="l">
              <a:lnSpc>
                <a:spcPct val="120000"/>
              </a:lnSpc>
              <a:buClr>
                <a:srgbClr val="FFC000"/>
              </a:buClr>
            </a:pPr>
            <a:endParaRPr lang="en-AU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patients and care givers to understand cancer and make informed decisions </a:t>
            </a:r>
          </a:p>
          <a:p>
            <a:pPr algn="l">
              <a:lnSpc>
                <a:spcPct val="120000"/>
              </a:lnSpc>
              <a:buClr>
                <a:srgbClr val="FFC000"/>
              </a:buClr>
            </a:pPr>
            <a:endParaRPr lang="en-AU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services and evidence-based resources to support them and their families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AU" sz="3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AU" sz="3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F3506-1651-477C-9DD5-8BBED544A8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27" t="5324" r="27892"/>
          <a:stretch/>
        </p:blipFill>
        <p:spPr>
          <a:xfrm>
            <a:off x="9328459" y="1514811"/>
            <a:ext cx="2269759" cy="39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Council’s Information and Support line – 13 11 20 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736" y="1878805"/>
            <a:ext cx="8218209" cy="4526236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1067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available service, throughout Australia</a:t>
            </a: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Staffed by experienced oncology health professionals </a:t>
            </a: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to supportive care programs and services</a:t>
            </a: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 to other care providers </a:t>
            </a:r>
          </a:p>
          <a:p>
            <a:pPr marL="457189" indent="-457189" algn="l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Niche skill set requires robust induction and training </a:t>
            </a:r>
          </a:p>
          <a:p>
            <a:pPr algn="l">
              <a:lnSpc>
                <a:spcPct val="120000"/>
              </a:lnSpc>
              <a:buClr>
                <a:srgbClr val="FFC000"/>
              </a:buClr>
            </a:pPr>
            <a:b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to assist with:</a:t>
            </a:r>
          </a:p>
          <a:p>
            <a:pPr marL="609585" indent="-609585" algn="l">
              <a:lnSpc>
                <a:spcPct val="120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deficits, clarification, emotions, question formulation </a:t>
            </a:r>
          </a:p>
          <a:p>
            <a:pPr marL="609585" indent="-609585" algn="l">
              <a:lnSpc>
                <a:spcPct val="120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worry, increasing knowledge and confidence in accessing support and empowering patients to better manage their own health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AU" sz="25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AU" sz="3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endParaRPr lang="en-AU" sz="34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E6369-F764-4215-A606-5E86ED806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348" y="1575050"/>
            <a:ext cx="2454869" cy="44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patient and call process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89273-8160-4830-988D-D540476D3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2472503"/>
            <a:ext cx="11911584" cy="25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79C39-C6A8-454D-B9F9-C2DAEE7D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8" y="312290"/>
            <a:ext cx="9270063" cy="62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97" y="1718187"/>
            <a:ext cx="10633316" cy="4526236"/>
          </a:xfrm>
        </p:spPr>
        <p:txBody>
          <a:bodyPr>
            <a:normAutofit/>
          </a:bodyPr>
          <a:lstStyle/>
          <a:p>
            <a:pPr algn="l"/>
            <a:endParaRPr lang="en-US" sz="10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US" sz="2133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38179" lvl="1" indent="-228594" algn="l">
              <a:buFont typeface="Arial" panose="020B0604020202020204" pitchFamily="34" charset="0"/>
              <a:buChar char="•"/>
            </a:pPr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and Answer time </a:t>
            </a:r>
            <a:endParaRPr lang="en-US" b="1" dirty="0">
              <a:solidFill>
                <a:srgbClr val="3777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7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Foco CC</vt:lpstr>
      <vt:lpstr>Verdana</vt:lpstr>
      <vt:lpstr>Wingdings</vt:lpstr>
      <vt:lpstr>1_Office Theme</vt:lpstr>
      <vt:lpstr>CIS Helplines and example call </vt:lpstr>
      <vt:lpstr>Why a CIS?  The evidence behind the impact of these services </vt:lpstr>
      <vt:lpstr>Results of an international study </vt:lpstr>
      <vt:lpstr>Helplines can…</vt:lpstr>
      <vt:lpstr>Cancer Council’s Information and Support line – 13 11 20 </vt:lpstr>
      <vt:lpstr>Simulated patient and call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Helplines and example call </dc:title>
  <dc:creator>Katherine Lane</dc:creator>
  <cp:lastModifiedBy>Kevin Babb</cp:lastModifiedBy>
  <cp:revision>1</cp:revision>
  <dcterms:created xsi:type="dcterms:W3CDTF">2018-10-16T00:07:09Z</dcterms:created>
  <dcterms:modified xsi:type="dcterms:W3CDTF">2018-10-16T17:08:31Z</dcterms:modified>
</cp:coreProperties>
</file>