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3" r:id="rId2"/>
  </p:sldMasterIdLst>
  <p:notesMasterIdLst>
    <p:notesMasterId r:id="rId10"/>
  </p:notesMasterIdLst>
  <p:sldIdLst>
    <p:sldId id="301" r:id="rId3"/>
    <p:sldId id="302" r:id="rId4"/>
    <p:sldId id="303" r:id="rId5"/>
    <p:sldId id="304" r:id="rId6"/>
    <p:sldId id="305" r:id="rId7"/>
    <p:sldId id="306" r:id="rId8"/>
    <p:sldId id="307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8" d="100"/>
          <a:sy n="88" d="100"/>
        </p:scale>
        <p:origin x="451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evin Babb" userId="04d00e96-2515-4134-bff5-ec8d0c4dd6d6" providerId="ADAL" clId="{1807C435-D1B3-4C33-A118-8CA72D73B048}"/>
    <pc:docChg chg="undo modSld">
      <pc:chgData name="Kevin Babb" userId="04d00e96-2515-4134-bff5-ec8d0c4dd6d6" providerId="ADAL" clId="{1807C435-D1B3-4C33-A118-8CA72D73B048}" dt="2018-10-19T16:40:51.016" v="5" actId="1076"/>
      <pc:docMkLst>
        <pc:docMk/>
      </pc:docMkLst>
      <pc:sldChg chg="addSp modSp">
        <pc:chgData name="Kevin Babb" userId="04d00e96-2515-4134-bff5-ec8d0c4dd6d6" providerId="ADAL" clId="{1807C435-D1B3-4C33-A118-8CA72D73B048}" dt="2018-10-19T16:40:51.016" v="5" actId="1076"/>
        <pc:sldMkLst>
          <pc:docMk/>
          <pc:sldMk cId="3914068185" sldId="301"/>
        </pc:sldMkLst>
        <pc:spChg chg="add mod">
          <ac:chgData name="Kevin Babb" userId="04d00e96-2515-4134-bff5-ec8d0c4dd6d6" providerId="ADAL" clId="{1807C435-D1B3-4C33-A118-8CA72D73B048}" dt="2018-10-19T16:40:51.016" v="5" actId="1076"/>
          <ac:spMkLst>
            <pc:docMk/>
            <pc:sldMk cId="3914068185" sldId="301"/>
            <ac:spMk id="3" creationId="{91A5DF08-0341-4258-8911-F4713C05B0DC}"/>
          </ac:spMkLst>
        </pc:spChg>
        <pc:picChg chg="mod">
          <ac:chgData name="Kevin Babb" userId="04d00e96-2515-4134-bff5-ec8d0c4dd6d6" providerId="ADAL" clId="{1807C435-D1B3-4C33-A118-8CA72D73B048}" dt="2018-10-19T16:40:43.344" v="4" actId="1076"/>
          <ac:picMkLst>
            <pc:docMk/>
            <pc:sldMk cId="3914068185" sldId="301"/>
            <ac:picMk id="5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AE6FAB-16E1-4A10-BD2C-00B6802866B5}" type="datetimeFigureOut">
              <a:rPr lang="en-AU" smtClean="0"/>
              <a:t>19/10/2018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A792DD-D490-46D3-AAAD-CEC70C59691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530207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45D866-4606-44E9-A734-82C04DED9733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00637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B7E87C-24EE-4281-A7DA-821C4C37EC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99108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B7E87C-24EE-4281-A7DA-821C4C37EC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28084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B7E87C-24EE-4281-A7DA-821C4C37EC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89064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B7E87C-24EE-4281-A7DA-821C4C37EC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09190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B7E87C-24EE-4281-A7DA-821C4C37EC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25170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R="0" algn="l"/>
            <a:endParaRPr lang="en-US" sz="1200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B7E87C-24EE-4281-A7DA-821C4C37EC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84658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2">
            <a:extLst>
              <a:ext uri="{FF2B5EF4-FFF2-40B4-BE49-F238E27FC236}">
                <a16:creationId xmlns:a16="http://schemas.microsoft.com/office/drawing/2014/main" id="{30BBDCBB-76C4-B24D-ADDC-E792B07BD1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50711" y="2717337"/>
            <a:ext cx="8690579" cy="1325563"/>
          </a:xfrm>
          <a:prstGeom prst="rect">
            <a:avLst/>
          </a:prstGeom>
        </p:spPr>
        <p:txBody>
          <a:bodyPr/>
          <a:lstStyle>
            <a:lvl1pPr algn="ctr">
              <a:defRPr b="1" i="0">
                <a:solidFill>
                  <a:schemeClr val="bg1"/>
                </a:solidFill>
                <a:latin typeface="Foco CC Black" panose="020B0504050202020203" pitchFamily="34" charset="0"/>
                <a:cs typeface="Foco CC Black" panose="020B0504050202020203" pitchFamily="34" charset="0"/>
              </a:defRPr>
            </a:lvl1pPr>
          </a:lstStyle>
          <a:p>
            <a:r>
              <a:rPr lang="en-US" dirty="0"/>
              <a:t>Hello, </a:t>
            </a:r>
            <a:r>
              <a:rPr lang="en-US" baseline="0" dirty="0"/>
              <a:t>this is the latest PowerPoint Presentation</a:t>
            </a:r>
            <a:r>
              <a:rPr lang="en-US" dirty="0">
                <a:solidFill>
                  <a:srgbClr val="FFD200"/>
                </a:solidFill>
              </a:rPr>
              <a:t>.</a:t>
            </a:r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E9691B48-AB16-B445-B44D-C32068B0B6A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244449" y="4134975"/>
            <a:ext cx="5677705" cy="945027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51"/>
              </a:spcBef>
              <a:buNone/>
              <a:defRPr sz="2000" b="1" i="0">
                <a:solidFill>
                  <a:schemeClr val="bg1"/>
                </a:solidFill>
                <a:latin typeface="Foco CC" panose="020B0504050202020203" pitchFamily="34" charset="0"/>
                <a:cs typeface="Foco CC" panose="020B0504050202020203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This is the presentation </a:t>
            </a:r>
            <a:br>
              <a:rPr lang="en-US" dirty="0"/>
            </a:br>
            <a:r>
              <a:rPr lang="en-US" dirty="0"/>
              <a:t>description space.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F2C35E3-A638-CC43-8854-1B78A0B74AC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© Cancer Council   |    Day Month Year   |  cancervic.org.au   </a:t>
            </a:r>
          </a:p>
        </p:txBody>
      </p:sp>
    </p:spTree>
    <p:extLst>
      <p:ext uri="{BB962C8B-B14F-4D97-AF65-F5344CB8AC3E}">
        <p14:creationId xmlns:p14="http://schemas.microsoft.com/office/powerpoint/2010/main" val="3052221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10/19/2018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66771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10/19/2018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5233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10/19/2018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925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10/19/2018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320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9">
            <a:extLst>
              <a:ext uri="{FF2B5EF4-FFF2-40B4-BE49-F238E27FC236}">
                <a16:creationId xmlns:a16="http://schemas.microsoft.com/office/drawing/2014/main" id="{1941F90D-F9EF-F64D-96C8-4A826B3034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115597"/>
            <a:ext cx="10515600" cy="701491"/>
          </a:xfrm>
          <a:prstGeom prst="rect">
            <a:avLst/>
          </a:prstGeom>
        </p:spPr>
        <p:txBody>
          <a:bodyPr/>
          <a:lstStyle>
            <a:lvl1pPr algn="ctr">
              <a:defRPr b="1" i="0">
                <a:solidFill>
                  <a:schemeClr val="bg1"/>
                </a:solidFill>
                <a:latin typeface="Foco CC Black" panose="020B0504050202020203" pitchFamily="34" charset="0"/>
                <a:cs typeface="Foco CC Black" panose="020B0504050202020203" pitchFamily="34" charset="0"/>
              </a:defRPr>
            </a:lvl1pPr>
          </a:lstStyle>
          <a:p>
            <a:r>
              <a:rPr lang="en-US" dirty="0"/>
              <a:t>Thank you</a:t>
            </a:r>
            <a:r>
              <a:rPr lang="en-US" dirty="0">
                <a:solidFill>
                  <a:srgbClr val="FFD200"/>
                </a:solidFill>
              </a:rPr>
              <a:t>.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58EB179-A30B-D34A-8DA0-E2090F5B2F4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© Cancer Council   |    Day Month Year   |  cancervic.org.au   </a:t>
            </a:r>
          </a:p>
        </p:txBody>
      </p:sp>
    </p:spTree>
    <p:extLst>
      <p:ext uri="{BB962C8B-B14F-4D97-AF65-F5344CB8AC3E}">
        <p14:creationId xmlns:p14="http://schemas.microsoft.com/office/powerpoint/2010/main" val="34396630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DB3CC-F982-40F9-8DD6-BCC9AFBF44BD}" type="datetime1">
              <a:rPr lang="en-US" smtClean="0"/>
              <a:pPr/>
              <a:t>10/19/2018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8E988-FB04-AB4E-BE5A-59F242AF7F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9933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10/19/2018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2497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E7B99-7C3F-4BC3-B7B8-7E1F8C620B24}" type="datetime1">
              <a:rPr lang="en-US" smtClean="0"/>
              <a:pPr/>
              <a:t>10/19/2018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F2B4D-6B12-4EDF-87BB-2B55CECB66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0232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10/19/2018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718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10/19/2018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9473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10/19/2018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2824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10/19/2018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2248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emf"/><Relationship Id="rId4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63D55FE-FEFE-A14A-884C-B8900563AB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359676" y="-28875"/>
            <a:ext cx="15753807" cy="700169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51BC3DB-5FB4-154A-8935-F70415C209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49520" y="5200786"/>
            <a:ext cx="1624445" cy="1341932"/>
          </a:xfrm>
          <a:prstGeom prst="rect">
            <a:avLst/>
          </a:prstGeom>
        </p:spPr>
      </p:pic>
      <p:sp>
        <p:nvSpPr>
          <p:cNvPr id="6" name="Footer Placeholder 8">
            <a:extLst>
              <a:ext uri="{FF2B5EF4-FFF2-40B4-BE49-F238E27FC236}">
                <a16:creationId xmlns:a16="http://schemas.microsoft.com/office/drawing/2014/main" id="{04497B99-AFB7-F04F-9888-94403EB326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60156"/>
            <a:ext cx="1051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bg2">
                    <a:lumMod val="75000"/>
                  </a:schemeClr>
                </a:solidFill>
                <a:latin typeface="Foco CC" panose="020B0504050202020203" pitchFamily="34" charset="0"/>
                <a:cs typeface="Foco CC" panose="020B0504050202020203" pitchFamily="34" charset="0"/>
              </a:defRPr>
            </a:lvl1pPr>
          </a:lstStyle>
          <a:p>
            <a:r>
              <a:rPr lang="en-US" dirty="0"/>
              <a:t>© Cancer Council   |    Day Month Year   |  cancervic.org.au   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7201" y="428475"/>
            <a:ext cx="2285769" cy="1194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912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hf hd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2560D-EC28-3B41-86E8-18F1CE0113B4}" type="datetimeFigureOut">
              <a:rPr lang="en-US" smtClean="0"/>
              <a:t>10/19/2018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993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ctr" defTabSz="609585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buFont typeface="Arial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609585" rtl="0" eaLnBrk="1" latinLnBrk="0" hangingPunct="1">
        <a:spcBef>
          <a:spcPct val="20000"/>
        </a:spcBef>
        <a:buFont typeface="Arial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60958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609585" rtl="0" eaLnBrk="1" latinLnBrk="0" hangingPunct="1">
        <a:spcBef>
          <a:spcPct val="20000"/>
        </a:spcBef>
        <a:buFont typeface="Arial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609585" rtl="0" eaLnBrk="1" latinLnBrk="0" hangingPunct="1">
        <a:spcBef>
          <a:spcPct val="20000"/>
        </a:spcBef>
        <a:buFont typeface="Arial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ove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4057" y="2319524"/>
            <a:ext cx="6804585" cy="1470025"/>
          </a:xfrm>
        </p:spPr>
        <p:txBody>
          <a:bodyPr>
            <a:normAutofit/>
          </a:bodyPr>
          <a:lstStyle/>
          <a:p>
            <a:pPr algn="l"/>
            <a:r>
              <a:rPr lang="en-US" sz="4667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Staffing your CIS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B7297096-1905-4643-93A3-BEEE7014F287}"/>
              </a:ext>
            </a:extLst>
          </p:cNvPr>
          <p:cNvSpPr txBox="1">
            <a:spLocks/>
          </p:cNvSpPr>
          <p:nvPr/>
        </p:nvSpPr>
        <p:spPr>
          <a:xfrm>
            <a:off x="794056" y="4109863"/>
            <a:ext cx="8534400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685800" rtl="0" eaLnBrk="1" latinLnBrk="0" hangingPunct="1">
              <a:lnSpc>
                <a:spcPct val="100000"/>
              </a:lnSpc>
              <a:spcBef>
                <a:spcPts val="38"/>
              </a:spcBef>
              <a:buFont typeface="Arial" panose="020B0604020202020204" pitchFamily="34" charset="0"/>
              <a:buNone/>
              <a:defRPr sz="1500" b="1" i="0" kern="1200">
                <a:solidFill>
                  <a:schemeClr val="bg1"/>
                </a:solidFill>
                <a:latin typeface="Foco CC" panose="020B0504050202020203" pitchFamily="34" charset="0"/>
                <a:ea typeface="+mn-ea"/>
                <a:cs typeface="Foco CC" panose="020B0504050202020203" pitchFamily="34" charset="0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914377">
              <a:spcBef>
                <a:spcPts val="51"/>
              </a:spcBef>
              <a:defRPr/>
            </a:pPr>
            <a:r>
              <a:rPr lang="en-US" sz="2000" dirty="0">
                <a:solidFill>
                  <a:sysClr val="window" lastClr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ICISG pre-conference workshop</a:t>
            </a:r>
            <a:br>
              <a:rPr lang="en-US" sz="2000" dirty="0">
                <a:solidFill>
                  <a:sysClr val="window" lastClr="FFFFFF"/>
                </a:solidFill>
              </a:rPr>
            </a:br>
            <a:endParaRPr lang="en-US" sz="2000" dirty="0">
              <a:solidFill>
                <a:sysClr val="window" lastClr="FFFFFF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1A5DF08-0341-4258-8911-F4713C05B0DC}"/>
              </a:ext>
            </a:extLst>
          </p:cNvPr>
          <p:cNvSpPr/>
          <p:nvPr/>
        </p:nvSpPr>
        <p:spPr>
          <a:xfrm>
            <a:off x="794056" y="4801497"/>
            <a:ext cx="48998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World Cancer Congress, Kuala Lumpur, 2018 </a:t>
            </a:r>
          </a:p>
        </p:txBody>
      </p:sp>
    </p:spTree>
    <p:extLst>
      <p:ext uri="{BB962C8B-B14F-4D97-AF65-F5344CB8AC3E}">
        <p14:creationId xmlns:p14="http://schemas.microsoft.com/office/powerpoint/2010/main" val="39140681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con_tin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6588" y="4385497"/>
            <a:ext cx="8919344" cy="868775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0719" y="699438"/>
            <a:ext cx="10717093" cy="1006871"/>
          </a:xfrm>
        </p:spPr>
        <p:txBody>
          <a:bodyPr>
            <a:noAutofit/>
          </a:bodyPr>
          <a:lstStyle/>
          <a:p>
            <a:pPr algn="l"/>
            <a:r>
              <a:rPr lang="en-AU" sz="4800" b="1" dirty="0">
                <a:solidFill>
                  <a:srgbClr val="3777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Minimum requirements for staff and qualifications </a:t>
            </a:r>
            <a:endParaRPr lang="en-US" sz="4800" b="1" dirty="0">
              <a:solidFill>
                <a:srgbClr val="3777B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4497" y="2122379"/>
            <a:ext cx="10633316" cy="4526236"/>
          </a:xfrm>
        </p:spPr>
        <p:txBody>
          <a:bodyPr>
            <a:normAutofit lnSpcReduction="10000"/>
          </a:bodyPr>
          <a:lstStyle/>
          <a:p>
            <a:pPr algn="l"/>
            <a:endParaRPr lang="en-US" sz="1067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marL="457189" indent="-457189" algn="l">
              <a:lnSpc>
                <a:spcPct val="90000"/>
              </a:lnSpc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en-AU" sz="2533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Will depend on your service scope and plans:</a:t>
            </a:r>
          </a:p>
          <a:p>
            <a:pPr marL="1066773" lvl="1" indent="-457189" algn="l">
              <a:lnSpc>
                <a:spcPct val="90000"/>
              </a:lnSpc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en-A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Phone? Online? Face to Face? </a:t>
            </a:r>
          </a:p>
          <a:p>
            <a:pPr marL="1066773" lvl="1" indent="-457189" algn="l">
              <a:lnSpc>
                <a:spcPct val="90000"/>
              </a:lnSpc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en-A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Administration and operational staff?</a:t>
            </a:r>
          </a:p>
          <a:p>
            <a:pPr marL="1066773" lvl="1" indent="-457189" algn="l">
              <a:lnSpc>
                <a:spcPct val="90000"/>
              </a:lnSpc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en-A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Health Professionals? </a:t>
            </a:r>
          </a:p>
          <a:p>
            <a:pPr marL="1066773" lvl="1" indent="-457189" algn="l">
              <a:lnSpc>
                <a:spcPct val="90000"/>
              </a:lnSpc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en-A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Promotional and Marketing staff?</a:t>
            </a:r>
          </a:p>
          <a:p>
            <a:pPr marL="1066773" lvl="1" indent="-457189" algn="l">
              <a:lnSpc>
                <a:spcPct val="90000"/>
              </a:lnSpc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en-A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Technical support?</a:t>
            </a:r>
          </a:p>
          <a:p>
            <a:pPr marL="457189" indent="-457189" algn="l">
              <a:lnSpc>
                <a:spcPct val="90000"/>
              </a:lnSpc>
              <a:buClr>
                <a:srgbClr val="FFC000"/>
              </a:buClr>
              <a:buFont typeface="Wingdings" panose="05000000000000000000" pitchFamily="2" charset="2"/>
              <a:buChar char="§"/>
            </a:pPr>
            <a:endParaRPr lang="en-AU" sz="2533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189" indent="-457189" algn="l">
              <a:lnSpc>
                <a:spcPct val="90000"/>
              </a:lnSpc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en-AU" sz="2533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skills do they need to come with?</a:t>
            </a:r>
          </a:p>
          <a:p>
            <a:pPr marL="1066773" lvl="1" indent="-457189" algn="l">
              <a:lnSpc>
                <a:spcPct val="90000"/>
              </a:lnSpc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en-A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Knowledge about cancer</a:t>
            </a:r>
          </a:p>
          <a:p>
            <a:pPr marL="1066773" lvl="1" indent="-457189" algn="l">
              <a:lnSpc>
                <a:spcPct val="90000"/>
              </a:lnSpc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en-A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Good communication skills</a:t>
            </a:r>
          </a:p>
          <a:p>
            <a:pPr marL="1066773" lvl="1" indent="-457189" algn="l">
              <a:lnSpc>
                <a:spcPct val="90000"/>
              </a:lnSpc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en-A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Basic computer and phone skills</a:t>
            </a:r>
          </a:p>
          <a:p>
            <a:pPr marL="1066773" lvl="1" indent="-457189" algn="l">
              <a:lnSpc>
                <a:spcPct val="90000"/>
              </a:lnSpc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en-A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collection? </a:t>
            </a:r>
          </a:p>
          <a:p>
            <a:pPr marL="228594" indent="-228594" algn="l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marL="228594" indent="-228594" algn="l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marL="228594" indent="-228594" algn="l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marL="228594" indent="-228594" algn="l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pic>
        <p:nvPicPr>
          <p:cNvPr id="6" name="Picture 5" descr="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9103" y="6027693"/>
            <a:ext cx="1808580" cy="69992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26935E5-D283-4B1C-BFD9-284BC12451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61668" y="1542938"/>
            <a:ext cx="2454869" cy="4405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1522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con_tin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6588" y="4385497"/>
            <a:ext cx="8919344" cy="868775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0719" y="699438"/>
            <a:ext cx="10717093" cy="1006871"/>
          </a:xfrm>
        </p:spPr>
        <p:txBody>
          <a:bodyPr>
            <a:noAutofit/>
          </a:bodyPr>
          <a:lstStyle/>
          <a:p>
            <a:pPr algn="l"/>
            <a:r>
              <a:rPr lang="en-AU" sz="4800" b="1" dirty="0">
                <a:solidFill>
                  <a:srgbClr val="3777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Defining staff roles and scope of practice - CIS</a:t>
            </a:r>
            <a:endParaRPr lang="en-US" sz="4800" b="1" dirty="0">
              <a:solidFill>
                <a:srgbClr val="3777B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0720" y="1901157"/>
            <a:ext cx="8218209" cy="4526236"/>
          </a:xfrm>
        </p:spPr>
        <p:txBody>
          <a:bodyPr>
            <a:normAutofit/>
          </a:bodyPr>
          <a:lstStyle/>
          <a:p>
            <a:pPr algn="l"/>
            <a:endParaRPr lang="en-US" sz="1067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marL="457189" indent="-457189" algn="l">
              <a:lnSpc>
                <a:spcPct val="90000"/>
              </a:lnSpc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en-AU" sz="2533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Information and Referral? Triage of calls, emails or visits? </a:t>
            </a:r>
          </a:p>
          <a:p>
            <a:pPr marL="457189" indent="-457189" algn="l">
              <a:lnSpc>
                <a:spcPct val="90000"/>
              </a:lnSpc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en-AU" sz="2533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Hospital or community-based service? </a:t>
            </a:r>
          </a:p>
          <a:p>
            <a:pPr marL="457189" indent="-457189" algn="l">
              <a:lnSpc>
                <a:spcPct val="90000"/>
              </a:lnSpc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en-AU" sz="2533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Information provision?</a:t>
            </a:r>
          </a:p>
          <a:p>
            <a:pPr marL="1066773" lvl="1" indent="-457189" algn="l">
              <a:lnSpc>
                <a:spcPct val="90000"/>
              </a:lnSpc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en-A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Hardcopy booklets - postage</a:t>
            </a:r>
          </a:p>
          <a:p>
            <a:pPr marL="1066773" lvl="1" indent="-457189" algn="l">
              <a:lnSpc>
                <a:spcPct val="90000"/>
              </a:lnSpc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en-A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Online information – email</a:t>
            </a:r>
          </a:p>
          <a:p>
            <a:pPr marL="457189" indent="-457189" algn="l">
              <a:lnSpc>
                <a:spcPct val="90000"/>
              </a:lnSpc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en-AU" sz="2533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Counselling or emotional support?</a:t>
            </a:r>
          </a:p>
          <a:p>
            <a:pPr marL="457189" indent="-457189" algn="l">
              <a:lnSpc>
                <a:spcPct val="90000"/>
              </a:lnSpc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en-AU" sz="2533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Capacity for follow up calls or services? </a:t>
            </a:r>
          </a:p>
          <a:p>
            <a:pPr marL="457189" indent="-457189" algn="l">
              <a:lnSpc>
                <a:spcPct val="90000"/>
              </a:lnSpc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en-AU" sz="2533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Other available services such as peer support, wig services, education sessions etc? </a:t>
            </a:r>
          </a:p>
          <a:p>
            <a:pPr marL="228594" indent="-228594" algn="l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marL="228594" indent="-228594" algn="l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marL="228594" indent="-228594" algn="l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marL="228594" indent="-228594" algn="l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pic>
        <p:nvPicPr>
          <p:cNvPr id="6" name="Picture 5" descr="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9103" y="6027693"/>
            <a:ext cx="1808580" cy="69992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1C3C35B-74E1-40AD-A8AA-DB766C59B3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93374" y="1986023"/>
            <a:ext cx="2267908" cy="3966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5656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con_tin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6588" y="4385497"/>
            <a:ext cx="8919344" cy="868775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7454" y="507941"/>
            <a:ext cx="10717093" cy="1006871"/>
          </a:xfrm>
        </p:spPr>
        <p:txBody>
          <a:bodyPr>
            <a:noAutofit/>
          </a:bodyPr>
          <a:lstStyle/>
          <a:p>
            <a:pPr algn="l"/>
            <a:r>
              <a:rPr lang="en-AU" sz="4800" b="1" dirty="0">
                <a:solidFill>
                  <a:srgbClr val="3777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else should you consider?</a:t>
            </a:r>
            <a:endParaRPr lang="en-US" sz="4800" b="1" dirty="0">
              <a:solidFill>
                <a:srgbClr val="3777B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294" y="2471707"/>
            <a:ext cx="8218209" cy="4526236"/>
          </a:xfrm>
        </p:spPr>
        <p:txBody>
          <a:bodyPr>
            <a:normAutofit/>
          </a:bodyPr>
          <a:lstStyle/>
          <a:p>
            <a:pPr algn="l"/>
            <a:endParaRPr lang="en-US" sz="1067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marL="457189" indent="-457189" algn="l">
              <a:lnSpc>
                <a:spcPct val="90000"/>
              </a:lnSpc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en-AU" sz="2533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Paid staff versus use of volunteers</a:t>
            </a:r>
          </a:p>
          <a:p>
            <a:pPr marL="457189" indent="-457189" algn="l">
              <a:lnSpc>
                <a:spcPct val="90000"/>
              </a:lnSpc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en-AU" sz="2533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Levels of ability, team leaders, managers</a:t>
            </a:r>
          </a:p>
          <a:p>
            <a:pPr marL="457189" indent="-457189" algn="l">
              <a:lnSpc>
                <a:spcPct val="90000"/>
              </a:lnSpc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en-AU" sz="2533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Full-time, part-time, shift coverage </a:t>
            </a:r>
          </a:p>
          <a:p>
            <a:pPr marL="457189" indent="-457189" algn="l">
              <a:lnSpc>
                <a:spcPct val="90000"/>
              </a:lnSpc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en-AU" sz="2533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Language skills relevant to region or population</a:t>
            </a:r>
          </a:p>
          <a:p>
            <a:pPr marL="457189" indent="-457189" algn="l">
              <a:lnSpc>
                <a:spcPct val="90000"/>
              </a:lnSpc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en-AU" sz="2533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Professional development and quality assurance </a:t>
            </a:r>
          </a:p>
          <a:p>
            <a:pPr algn="l"/>
            <a:endParaRPr lang="en-US" sz="2400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marL="228594" indent="-228594" algn="l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marL="228594" indent="-228594" algn="l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marL="228594" indent="-228594" algn="l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pic>
        <p:nvPicPr>
          <p:cNvPr id="6" name="Picture 5" descr="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9103" y="6027693"/>
            <a:ext cx="1808580" cy="6999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B760F83-7311-4ECF-AA02-3C3EBBD871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39903" y="1619903"/>
            <a:ext cx="2450804" cy="4407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9127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con_tin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6588" y="4385497"/>
            <a:ext cx="8919344" cy="868775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7454" y="507941"/>
            <a:ext cx="10717093" cy="1006871"/>
          </a:xfrm>
        </p:spPr>
        <p:txBody>
          <a:bodyPr>
            <a:noAutofit/>
          </a:bodyPr>
          <a:lstStyle/>
          <a:p>
            <a:pPr algn="l"/>
            <a:r>
              <a:rPr lang="en-AU" sz="4800" b="1" dirty="0">
                <a:solidFill>
                  <a:srgbClr val="3777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Cancer Council Victoria example</a:t>
            </a:r>
            <a:endParaRPr lang="en-US" sz="4800" b="1" dirty="0">
              <a:solidFill>
                <a:srgbClr val="3777B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9103" y="6027693"/>
            <a:ext cx="1808580" cy="69992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5D41C06-2022-4702-AA67-00066B8BA3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28801" y="1407809"/>
            <a:ext cx="8445724" cy="494225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07555AB-6D3F-4D94-B2C7-E31978F1F7E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66281" y="2233733"/>
            <a:ext cx="4235055" cy="3804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2372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con_tin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6588" y="4385497"/>
            <a:ext cx="8919344" cy="868775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7454" y="507941"/>
            <a:ext cx="10717093" cy="1006871"/>
          </a:xfrm>
        </p:spPr>
        <p:txBody>
          <a:bodyPr>
            <a:noAutofit/>
          </a:bodyPr>
          <a:lstStyle/>
          <a:p>
            <a:pPr algn="l"/>
            <a:r>
              <a:rPr lang="en-AU" sz="4800" b="1" dirty="0">
                <a:solidFill>
                  <a:srgbClr val="3777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Nurse recruitment and induction </a:t>
            </a:r>
            <a:endParaRPr lang="en-US" sz="4800" b="1" dirty="0">
              <a:solidFill>
                <a:srgbClr val="3777B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93784" y="1514811"/>
            <a:ext cx="8218209" cy="4526236"/>
          </a:xfrm>
        </p:spPr>
        <p:txBody>
          <a:bodyPr>
            <a:normAutofit lnSpcReduction="10000"/>
          </a:bodyPr>
          <a:lstStyle/>
          <a:p>
            <a:pPr algn="l"/>
            <a:endParaRPr lang="en-US" sz="1067" b="1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algn="l">
              <a:lnSpc>
                <a:spcPct val="90000"/>
              </a:lnSpc>
              <a:buClr>
                <a:srgbClr val="FFC000"/>
              </a:buClr>
            </a:pPr>
            <a:r>
              <a:rPr lang="en-AU" sz="2533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Recruitment: </a:t>
            </a:r>
          </a:p>
          <a:p>
            <a:pPr marL="1066773" lvl="1" indent="-457189" algn="l">
              <a:lnSpc>
                <a:spcPct val="90000"/>
              </a:lnSpc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en-A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Minimum 5 years oncology experience</a:t>
            </a:r>
          </a:p>
          <a:p>
            <a:pPr marL="1066773" lvl="1" indent="-457189" algn="l">
              <a:lnSpc>
                <a:spcPct val="90000"/>
              </a:lnSpc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en-A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 graduate qualifications</a:t>
            </a:r>
          </a:p>
          <a:p>
            <a:pPr marL="1066773" lvl="1" indent="-457189" algn="l">
              <a:lnSpc>
                <a:spcPct val="90000"/>
              </a:lnSpc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en-A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Need to be working clinically part-time</a:t>
            </a:r>
          </a:p>
          <a:p>
            <a:pPr marL="1066773" lvl="1" indent="-457189" algn="l">
              <a:lnSpc>
                <a:spcPct val="90000"/>
              </a:lnSpc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en-A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Consideration of workforce skills/tumour stream specialties mix</a:t>
            </a:r>
          </a:p>
          <a:p>
            <a:pPr algn="l">
              <a:lnSpc>
                <a:spcPct val="90000"/>
              </a:lnSpc>
              <a:buClr>
                <a:srgbClr val="FFC000"/>
              </a:buClr>
            </a:pPr>
            <a:r>
              <a:rPr lang="en-AU" sz="2533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Induction: </a:t>
            </a:r>
          </a:p>
          <a:p>
            <a:pPr marL="1066773" lvl="1" indent="-457189" algn="l">
              <a:lnSpc>
                <a:spcPct val="90000"/>
              </a:lnSpc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en-A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weeks </a:t>
            </a:r>
          </a:p>
          <a:p>
            <a:pPr marL="1066773" lvl="1" indent="-457189" algn="l">
              <a:lnSpc>
                <a:spcPct val="90000"/>
              </a:lnSpc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en-A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Database and protocol training</a:t>
            </a:r>
          </a:p>
          <a:p>
            <a:pPr marL="1066773" lvl="1" indent="-457189" algn="l">
              <a:lnSpc>
                <a:spcPct val="90000"/>
              </a:lnSpc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en-A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Interpreter service</a:t>
            </a:r>
          </a:p>
          <a:p>
            <a:pPr marL="1066773" lvl="1" indent="-457189" algn="l">
              <a:lnSpc>
                <a:spcPct val="90000"/>
              </a:lnSpc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en-A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Double head setting with experienced nurse</a:t>
            </a:r>
          </a:p>
          <a:p>
            <a:pPr marL="1066773" lvl="1" indent="-457189" algn="l">
              <a:lnSpc>
                <a:spcPct val="90000"/>
              </a:lnSpc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en-A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Call monitoring and assessment </a:t>
            </a:r>
          </a:p>
          <a:p>
            <a:pPr marL="1066773" lvl="1" indent="-457189" algn="l">
              <a:lnSpc>
                <a:spcPct val="90000"/>
              </a:lnSpc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en-A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Experiential learning with a simulated patient caller</a:t>
            </a:r>
          </a:p>
          <a:p>
            <a:pPr algn="l"/>
            <a:endParaRPr lang="en-US" sz="2400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marL="228594" indent="-228594" algn="l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marL="228594" indent="-228594" algn="l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marL="228594" indent="-228594" algn="l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pic>
        <p:nvPicPr>
          <p:cNvPr id="6" name="Picture 5" descr="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9103" y="6027693"/>
            <a:ext cx="1808580" cy="69992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FDB04D2-EF9B-4EF5-811A-3CC6BC48C8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11992" y="1514811"/>
            <a:ext cx="2885691" cy="4324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7878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con_tin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6588" y="4385497"/>
            <a:ext cx="8919344" cy="8687752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4497" y="1718187"/>
            <a:ext cx="10633316" cy="4526236"/>
          </a:xfrm>
        </p:spPr>
        <p:txBody>
          <a:bodyPr>
            <a:normAutofit/>
          </a:bodyPr>
          <a:lstStyle/>
          <a:p>
            <a:pPr algn="l"/>
            <a:endParaRPr lang="en-US" sz="1067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algn="l"/>
            <a:endParaRPr lang="en-US" sz="2133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marL="838179" lvl="1" indent="-228594" algn="l">
              <a:buFont typeface="Arial" panose="020B0604020202020204" pitchFamily="34" charset="0"/>
              <a:buChar char="•"/>
            </a:pPr>
            <a:endParaRPr lang="en-US" sz="1333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spcBef>
                <a:spcPct val="0"/>
              </a:spcBef>
            </a:pPr>
            <a:r>
              <a:rPr lang="en-US" b="1" dirty="0">
                <a:solidFill>
                  <a:srgbClr val="3777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 and Answer time </a:t>
            </a:r>
            <a:endParaRPr lang="en-US" b="1" dirty="0">
              <a:solidFill>
                <a:srgbClr val="3777BC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6" name="Picture 5" descr="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9103" y="6027693"/>
            <a:ext cx="1808580" cy="699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003627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DB1CFDFA-FF1B-4E63-87D0-EDB969652053}" vid="{C353CC8E-0D3C-4C63-B908-25B67C09B382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250</Words>
  <Application>Microsoft Office PowerPoint</Application>
  <PresentationFormat>Widescreen</PresentationFormat>
  <Paragraphs>68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Arial</vt:lpstr>
      <vt:lpstr>Calibri</vt:lpstr>
      <vt:lpstr>Foco CC</vt:lpstr>
      <vt:lpstr>Foco CC Black</vt:lpstr>
      <vt:lpstr>Verdana</vt:lpstr>
      <vt:lpstr>Wingdings</vt:lpstr>
      <vt:lpstr>Custom Design</vt:lpstr>
      <vt:lpstr>1_Office Theme</vt:lpstr>
      <vt:lpstr>Staffing your CIS</vt:lpstr>
      <vt:lpstr>Minimum requirements for staff and qualifications </vt:lpstr>
      <vt:lpstr>Defining staff roles and scope of practice - CIS</vt:lpstr>
      <vt:lpstr>What else should you consider?</vt:lpstr>
      <vt:lpstr>Cancer Council Victoria example</vt:lpstr>
      <vt:lpstr>Nurse recruitment and induction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Planning, establishing and running a Cancer Information and Support Service (CIS) </dc:title>
  <dc:creator>Katherine Lane</dc:creator>
  <cp:lastModifiedBy>Kevin Babb</cp:lastModifiedBy>
  <cp:revision>4</cp:revision>
  <dcterms:created xsi:type="dcterms:W3CDTF">2018-10-16T00:05:39Z</dcterms:created>
  <dcterms:modified xsi:type="dcterms:W3CDTF">2018-10-19T16:41:02Z</dcterms:modified>
</cp:coreProperties>
</file>