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0"/>
  </p:notesMasterIdLst>
  <p:sldIdLst>
    <p:sldId id="256" r:id="rId5"/>
    <p:sldId id="257" r:id="rId6"/>
    <p:sldId id="259" r:id="rId7"/>
    <p:sldId id="260" r:id="rId8"/>
    <p:sldId id="261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7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78728" autoAdjust="0"/>
  </p:normalViewPr>
  <p:slideViewPr>
    <p:cSldViewPr snapToGrid="0" snapToObjects="1">
      <p:cViewPr varScale="1">
        <p:scale>
          <a:sx n="91" d="100"/>
          <a:sy n="91" d="100"/>
        </p:scale>
        <p:origin x="893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FD77C-793C-4688-BDBD-BF66ECE14BB6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7E87C-24EE-4281-A7DA-821C4C37EC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7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7E87C-24EE-4281-A7DA-821C4C37EC5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07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7E87C-24EE-4281-A7DA-821C4C37EC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3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7E87C-24EE-4281-A7DA-821C4C37EC5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99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7E87C-24EE-4281-A7DA-821C4C37EC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921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5542" y="1739642"/>
            <a:ext cx="5103439" cy="1102519"/>
          </a:xfrm>
        </p:spPr>
        <p:txBody>
          <a:bodyPr>
            <a:normAutofit/>
          </a:bodyPr>
          <a:lstStyle/>
          <a:p>
            <a:pPr algn="l"/>
            <a:r>
              <a:rPr lang="en-US" sz="3500" b="1" dirty="0">
                <a:solidFill>
                  <a:schemeClr val="bg1"/>
                </a:solidFill>
                <a:latin typeface="Helvetica"/>
                <a:cs typeface="Helvetica"/>
              </a:rPr>
              <a:t>Financing a CIS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6661" y="3030687"/>
            <a:ext cx="6400800" cy="1314450"/>
          </a:xfrm>
        </p:spPr>
        <p:txBody>
          <a:bodyPr>
            <a:normAutofit/>
          </a:bodyPr>
          <a:lstStyle/>
          <a:p>
            <a:pPr algn="l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ICISG pre-conference workshop</a:t>
            </a:r>
            <a:b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 Cancer Congress, Kuala Lumpur, 2018 </a:t>
            </a:r>
          </a:p>
          <a:p>
            <a:pPr algn="l"/>
            <a:endParaRPr lang="en-US" sz="1500" dirty="0">
              <a:solidFill>
                <a:srgbClr val="FFFFFF"/>
              </a:solidFill>
              <a:latin typeface="Helvetica Light"/>
              <a:cs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724362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_ti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441" y="3289123"/>
            <a:ext cx="6689508" cy="65158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040" y="524578"/>
            <a:ext cx="5877059" cy="755153"/>
          </a:xfrm>
        </p:spPr>
        <p:txBody>
          <a:bodyPr>
            <a:normAutofit fontScale="90000"/>
          </a:bodyPr>
          <a:lstStyle/>
          <a:p>
            <a:pPr algn="l"/>
            <a:r>
              <a:rPr lang="en-US" sz="2500" b="1" dirty="0">
                <a:solidFill>
                  <a:srgbClr val="3777BC"/>
                </a:solidFill>
                <a:latin typeface="Helvetica"/>
                <a:cs typeface="Helvetica"/>
              </a:rPr>
              <a:t>Coming up with a Plan to Build a Cancer Information Service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0872" y="1288641"/>
            <a:ext cx="7974987" cy="3084576"/>
          </a:xfrm>
        </p:spPr>
        <p:txBody>
          <a:bodyPr>
            <a:normAutofit/>
          </a:bodyPr>
          <a:lstStyle/>
          <a:p>
            <a:pPr algn="l"/>
            <a:endParaRPr lang="en-US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Verdana" panose="020B0604030504040204" pitchFamily="34" charset="0"/>
              </a:rPr>
              <a:t>Have a clear plan of how you will fund the CIS – will that funding be sustainable over time?</a:t>
            </a:r>
          </a:p>
          <a:p>
            <a:pPr marR="0" algn="l"/>
            <a:endParaRPr lang="en-US" sz="1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Verdana" panose="020B0604030504040204" pitchFamily="34" charset="0"/>
              </a:rPr>
              <a:t>Define your business objectives early</a:t>
            </a: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Verdana" panose="020B0604030504040204" pitchFamily="34" charset="0"/>
              </a:rPr>
              <a:t>What is your scope  of services?</a:t>
            </a: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Verdana" panose="020B0604030504040204" pitchFamily="34" charset="0"/>
              </a:rPr>
              <a:t>How will you staff the CIS? – remember, salaries are the most expensive component of a CIS</a:t>
            </a:r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827" y="4520770"/>
            <a:ext cx="1356435" cy="52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902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_ti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441" y="3289123"/>
            <a:ext cx="6689508" cy="65158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040" y="524578"/>
            <a:ext cx="5877059" cy="755153"/>
          </a:xfrm>
        </p:spPr>
        <p:txBody>
          <a:bodyPr>
            <a:normAutofit fontScale="90000"/>
          </a:bodyPr>
          <a:lstStyle/>
          <a:p>
            <a:pPr algn="l"/>
            <a:r>
              <a:rPr lang="en-US" sz="2500" b="1" dirty="0">
                <a:solidFill>
                  <a:srgbClr val="3777BC"/>
                </a:solidFill>
                <a:latin typeface="Helvetica"/>
                <a:cs typeface="Helvetica"/>
              </a:rPr>
              <a:t>Cancer Information Service Financing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0872" y="1288640"/>
            <a:ext cx="7974987" cy="3625265"/>
          </a:xfrm>
        </p:spPr>
        <p:txBody>
          <a:bodyPr>
            <a:normAutofit/>
          </a:bodyPr>
          <a:lstStyle/>
          <a:p>
            <a:pPr algn="l"/>
            <a:endParaRPr lang="en-US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l"/>
            <a:endParaRPr lang="en-US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Verdana" panose="020B0604030504040204" pitchFamily="34" charset="0"/>
              </a:rPr>
              <a:t>How will you recruit staff?  What costs are associated to initiate a recruitment process? </a:t>
            </a: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Verdana" panose="020B0604030504040204" pitchFamily="34" charset="0"/>
              </a:rPr>
              <a:t>What office space will you have?  What materials will you need? </a:t>
            </a: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Verdana" panose="020B0604030504040204" pitchFamily="34" charset="0"/>
              </a:rPr>
              <a:t>Will you be printing materials?  Or creating a web site?  </a:t>
            </a: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Verdana" panose="020B0604030504040204" pitchFamily="34" charset="0"/>
              </a:rPr>
              <a:t>Consider training costs – what will your staff training look like?  </a:t>
            </a: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827" y="4520770"/>
            <a:ext cx="1356435" cy="52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314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_ti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441" y="3289123"/>
            <a:ext cx="6689508" cy="65158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039" y="524578"/>
            <a:ext cx="7117017" cy="755153"/>
          </a:xfrm>
        </p:spPr>
        <p:txBody>
          <a:bodyPr>
            <a:normAutofit/>
          </a:bodyPr>
          <a:lstStyle/>
          <a:p>
            <a:pPr algn="l"/>
            <a:r>
              <a:rPr lang="en-US" sz="2500" b="1" dirty="0">
                <a:solidFill>
                  <a:srgbClr val="3777BC"/>
                </a:solidFill>
                <a:latin typeface="Helvetica"/>
                <a:cs typeface="Helvetica"/>
              </a:rPr>
              <a:t>Cancer Information Service Financing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0872" y="1288640"/>
            <a:ext cx="7974987" cy="3394677"/>
          </a:xfrm>
        </p:spPr>
        <p:txBody>
          <a:bodyPr>
            <a:normAutofit/>
          </a:bodyPr>
          <a:lstStyle/>
          <a:p>
            <a:pPr algn="l"/>
            <a:endParaRPr lang="en-US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Verdana" panose="020B0604030504040204" pitchFamily="34" charset="0"/>
              </a:rPr>
              <a:t>How many staff and supervisors will you need? </a:t>
            </a: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Verdana" panose="020B0604030504040204" pitchFamily="34" charset="0"/>
              </a:rPr>
              <a:t>How many hours per week will you operate?  </a:t>
            </a: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Verdana" panose="020B0604030504040204" pitchFamily="34" charset="0"/>
              </a:rPr>
              <a:t>What type of phone system will you need? </a:t>
            </a:r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827" y="4520770"/>
            <a:ext cx="1356435" cy="52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027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on_tin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441" y="3289123"/>
            <a:ext cx="6689508" cy="65158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039" y="524578"/>
            <a:ext cx="7117017" cy="755153"/>
          </a:xfrm>
        </p:spPr>
        <p:txBody>
          <a:bodyPr>
            <a:normAutofit fontScale="90000"/>
          </a:bodyPr>
          <a:lstStyle/>
          <a:p>
            <a:pPr algn="l"/>
            <a:r>
              <a:rPr lang="en-US" sz="2500" b="1" dirty="0">
                <a:solidFill>
                  <a:srgbClr val="3777BC"/>
                </a:solidFill>
                <a:latin typeface="Helvetica"/>
                <a:cs typeface="Helvetica"/>
              </a:rPr>
              <a:t>Cancer Information Service Financing Mechanisms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0872" y="1288640"/>
            <a:ext cx="7974987" cy="3394677"/>
          </a:xfrm>
        </p:spPr>
        <p:txBody>
          <a:bodyPr>
            <a:normAutofit/>
          </a:bodyPr>
          <a:lstStyle/>
          <a:p>
            <a:pPr algn="l"/>
            <a:endParaRPr lang="en-US" sz="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Verdana" panose="020B0604030504040204" pitchFamily="34" charset="0"/>
              </a:rPr>
              <a:t>The host organization – e.g. hospital, research hospital </a:t>
            </a: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Verdana" panose="020B0604030504040204" pitchFamily="34" charset="0"/>
              </a:rPr>
              <a:t>Are grants available?</a:t>
            </a: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Verdana" panose="020B0604030504040204" pitchFamily="34" charset="0"/>
              </a:rPr>
              <a:t>Local government funds?</a:t>
            </a: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171450" marR="0" indent="-17145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827" y="4520770"/>
            <a:ext cx="1356435" cy="52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6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www.w3.org/XML/1998/namespace"/>
    <ds:schemaRef ds:uri="http://purl.org/dc/dcmitype/"/>
    <ds:schemaRef ds:uri="http://schemas.microsoft.com/sharepoint/v3/field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345</TotalTime>
  <Words>185</Words>
  <Application>Microsoft Office PowerPoint</Application>
  <PresentationFormat>On-screen Show (16:9)</PresentationFormat>
  <Paragraphs>41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Helvetica</vt:lpstr>
      <vt:lpstr>Helvetica Light</vt:lpstr>
      <vt:lpstr>Verdana</vt:lpstr>
      <vt:lpstr>Office Theme</vt:lpstr>
      <vt:lpstr>Financing a CIS</vt:lpstr>
      <vt:lpstr>Coming up with a Plan to Build a Cancer Information Service</vt:lpstr>
      <vt:lpstr>Cancer Information Service Financing</vt:lpstr>
      <vt:lpstr>Cancer Information Service Financing</vt:lpstr>
      <vt:lpstr>Cancer Information Service Financing Mechanisms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Kevin Babb</cp:lastModifiedBy>
  <cp:revision>67</cp:revision>
  <dcterms:created xsi:type="dcterms:W3CDTF">2010-04-12T23:12:02Z</dcterms:created>
  <dcterms:modified xsi:type="dcterms:W3CDTF">2018-10-16T17:18:19Z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