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07" r:id="rId2"/>
    <p:sldMasterId id="2147483690" r:id="rId3"/>
    <p:sldMasterId id="2147483686" r:id="rId4"/>
  </p:sldMasterIdLst>
  <p:notesMasterIdLst>
    <p:notesMasterId r:id="rId13"/>
  </p:notesMasterIdLst>
  <p:handoutMasterIdLst>
    <p:handoutMasterId r:id="rId14"/>
  </p:handoutMasterIdLst>
  <p:sldIdLst>
    <p:sldId id="257" r:id="rId5"/>
    <p:sldId id="262" r:id="rId6"/>
    <p:sldId id="263" r:id="rId7"/>
    <p:sldId id="264" r:id="rId8"/>
    <p:sldId id="265" r:id="rId9"/>
    <p:sldId id="266" r:id="rId10"/>
    <p:sldId id="26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11626C-1B92-464D-A7EE-7D5D52621BA5}">
          <p14:sldIdLst>
            <p14:sldId id="257"/>
            <p14:sldId id="262"/>
            <p14:sldId id="263"/>
            <p14:sldId id="264"/>
            <p14:sldId id="265"/>
            <p14:sldId id="266"/>
            <p14:sldId id="267"/>
            <p14:sldId id="2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FFD200"/>
    <a:srgbClr val="0F1E64"/>
    <a:srgbClr val="FFF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897" autoAdjust="0"/>
  </p:normalViewPr>
  <p:slideViewPr>
    <p:cSldViewPr snapToGrid="0" snapToObjects="1">
      <p:cViewPr varScale="1">
        <p:scale>
          <a:sx n="63" d="100"/>
          <a:sy n="63" d="100"/>
        </p:scale>
        <p:origin x="1411" y="43"/>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0BCB6D-34F1-8746-B369-651068DAE934}" type="datetimeFigureOut">
              <a:rPr lang="en-US" smtClean="0"/>
              <a:t>9/25/2018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79D450-307B-6044-80B3-CBC3A5E12E06}" type="slidenum">
              <a:rPr lang="en-US" smtClean="0"/>
              <a:t>‹#›</a:t>
            </a:fld>
            <a:endParaRPr lang="en-US"/>
          </a:p>
        </p:txBody>
      </p:sp>
    </p:spTree>
    <p:extLst>
      <p:ext uri="{BB962C8B-B14F-4D97-AF65-F5344CB8AC3E}">
        <p14:creationId xmlns:p14="http://schemas.microsoft.com/office/powerpoint/2010/main" val="105026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BB578-FD21-1145-989B-0540A7BC4343}"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4E565-34A0-C645-AF10-2D50A3DD5B50}" type="slidenum">
              <a:rPr lang="en-US" smtClean="0"/>
              <a:t>‹#›</a:t>
            </a:fld>
            <a:endParaRPr lang="en-US"/>
          </a:p>
        </p:txBody>
      </p:sp>
    </p:spTree>
    <p:extLst>
      <p:ext uri="{BB962C8B-B14F-4D97-AF65-F5344CB8AC3E}">
        <p14:creationId xmlns:p14="http://schemas.microsoft.com/office/powerpoint/2010/main" val="94975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charset="-128"/>
                <a:cs typeface="ＭＳ Ｐゴシック" charset="-128"/>
              </a:rPr>
              <a:t>Victoria is Australia’s most culturally diverse state, with almost one quarter of the population born overseas. Australian research has shown that migrants with cancer have poorer experiences compared with English-speaking, Australian-born patients and survivors. Non-English speaking people affected by cancer report a lack of information in their preferred language as well as interpreter problems. This has implications for delivering culturally appropriate compassionate and reliable information and support for these groups. </a:t>
            </a:r>
          </a:p>
          <a:p>
            <a:endParaRPr lang="en-AU" dirty="0"/>
          </a:p>
        </p:txBody>
      </p:sp>
      <p:sp>
        <p:nvSpPr>
          <p:cNvPr id="4" name="Slide Number Placeholder 3"/>
          <p:cNvSpPr>
            <a:spLocks noGrp="1"/>
          </p:cNvSpPr>
          <p:nvPr>
            <p:ph type="sldNum" sz="quarter" idx="10"/>
          </p:nvPr>
        </p:nvSpPr>
        <p:spPr/>
        <p:txBody>
          <a:bodyPr/>
          <a:lstStyle/>
          <a:p>
            <a:fld id="{38F4E565-34A0-C645-AF10-2D50A3DD5B50}" type="slidenum">
              <a:rPr lang="en-US" smtClean="0"/>
              <a:t>2</a:t>
            </a:fld>
            <a:endParaRPr lang="en-US"/>
          </a:p>
        </p:txBody>
      </p:sp>
    </p:spTree>
    <p:extLst>
      <p:ext uri="{BB962C8B-B14F-4D97-AF65-F5344CB8AC3E}">
        <p14:creationId xmlns:p14="http://schemas.microsoft.com/office/powerpoint/2010/main" val="86465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charset="-128"/>
                <a:cs typeface="ＭＳ Ｐゴシック" charset="-128"/>
              </a:rPr>
              <a:t>Cancer Council Victoria receives thousands of calls from English speaking Victorians every year via their 13 11 20 Information and Support line seeking cancer information and support. A smaller proportion of calls are received from people who prefer to speak a language other than English. This support is accessed via the assistance of the Translating and Interpreting Service. This service is provided nationally by the Australian Government’s Department of Health and Human Services. Although calls to 13 11 20 are routinely reviewed for quality control purposes, calls using an interpreter have never been reviewed for quality purposes.  </a:t>
            </a:r>
          </a:p>
          <a:p>
            <a:endParaRPr lang="en-AU" dirty="0"/>
          </a:p>
        </p:txBody>
      </p:sp>
      <p:sp>
        <p:nvSpPr>
          <p:cNvPr id="4" name="Slide Number Placeholder 3"/>
          <p:cNvSpPr>
            <a:spLocks noGrp="1"/>
          </p:cNvSpPr>
          <p:nvPr>
            <p:ph type="sldNum" sz="quarter" idx="10"/>
          </p:nvPr>
        </p:nvSpPr>
        <p:spPr/>
        <p:txBody>
          <a:bodyPr/>
          <a:lstStyle/>
          <a:p>
            <a:fld id="{38F4E565-34A0-C645-AF10-2D50A3DD5B50}" type="slidenum">
              <a:rPr lang="en-US" smtClean="0"/>
              <a:t>3</a:t>
            </a:fld>
            <a:endParaRPr lang="en-US"/>
          </a:p>
        </p:txBody>
      </p:sp>
    </p:spTree>
    <p:extLst>
      <p:ext uri="{BB962C8B-B14F-4D97-AF65-F5344CB8AC3E}">
        <p14:creationId xmlns:p14="http://schemas.microsoft.com/office/powerpoint/2010/main" val="292210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charset="-128"/>
                <a:cs typeface="ＭＳ Ｐゴシック" charset="-128"/>
              </a:rPr>
              <a:t>Calls made to 13 11 20 that required an interpreter in 2016 were isolated and transcribed in language by trained bi-lingual assistants. Dialogue pairs within transcripts were identified and examined by three researchers to assess transcription accuracy. Transcripts were also analysed to identify quality issues that contributed to the accuracy or inaccuracy of interpretation and the impact this had on therapeutic communication, and provision of information and support to the caller. </a:t>
            </a:r>
          </a:p>
          <a:p>
            <a:endParaRPr lang="en-AU" dirty="0"/>
          </a:p>
        </p:txBody>
      </p:sp>
      <p:sp>
        <p:nvSpPr>
          <p:cNvPr id="4" name="Slide Number Placeholder 3"/>
          <p:cNvSpPr>
            <a:spLocks noGrp="1"/>
          </p:cNvSpPr>
          <p:nvPr>
            <p:ph type="sldNum" sz="quarter" idx="10"/>
          </p:nvPr>
        </p:nvSpPr>
        <p:spPr/>
        <p:txBody>
          <a:bodyPr/>
          <a:lstStyle/>
          <a:p>
            <a:fld id="{38F4E565-34A0-C645-AF10-2D50A3DD5B50}" type="slidenum">
              <a:rPr lang="en-US" smtClean="0"/>
              <a:t>5</a:t>
            </a:fld>
            <a:endParaRPr lang="en-US"/>
          </a:p>
        </p:txBody>
      </p:sp>
    </p:spTree>
    <p:extLst>
      <p:ext uri="{BB962C8B-B14F-4D97-AF65-F5344CB8AC3E}">
        <p14:creationId xmlns:p14="http://schemas.microsoft.com/office/powerpoint/2010/main" val="61389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AU" b="0" dirty="0"/>
              <a:t>Preliminary analysis of quality issues appears consistent with similar studies that assess the use of interpreters in support related calls. </a:t>
            </a:r>
            <a:r>
              <a:rPr lang="en-AU" sz="1200" kern="1200" dirty="0">
                <a:solidFill>
                  <a:schemeClr val="tx1"/>
                </a:solidFill>
                <a:effectLst/>
                <a:latin typeface="+mn-lt"/>
                <a:ea typeface="ＭＳ Ｐゴシック" charset="-128"/>
                <a:cs typeface="ＭＳ Ｐゴシック" charset="-128"/>
              </a:rPr>
              <a:t>This included non-compliance with best practice principles when working with interpreters on both sides of the conversation (cross talk, long segments of conversation, exclusion of nurse or caller from conversation, omission or incorrect paraphrasing of information) which in turn affected the nurse’s ability to follow usual call process, and to convey empathy and compassion to the caller as per the expected therapeutic model. Subsequently, emotional concerns were rarely discussed in calls where this was not the primary reason for service contact. </a:t>
            </a:r>
            <a:endParaRPr lang="en-AU" b="0" dirty="0"/>
          </a:p>
          <a:p>
            <a:endParaRPr lang="en-AU" sz="1200" b="0" i="1" kern="1200" dirty="0">
              <a:solidFill>
                <a:schemeClr val="tx1"/>
              </a:solidFill>
              <a:effectLst/>
              <a:latin typeface="+mn-lt"/>
              <a:ea typeface="ＭＳ Ｐゴシック" charset="-128"/>
            </a:endParaRPr>
          </a:p>
          <a:p>
            <a:r>
              <a:rPr lang="en-AU" sz="1200" b="0" i="1" kern="1200" dirty="0">
                <a:solidFill>
                  <a:schemeClr val="tx1"/>
                </a:solidFill>
                <a:effectLst/>
                <a:latin typeface="+mn-lt"/>
                <a:ea typeface="ＭＳ Ｐゴシック" charset="-128"/>
              </a:rPr>
              <a:t>Quality issues </a:t>
            </a:r>
            <a:r>
              <a:rPr lang="en-AU" sz="1200" b="0" i="0" kern="1200" dirty="0">
                <a:solidFill>
                  <a:schemeClr val="tx1"/>
                </a:solidFill>
                <a:effectLst/>
                <a:latin typeface="+mn-lt"/>
                <a:ea typeface="ＭＳ Ｐゴシック" charset="-128"/>
              </a:rPr>
              <a:t>such as the above often meant that key information was not given to the nurse, and therefor their ability to assist appropriately was impacted. The interpreters often attempted to paraphrase information but in doing so either left our crucial information, or substituted words that impacted the nurses ability to understand the caller’s current situation e.g. uterine fibroid vs uterine tumour, conversation about the booklet they had received and their ask for practical support omitted from interpretation, meaning the nurse was unaware of the caller’s reason for seeking support </a:t>
            </a:r>
            <a:r>
              <a:rPr lang="en-AU" sz="1200" b="0" i="0" kern="1200" dirty="0" err="1">
                <a:solidFill>
                  <a:schemeClr val="tx1"/>
                </a:solidFill>
                <a:effectLst/>
                <a:latin typeface="+mn-lt"/>
                <a:ea typeface="ＭＳ Ｐゴシック" charset="-128"/>
              </a:rPr>
              <a:t>etc</a:t>
            </a:r>
            <a:endParaRPr lang="en-AU" sz="1200" b="0" i="0" kern="1200" dirty="0">
              <a:solidFill>
                <a:schemeClr val="tx1"/>
              </a:solidFill>
              <a:effectLst/>
              <a:latin typeface="+mn-lt"/>
              <a:ea typeface="ＭＳ Ｐゴシック" charset="-128"/>
            </a:endParaRPr>
          </a:p>
          <a:p>
            <a:endParaRPr lang="en-AU" dirty="0"/>
          </a:p>
        </p:txBody>
      </p:sp>
      <p:sp>
        <p:nvSpPr>
          <p:cNvPr id="4" name="Slide Number Placeholder 3"/>
          <p:cNvSpPr>
            <a:spLocks noGrp="1"/>
          </p:cNvSpPr>
          <p:nvPr>
            <p:ph type="sldNum" sz="quarter" idx="10"/>
          </p:nvPr>
        </p:nvSpPr>
        <p:spPr/>
        <p:txBody>
          <a:bodyPr/>
          <a:lstStyle/>
          <a:p>
            <a:fld id="{38F4E565-34A0-C645-AF10-2D50A3DD5B50}" type="slidenum">
              <a:rPr lang="en-US" smtClean="0"/>
              <a:t>6</a:t>
            </a:fld>
            <a:endParaRPr lang="en-US"/>
          </a:p>
        </p:txBody>
      </p:sp>
    </p:spTree>
    <p:extLst>
      <p:ext uri="{BB962C8B-B14F-4D97-AF65-F5344CB8AC3E}">
        <p14:creationId xmlns:p14="http://schemas.microsoft.com/office/powerpoint/2010/main" val="149393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ＭＳ Ｐゴシック" charset="-128"/>
                <a:cs typeface="ＭＳ Ｐゴシック" charset="-128"/>
              </a:rPr>
              <a:t>For nurses to be able to provide culturally appropriate and compassionate care to non-English speaking callers, provision of highly skilled and appropriately qualified interpreters with knowledge of medical terminology and complexities is paramount. This in turn facilitates exchange of information that follows best practice principles when working with interpreters. At a local level, this project will inform development of targeted training and development mechanisms for 13 11 20 staff that can be adapted and implemented across similar services nationally to increase access Cancer Council support from non-English speaking callers. </a:t>
            </a:r>
          </a:p>
          <a:p>
            <a:endParaRPr lang="en-AU" dirty="0"/>
          </a:p>
        </p:txBody>
      </p:sp>
      <p:sp>
        <p:nvSpPr>
          <p:cNvPr id="4" name="Slide Number Placeholder 3"/>
          <p:cNvSpPr>
            <a:spLocks noGrp="1"/>
          </p:cNvSpPr>
          <p:nvPr>
            <p:ph type="sldNum" sz="quarter" idx="10"/>
          </p:nvPr>
        </p:nvSpPr>
        <p:spPr/>
        <p:txBody>
          <a:bodyPr/>
          <a:lstStyle/>
          <a:p>
            <a:fld id="{38F4E565-34A0-C645-AF10-2D50A3DD5B50}" type="slidenum">
              <a:rPr lang="en-US" smtClean="0"/>
              <a:t>7</a:t>
            </a:fld>
            <a:endParaRPr lang="en-US"/>
          </a:p>
        </p:txBody>
      </p:sp>
    </p:spTree>
    <p:extLst>
      <p:ext uri="{BB962C8B-B14F-4D97-AF65-F5344CB8AC3E}">
        <p14:creationId xmlns:p14="http://schemas.microsoft.com/office/powerpoint/2010/main" val="345710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1078FAB-96C4-3847-A7FD-71E729B22274}"/>
              </a:ext>
            </a:extLst>
          </p:cNvPr>
          <p:cNvSpPr>
            <a:spLocks noGrp="1"/>
          </p:cNvSpPr>
          <p:nvPr>
            <p:ph type="ftr" sz="quarter" idx="10"/>
          </p:nvPr>
        </p:nvSpPr>
        <p:spPr/>
        <p:txBody>
          <a:bodyPr/>
          <a:lstStyle/>
          <a:p>
            <a:r>
              <a:rPr lang="en-US" dirty="0"/>
              <a:t>© Cancer Council   |    Day Month Year   |  cancervic.org.au   </a:t>
            </a:r>
          </a:p>
        </p:txBody>
      </p:sp>
    </p:spTree>
    <p:extLst>
      <p:ext uri="{BB962C8B-B14F-4D97-AF65-F5344CB8AC3E}">
        <p14:creationId xmlns:p14="http://schemas.microsoft.com/office/powerpoint/2010/main" val="62979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7A3A7B-050D-4B54-982E-CD73BC7455CE}" type="datetimeFigureOut">
              <a:rPr lang="en-AU" smtClean="0"/>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246250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17A3A7B-050D-4B54-982E-CD73BC7455CE}" type="datetimeFigureOut">
              <a:rPr lang="en-AU" smtClean="0"/>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16899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17A3A7B-050D-4B54-982E-CD73BC7455CE}" type="datetimeFigureOut">
              <a:rPr lang="en-AU" smtClean="0"/>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1282492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2">
            <a:extLst>
              <a:ext uri="{FF2B5EF4-FFF2-40B4-BE49-F238E27FC236}">
                <a16:creationId xmlns:a16="http://schemas.microsoft.com/office/drawing/2014/main" id="{30BBDCBB-76C4-B24D-ADDC-E792B07BD11E}"/>
              </a:ext>
            </a:extLst>
          </p:cNvPr>
          <p:cNvSpPr>
            <a:spLocks noGrp="1"/>
          </p:cNvSpPr>
          <p:nvPr>
            <p:ph type="title" hasCustomPrompt="1"/>
          </p:nvPr>
        </p:nvSpPr>
        <p:spPr>
          <a:xfrm>
            <a:off x="1750711" y="2717336"/>
            <a:ext cx="8690578" cy="1325563"/>
          </a:xfrm>
          <a:prstGeom prst="rect">
            <a:avLst/>
          </a:prstGeom>
        </p:spPr>
        <p:txBody>
          <a:bodyPr/>
          <a:lstStyle>
            <a:lvl1pPr algn="ctr">
              <a:defRPr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PowerPoint Presentation</a:t>
            </a:r>
            <a:r>
              <a:rPr lang="en-US" dirty="0">
                <a:solidFill>
                  <a:srgbClr val="FFD200"/>
                </a:solidFill>
              </a:rPr>
              <a:t>.</a:t>
            </a:r>
          </a:p>
        </p:txBody>
      </p:sp>
      <p:sp>
        <p:nvSpPr>
          <p:cNvPr id="24" name="Subtitle 2">
            <a:extLst>
              <a:ext uri="{FF2B5EF4-FFF2-40B4-BE49-F238E27FC236}">
                <a16:creationId xmlns:a16="http://schemas.microsoft.com/office/drawing/2014/main" id="{E9691B48-AB16-B445-B44D-C32068B0B6A2}"/>
              </a:ext>
            </a:extLst>
          </p:cNvPr>
          <p:cNvSpPr>
            <a:spLocks noGrp="1"/>
          </p:cNvSpPr>
          <p:nvPr>
            <p:ph type="subTitle" idx="1" hasCustomPrompt="1"/>
          </p:nvPr>
        </p:nvSpPr>
        <p:spPr>
          <a:xfrm>
            <a:off x="3244448" y="4134974"/>
            <a:ext cx="5677705"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a:t>
            </a:r>
            <a:br>
              <a:rPr lang="en-US" dirty="0"/>
            </a:br>
            <a:r>
              <a:rPr lang="en-US" dirty="0"/>
              <a:t>description space.</a:t>
            </a:r>
          </a:p>
        </p:txBody>
      </p:sp>
      <p:sp>
        <p:nvSpPr>
          <p:cNvPr id="2" name="Footer Placeholder 1">
            <a:extLst>
              <a:ext uri="{FF2B5EF4-FFF2-40B4-BE49-F238E27FC236}">
                <a16:creationId xmlns:a16="http://schemas.microsoft.com/office/drawing/2014/main" id="{5F2C35E3-A638-CC43-8854-1B78A0B74ACB}"/>
              </a:ext>
            </a:extLst>
          </p:cNvPr>
          <p:cNvSpPr>
            <a:spLocks noGrp="1"/>
          </p:cNvSpPr>
          <p:nvPr>
            <p:ph type="ftr" sz="quarter" idx="10"/>
          </p:nvPr>
        </p:nvSpPr>
        <p:spPr/>
        <p:txBody>
          <a:bodyPr/>
          <a:lstStyle/>
          <a:p>
            <a:r>
              <a:rPr lang="en-US" dirty="0"/>
              <a:t>© Cancer Council   |    Day Month Year   |  cancervic.org.au   </a:t>
            </a:r>
          </a:p>
        </p:txBody>
      </p:sp>
    </p:spTree>
    <p:extLst>
      <p:ext uri="{BB962C8B-B14F-4D97-AF65-F5344CB8AC3E}">
        <p14:creationId xmlns:p14="http://schemas.microsoft.com/office/powerpoint/2010/main" val="167159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1941F90D-F9EF-F64D-96C8-4A826B3034DF}"/>
              </a:ext>
            </a:extLst>
          </p:cNvPr>
          <p:cNvSpPr>
            <a:spLocks noGrp="1"/>
          </p:cNvSpPr>
          <p:nvPr>
            <p:ph type="title" hasCustomPrompt="1"/>
          </p:nvPr>
        </p:nvSpPr>
        <p:spPr>
          <a:xfrm>
            <a:off x="838200" y="3115597"/>
            <a:ext cx="10515600" cy="701491"/>
          </a:xfrm>
          <a:prstGeom prst="rect">
            <a:avLst/>
          </a:prstGeom>
        </p:spPr>
        <p:txBody>
          <a:bodyPr/>
          <a:lstStyle>
            <a:lvl1pPr algn="ctr">
              <a:defRPr b="1" i="0">
                <a:solidFill>
                  <a:schemeClr val="bg1"/>
                </a:solidFill>
                <a:latin typeface="Foco CC Black" panose="020B0504050202020203" pitchFamily="34" charset="0"/>
                <a:cs typeface="Foco CC Black" panose="020B0504050202020203" pitchFamily="34" charset="0"/>
              </a:defRPr>
            </a:lvl1pPr>
          </a:lstStyle>
          <a:p>
            <a:r>
              <a:rPr lang="en-US" dirty="0"/>
              <a:t>Thank you</a:t>
            </a:r>
            <a:r>
              <a:rPr lang="en-US" dirty="0">
                <a:solidFill>
                  <a:srgbClr val="FFD200"/>
                </a:solidFill>
              </a:rPr>
              <a:t>.</a:t>
            </a:r>
          </a:p>
        </p:txBody>
      </p:sp>
      <p:sp>
        <p:nvSpPr>
          <p:cNvPr id="2" name="Footer Placeholder 1">
            <a:extLst>
              <a:ext uri="{FF2B5EF4-FFF2-40B4-BE49-F238E27FC236}">
                <a16:creationId xmlns:a16="http://schemas.microsoft.com/office/drawing/2014/main" id="{F58EB179-A30B-D34A-8DA0-E2090F5B2F4F}"/>
              </a:ext>
            </a:extLst>
          </p:cNvPr>
          <p:cNvSpPr>
            <a:spLocks noGrp="1"/>
          </p:cNvSpPr>
          <p:nvPr>
            <p:ph type="ftr" sz="quarter" idx="10"/>
          </p:nvPr>
        </p:nvSpPr>
        <p:spPr/>
        <p:txBody>
          <a:bodyPr/>
          <a:lstStyle/>
          <a:p>
            <a:r>
              <a:rPr lang="en-US" dirty="0"/>
              <a:t>© Cancer Council   |    Day Month Year   |  cancervic.org.au   </a:t>
            </a:r>
          </a:p>
        </p:txBody>
      </p:sp>
    </p:spTree>
    <p:extLst>
      <p:ext uri="{BB962C8B-B14F-4D97-AF65-F5344CB8AC3E}">
        <p14:creationId xmlns:p14="http://schemas.microsoft.com/office/powerpoint/2010/main" val="323531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4DBB9CCF-4BC6-2549-943D-D2AC4AA62F0E}"/>
              </a:ext>
            </a:extLst>
          </p:cNvPr>
          <p:cNvSpPr>
            <a:spLocks noGrp="1"/>
          </p:cNvSpPr>
          <p:nvPr>
            <p:ph type="ftr" sz="quarter" idx="10"/>
          </p:nvPr>
        </p:nvSpPr>
        <p:spPr>
          <a:xfrm>
            <a:off x="839526" y="6356352"/>
            <a:ext cx="3740727" cy="229980"/>
          </a:xfrm>
          <a:prstGeom prst="rect">
            <a:avLst/>
          </a:prstGeom>
        </p:spPr>
        <p:txBody>
          <a:bodyPr/>
          <a:lstStyle>
            <a:lvl1pPr algn="l">
              <a:defRPr sz="1400">
                <a:solidFill>
                  <a:srgbClr val="0F1E64"/>
                </a:solidFill>
              </a:defRPr>
            </a:lvl1pPr>
          </a:lstStyle>
          <a:p>
            <a:r>
              <a:rPr lang="en-US" dirty="0"/>
              <a:t>   |   Presentation Name</a:t>
            </a:r>
          </a:p>
        </p:txBody>
      </p:sp>
      <p:sp>
        <p:nvSpPr>
          <p:cNvPr id="20" name="Slide Number Placeholder 19">
            <a:extLst>
              <a:ext uri="{FF2B5EF4-FFF2-40B4-BE49-F238E27FC236}">
                <a16:creationId xmlns:a16="http://schemas.microsoft.com/office/drawing/2014/main" id="{51A59577-682B-564B-B09E-9146E102655E}"/>
              </a:ext>
            </a:extLst>
          </p:cNvPr>
          <p:cNvSpPr>
            <a:spLocks noGrp="1"/>
          </p:cNvSpPr>
          <p:nvPr>
            <p:ph type="sldNum" sz="quarter" idx="11"/>
          </p:nvPr>
        </p:nvSpPr>
        <p:spPr>
          <a:xfrm>
            <a:off x="761198" y="6356351"/>
            <a:ext cx="651003" cy="229980"/>
          </a:xfrm>
        </p:spPr>
        <p:txBody>
          <a:bodyPr/>
          <a:lstStyle/>
          <a:p>
            <a:fld id="{01F466CC-9F01-C94B-99B1-8E98A3D6F94C}" type="slidenum">
              <a:rPr lang="en-US" smtClean="0"/>
              <a:pPr/>
              <a:t>‹#›</a:t>
            </a:fld>
            <a:endParaRPr lang="en-US" dirty="0"/>
          </a:p>
        </p:txBody>
      </p:sp>
      <p:sp>
        <p:nvSpPr>
          <p:cNvPr id="27" name="Title 26">
            <a:extLst>
              <a:ext uri="{FF2B5EF4-FFF2-40B4-BE49-F238E27FC236}">
                <a16:creationId xmlns:a16="http://schemas.microsoft.com/office/drawing/2014/main" id="{8098DA3C-73FF-8849-A4B2-B98DC17E9F28}"/>
              </a:ext>
            </a:extLst>
          </p:cNvPr>
          <p:cNvSpPr>
            <a:spLocks noGrp="1"/>
          </p:cNvSpPr>
          <p:nvPr>
            <p:ph type="title" hasCustomPrompt="1"/>
          </p:nvPr>
        </p:nvSpPr>
        <p:spPr>
          <a:xfrm>
            <a:off x="838200" y="365125"/>
            <a:ext cx="10515600" cy="1325563"/>
          </a:xfrm>
          <a:prstGeom prst="rect">
            <a:avLst/>
          </a:prstGeom>
        </p:spPr>
        <p:txBody>
          <a:bodyPr/>
          <a:lstStyle>
            <a:lvl1pPr>
              <a:defRPr b="1" i="0">
                <a:solidFill>
                  <a:srgbClr val="0F1E64"/>
                </a:solidFill>
                <a:latin typeface="Foco CC Black" panose="020B0504050202020203" pitchFamily="34" charset="0"/>
                <a:cs typeface="Foco CC Black" panose="020B0504050202020203" pitchFamily="34" charset="0"/>
              </a:defRPr>
            </a:lvl1pPr>
          </a:lstStyle>
          <a:p>
            <a:r>
              <a:rPr lang="en-US" dirty="0"/>
              <a:t>Click here to edit </a:t>
            </a:r>
            <a:br>
              <a:rPr lang="en-US" dirty="0"/>
            </a:br>
            <a:r>
              <a:rPr lang="en-US" dirty="0"/>
              <a:t>Master title style</a:t>
            </a:r>
            <a:r>
              <a:rPr lang="en-US" dirty="0">
                <a:solidFill>
                  <a:srgbClr val="FFD200"/>
                </a:solidFill>
              </a:rPr>
              <a:t>.</a:t>
            </a:r>
            <a:endParaRPr lang="en-US" dirty="0"/>
          </a:p>
        </p:txBody>
      </p:sp>
      <p:sp>
        <p:nvSpPr>
          <p:cNvPr id="30" name="Text Placeholder 2">
            <a:extLst>
              <a:ext uri="{FF2B5EF4-FFF2-40B4-BE49-F238E27FC236}">
                <a16:creationId xmlns:a16="http://schemas.microsoft.com/office/drawing/2014/main" id="{8857787B-C5BA-044F-94CC-A1B142E7AFE1}"/>
              </a:ext>
            </a:extLst>
          </p:cNvPr>
          <p:cNvSpPr>
            <a:spLocks noGrp="1"/>
          </p:cNvSpPr>
          <p:nvPr>
            <p:ph type="body" idx="1"/>
          </p:nvPr>
        </p:nvSpPr>
        <p:spPr>
          <a:xfrm>
            <a:off x="839788" y="1690687"/>
            <a:ext cx="5157787"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4" name="Text Placeholder 3">
            <a:extLst>
              <a:ext uri="{FF2B5EF4-FFF2-40B4-BE49-F238E27FC236}">
                <a16:creationId xmlns:a16="http://schemas.microsoft.com/office/drawing/2014/main" id="{7152D581-6D62-4648-8A7C-A1D7C51DFD8F}"/>
              </a:ext>
            </a:extLst>
          </p:cNvPr>
          <p:cNvSpPr>
            <a:spLocks noGrp="1"/>
          </p:cNvSpPr>
          <p:nvPr>
            <p:ph type="body" sz="half" idx="2"/>
          </p:nvPr>
        </p:nvSpPr>
        <p:spPr>
          <a:xfrm>
            <a:off x="838200" y="2524919"/>
            <a:ext cx="5159375"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5" name="Text Placeholder 2">
            <a:extLst>
              <a:ext uri="{FF2B5EF4-FFF2-40B4-BE49-F238E27FC236}">
                <a16:creationId xmlns:a16="http://schemas.microsoft.com/office/drawing/2014/main" id="{FF38DBCD-3D85-7C4F-8EF9-80A5C28DE331}"/>
              </a:ext>
            </a:extLst>
          </p:cNvPr>
          <p:cNvSpPr>
            <a:spLocks noGrp="1"/>
          </p:cNvSpPr>
          <p:nvPr>
            <p:ph type="body" idx="12"/>
          </p:nvPr>
        </p:nvSpPr>
        <p:spPr>
          <a:xfrm>
            <a:off x="6187965" y="1681163"/>
            <a:ext cx="5157787" cy="823912"/>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6" name="Text Placeholder 3">
            <a:extLst>
              <a:ext uri="{FF2B5EF4-FFF2-40B4-BE49-F238E27FC236}">
                <a16:creationId xmlns:a16="http://schemas.microsoft.com/office/drawing/2014/main" id="{24D603AE-32C8-8B41-8DB2-85ECBDDE5AB5}"/>
              </a:ext>
            </a:extLst>
          </p:cNvPr>
          <p:cNvSpPr>
            <a:spLocks noGrp="1"/>
          </p:cNvSpPr>
          <p:nvPr>
            <p:ph type="body" sz="half" idx="13"/>
          </p:nvPr>
        </p:nvSpPr>
        <p:spPr>
          <a:xfrm>
            <a:off x="6186377" y="2524919"/>
            <a:ext cx="5159375"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228774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 y="804"/>
            <a:ext cx="12191048" cy="6856928"/>
          </a:xfrm>
          <a:prstGeom prst="rect">
            <a:avLst/>
          </a:prstGeom>
        </p:spPr>
      </p:pic>
    </p:spTree>
    <p:extLst>
      <p:ext uri="{BB962C8B-B14F-4D97-AF65-F5344CB8AC3E}">
        <p14:creationId xmlns:p14="http://schemas.microsoft.com/office/powerpoint/2010/main" val="184949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C0E5DBF-150D-DD46-BADC-83CA603DFC4E}"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 y="1072"/>
            <a:ext cx="12191046" cy="6856928"/>
          </a:xfrm>
          <a:prstGeom prst="rect">
            <a:avLst/>
          </a:prstGeom>
        </p:spPr>
      </p:pic>
    </p:spTree>
    <p:extLst>
      <p:ext uri="{BB962C8B-B14F-4D97-AF65-F5344CB8AC3E}">
        <p14:creationId xmlns:p14="http://schemas.microsoft.com/office/powerpoint/2010/main" val="356443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17A3A7B-050D-4B54-982E-CD73BC7455CE}" type="datetimeFigureOut">
              <a:rPr lang="en-AU" smtClean="0"/>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88049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17A3A7B-050D-4B54-982E-CD73BC7455CE}" type="datetimeFigureOut">
              <a:rPr lang="en-AU" smtClean="0"/>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301139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A3A7B-050D-4B54-982E-CD73BC7455CE}" type="datetimeFigureOut">
              <a:rPr lang="en-AU" smtClean="0"/>
              <a:t>25/09/2018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30743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17A3A7B-050D-4B54-982E-CD73BC7455CE}" type="datetimeFigureOut">
              <a:rPr lang="en-AU" smtClean="0"/>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120846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17A3A7B-050D-4B54-982E-CD73BC7455CE}" type="datetimeFigureOut">
              <a:rPr lang="en-AU" smtClean="0"/>
              <a:t>25/09/2018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142617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17A3A7B-050D-4B54-982E-CD73BC7455CE}" type="datetimeFigureOut">
              <a:rPr lang="en-AU" smtClean="0"/>
              <a:t>25/09/2018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346180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A3A7B-050D-4B54-982E-CD73BC7455CE}" type="datetimeFigureOut">
              <a:rPr lang="en-AU" smtClean="0"/>
              <a:t>25/09/2018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67927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7A3A7B-050D-4B54-982E-CD73BC7455CE}" type="datetimeFigureOut">
              <a:rPr lang="en-AU" smtClean="0"/>
              <a:t>25/09/2018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7761AA-E5CC-4C9C-A40F-19680F123C2E}" type="slidenum">
              <a:rPr lang="en-AU" smtClean="0"/>
              <a:t>‹#›</a:t>
            </a:fld>
            <a:endParaRPr lang="en-AU"/>
          </a:p>
        </p:txBody>
      </p:sp>
    </p:spTree>
    <p:extLst>
      <p:ext uri="{BB962C8B-B14F-4D97-AF65-F5344CB8AC3E}">
        <p14:creationId xmlns:p14="http://schemas.microsoft.com/office/powerpoint/2010/main" val="25128037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5.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F70FF7-C6EA-AB44-B76F-F1E8686DF2D5}"/>
              </a:ext>
            </a:extLst>
          </p:cNvPr>
          <p:cNvPicPr>
            <a:picLocks noChangeAspect="1"/>
          </p:cNvPicPr>
          <p:nvPr/>
        </p:nvPicPr>
        <p:blipFill>
          <a:blip r:embed="rId3"/>
          <a:stretch>
            <a:fillRect/>
          </a:stretch>
        </p:blipFill>
        <p:spPr>
          <a:xfrm>
            <a:off x="-4075043" y="-50735"/>
            <a:ext cx="19985514" cy="7365935"/>
          </a:xfrm>
          <a:prstGeom prst="rect">
            <a:avLst/>
          </a:prstGeom>
        </p:spPr>
      </p:pic>
      <p:sp>
        <p:nvSpPr>
          <p:cNvPr id="10" name="Footer Placeholder 8">
            <a:extLst>
              <a:ext uri="{FF2B5EF4-FFF2-40B4-BE49-F238E27FC236}">
                <a16:creationId xmlns:a16="http://schemas.microsoft.com/office/drawing/2014/main" id="{19715D3C-756F-0745-9028-C950BE31C6EF}"/>
              </a:ext>
            </a:extLst>
          </p:cNvPr>
          <p:cNvSpPr>
            <a:spLocks noGrp="1"/>
          </p:cNvSpPr>
          <p:nvPr>
            <p:ph type="ftr" sz="quarter" idx="3"/>
          </p:nvPr>
        </p:nvSpPr>
        <p:spPr>
          <a:xfrm>
            <a:off x="838200" y="6360155"/>
            <a:ext cx="10515600" cy="365125"/>
          </a:xfrm>
          <a:prstGeom prst="rect">
            <a:avLst/>
          </a:prstGeom>
        </p:spPr>
        <p:txBody>
          <a:bodyPr vert="horz" lIns="91440" tIns="45720" rIns="91440" bIns="45720" rtlCol="0" anchor="ctr"/>
          <a:lstStyle>
            <a:lvl1pPr algn="ctr">
              <a:defRPr sz="1200" b="0" i="0">
                <a:solidFill>
                  <a:schemeClr val="bg2">
                    <a:lumMod val="75000"/>
                  </a:schemeClr>
                </a:solidFill>
                <a:latin typeface="Foco CC" panose="020B0504050202020203" pitchFamily="34" charset="0"/>
                <a:cs typeface="Foco CC" panose="020B0504050202020203" pitchFamily="34" charset="0"/>
              </a:defRPr>
            </a:lvl1pPr>
          </a:lstStyle>
          <a:p>
            <a:r>
              <a:rPr lang="en-US" dirty="0"/>
              <a:t>© Cancer Council   |    Day Month Year   |  cancervic.org.au   </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85040" y="2374219"/>
            <a:ext cx="3300578" cy="1724312"/>
          </a:xfrm>
          <a:prstGeom prst="rect">
            <a:avLst/>
          </a:prstGeom>
        </p:spPr>
      </p:pic>
    </p:spTree>
    <p:extLst>
      <p:ext uri="{BB962C8B-B14F-4D97-AF65-F5344CB8AC3E}">
        <p14:creationId xmlns:p14="http://schemas.microsoft.com/office/powerpoint/2010/main" val="2743281079"/>
      </p:ext>
    </p:extLst>
  </p:cSld>
  <p:clrMap bg1="lt1" tx1="dk1" bg2="lt2" tx2="dk2" accent1="accent1" accent2="accent2" accent3="accent3" accent4="accent4" accent5="accent5" accent6="accent6" hlink="hlink" folHlink="folHlink"/>
  <p:sldLayoutIdLst>
    <p:sldLayoutId id="214748370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A3A7B-050D-4B54-982E-CD73BC7455CE}" type="datetimeFigureOut">
              <a:rPr lang="en-AU" smtClean="0"/>
              <a:t>25/09/2018</a:t>
            </a:fld>
            <a:endParaRPr lang="en-AU"/>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761AA-E5CC-4C9C-A40F-19680F123C2E}" type="slidenum">
              <a:rPr lang="en-AU" smtClean="0"/>
              <a:t>‹#›</a:t>
            </a:fld>
            <a:endParaRPr lang="en-AU"/>
          </a:p>
        </p:txBody>
      </p:sp>
    </p:spTree>
    <p:extLst>
      <p:ext uri="{BB962C8B-B14F-4D97-AF65-F5344CB8AC3E}">
        <p14:creationId xmlns:p14="http://schemas.microsoft.com/office/powerpoint/2010/main" val="40153067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3D55FE-FEFE-A14A-884C-B8900563ABFC}"/>
              </a:ext>
            </a:extLst>
          </p:cNvPr>
          <p:cNvPicPr>
            <a:picLocks noChangeAspect="1"/>
          </p:cNvPicPr>
          <p:nvPr/>
        </p:nvPicPr>
        <p:blipFill>
          <a:blip r:embed="rId4"/>
          <a:stretch>
            <a:fillRect/>
          </a:stretch>
        </p:blipFill>
        <p:spPr>
          <a:xfrm>
            <a:off x="-3359676" y="-28875"/>
            <a:ext cx="15753806" cy="7001693"/>
          </a:xfrm>
          <a:prstGeom prst="rect">
            <a:avLst/>
          </a:prstGeom>
        </p:spPr>
      </p:pic>
      <p:pic>
        <p:nvPicPr>
          <p:cNvPr id="12" name="Picture 11">
            <a:extLst>
              <a:ext uri="{FF2B5EF4-FFF2-40B4-BE49-F238E27FC236}">
                <a16:creationId xmlns:a16="http://schemas.microsoft.com/office/drawing/2014/main" id="{E51BC3DB-5FB4-154A-8935-F70415C209EB}"/>
              </a:ext>
            </a:extLst>
          </p:cNvPr>
          <p:cNvPicPr>
            <a:picLocks noChangeAspect="1"/>
          </p:cNvPicPr>
          <p:nvPr/>
        </p:nvPicPr>
        <p:blipFill>
          <a:blip r:embed="rId5"/>
          <a:stretch>
            <a:fillRect/>
          </a:stretch>
        </p:blipFill>
        <p:spPr>
          <a:xfrm>
            <a:off x="10249520" y="5200785"/>
            <a:ext cx="1624445" cy="1341932"/>
          </a:xfrm>
          <a:prstGeom prst="rect">
            <a:avLst/>
          </a:prstGeom>
        </p:spPr>
      </p:pic>
      <p:sp>
        <p:nvSpPr>
          <p:cNvPr id="6" name="Footer Placeholder 8">
            <a:extLst>
              <a:ext uri="{FF2B5EF4-FFF2-40B4-BE49-F238E27FC236}">
                <a16:creationId xmlns:a16="http://schemas.microsoft.com/office/drawing/2014/main" id="{04497B99-AFB7-F04F-9888-94403EB326E3}"/>
              </a:ext>
            </a:extLst>
          </p:cNvPr>
          <p:cNvSpPr>
            <a:spLocks noGrp="1"/>
          </p:cNvSpPr>
          <p:nvPr>
            <p:ph type="ftr" sz="quarter" idx="3"/>
          </p:nvPr>
        </p:nvSpPr>
        <p:spPr>
          <a:xfrm>
            <a:off x="838200" y="6360155"/>
            <a:ext cx="10515600" cy="365125"/>
          </a:xfrm>
          <a:prstGeom prst="rect">
            <a:avLst/>
          </a:prstGeom>
        </p:spPr>
        <p:txBody>
          <a:bodyPr vert="horz" lIns="91440" tIns="45720" rIns="91440" bIns="45720" rtlCol="0" anchor="ctr"/>
          <a:lstStyle>
            <a:lvl1pPr algn="ctr">
              <a:defRPr sz="1200" b="0" i="0">
                <a:solidFill>
                  <a:schemeClr val="bg2">
                    <a:lumMod val="75000"/>
                  </a:schemeClr>
                </a:solidFill>
                <a:latin typeface="Foco CC" panose="020B0504050202020203" pitchFamily="34" charset="0"/>
                <a:cs typeface="Foco CC" panose="020B0504050202020203" pitchFamily="34" charset="0"/>
              </a:defRPr>
            </a:lvl1pPr>
          </a:lstStyle>
          <a:p>
            <a:r>
              <a:rPr lang="en-US" dirty="0"/>
              <a:t>© Cancer Council   |    Day Month Year   |  cancervic.org.au   </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87199" y="428475"/>
            <a:ext cx="2285769" cy="1194148"/>
          </a:xfrm>
          <a:prstGeom prst="rect">
            <a:avLst/>
          </a:prstGeom>
        </p:spPr>
      </p:pic>
    </p:spTree>
    <p:extLst>
      <p:ext uri="{BB962C8B-B14F-4D97-AF65-F5344CB8AC3E}">
        <p14:creationId xmlns:p14="http://schemas.microsoft.com/office/powerpoint/2010/main" val="1516240991"/>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CFDB98D-AE42-E541-899A-76C76605BEAC}"/>
              </a:ext>
            </a:extLst>
          </p:cNvPr>
          <p:cNvPicPr>
            <a:picLocks noChangeAspect="1"/>
          </p:cNvPicPr>
          <p:nvPr/>
        </p:nvPicPr>
        <p:blipFill>
          <a:blip r:embed="rId5"/>
          <a:stretch>
            <a:fillRect/>
          </a:stretch>
        </p:blipFill>
        <p:spPr>
          <a:xfrm>
            <a:off x="10202224" y="6202610"/>
            <a:ext cx="1151575" cy="451293"/>
          </a:xfrm>
          <a:prstGeom prst="rect">
            <a:avLst/>
          </a:prstGeom>
        </p:spPr>
      </p:pic>
      <p:sp>
        <p:nvSpPr>
          <p:cNvPr id="12" name="Slide Number Placeholder 3">
            <a:extLst>
              <a:ext uri="{FF2B5EF4-FFF2-40B4-BE49-F238E27FC236}">
                <a16:creationId xmlns:a16="http://schemas.microsoft.com/office/drawing/2014/main" id="{4383A6D6-79FF-6B49-BF0E-A498853DDF30}"/>
              </a:ext>
            </a:extLst>
          </p:cNvPr>
          <p:cNvSpPr>
            <a:spLocks noGrp="1"/>
          </p:cNvSpPr>
          <p:nvPr>
            <p:ph type="sldNum" sz="quarter" idx="4"/>
          </p:nvPr>
        </p:nvSpPr>
        <p:spPr>
          <a:xfrm>
            <a:off x="635431" y="6356351"/>
            <a:ext cx="651003"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spTree>
    <p:extLst>
      <p:ext uri="{BB962C8B-B14F-4D97-AF65-F5344CB8AC3E}">
        <p14:creationId xmlns:p14="http://schemas.microsoft.com/office/powerpoint/2010/main" val="1303893961"/>
      </p:ext>
    </p:extLst>
  </p:cSld>
  <p:clrMap bg1="lt1" tx1="dk1" bg2="lt2" tx2="dk2" accent1="accent1" accent2="accent2" accent3="accent3" accent4="accent4" accent5="accent5" accent6="accent6" hlink="hlink" folHlink="folHlink"/>
  <p:sldLayoutIdLst>
    <p:sldLayoutId id="2147483689" r:id="rId1"/>
    <p:sldLayoutId id="2147483706" r:id="rId2"/>
    <p:sldLayoutId id="214748371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534D-975D-BD42-9B46-57DE92421ACE}"/>
              </a:ext>
            </a:extLst>
          </p:cNvPr>
          <p:cNvSpPr>
            <a:spLocks noGrp="1"/>
          </p:cNvSpPr>
          <p:nvPr>
            <p:ph type="title"/>
          </p:nvPr>
        </p:nvSpPr>
        <p:spPr>
          <a:xfrm>
            <a:off x="1895989" y="2159704"/>
            <a:ext cx="8690578" cy="1325563"/>
          </a:xfrm>
        </p:spPr>
        <p:txBody>
          <a:bodyPr/>
          <a:lstStyle/>
          <a:p>
            <a:r>
              <a:rPr lang="en-US" dirty="0"/>
              <a:t>Lost in Translation </a:t>
            </a:r>
          </a:p>
        </p:txBody>
      </p:sp>
      <p:sp>
        <p:nvSpPr>
          <p:cNvPr id="3" name="Subtitle 2">
            <a:extLst>
              <a:ext uri="{FF2B5EF4-FFF2-40B4-BE49-F238E27FC236}">
                <a16:creationId xmlns:a16="http://schemas.microsoft.com/office/drawing/2014/main" id="{1386A73D-0A29-1C40-AA05-AE5A62432CE2}"/>
              </a:ext>
            </a:extLst>
          </p:cNvPr>
          <p:cNvSpPr>
            <a:spLocks noGrp="1"/>
          </p:cNvSpPr>
          <p:nvPr>
            <p:ph type="subTitle" idx="1"/>
          </p:nvPr>
        </p:nvSpPr>
        <p:spPr>
          <a:xfrm>
            <a:off x="1648162" y="2822485"/>
            <a:ext cx="9418641" cy="945027"/>
          </a:xfrm>
        </p:spPr>
        <p:txBody>
          <a:bodyPr/>
          <a:lstStyle/>
          <a:p>
            <a:r>
              <a:rPr lang="en-US" dirty="0"/>
              <a:t>Exploring the nature of information and support accessed by non-English speakers to an Australian Cancer Helpline</a:t>
            </a:r>
          </a:p>
          <a:p>
            <a:endParaRPr lang="en-US" dirty="0"/>
          </a:p>
          <a:p>
            <a:endParaRPr lang="en-US" dirty="0"/>
          </a:p>
          <a:p>
            <a:endParaRPr lang="en-US" dirty="0"/>
          </a:p>
          <a:p>
            <a:r>
              <a:rPr lang="en-US" dirty="0"/>
              <a:t>Katherine Lane</a:t>
            </a:r>
            <a:r>
              <a:rPr lang="en-US" baseline="30000" dirty="0"/>
              <a:t>1</a:t>
            </a:r>
            <a:r>
              <a:rPr lang="en-US" dirty="0"/>
              <a:t>, </a:t>
            </a:r>
            <a:r>
              <a:rPr lang="en-US" b="0" dirty="0"/>
              <a:t>Amanda </a:t>
            </a:r>
            <a:r>
              <a:rPr lang="en-US" b="0" dirty="0" err="1"/>
              <a:t>Vittiglia</a:t>
            </a:r>
            <a:r>
              <a:rPr lang="en-US" b="0" dirty="0"/>
              <a:t>, Clare Sutton, Meg Chiswell, Dr. Anna Boltong </a:t>
            </a:r>
            <a:br>
              <a:rPr lang="en-US" b="0" dirty="0"/>
            </a:br>
            <a:r>
              <a:rPr lang="en-US" b="0" dirty="0"/>
              <a:t>1. </a:t>
            </a:r>
            <a:r>
              <a:rPr lang="en-US" dirty="0"/>
              <a:t>Head of Cancer Information and Support Services, Cancer Council Victoria, Australia </a:t>
            </a:r>
          </a:p>
        </p:txBody>
      </p:sp>
      <p:sp>
        <p:nvSpPr>
          <p:cNvPr id="4" name="Footer Placeholder 3">
            <a:extLst>
              <a:ext uri="{FF2B5EF4-FFF2-40B4-BE49-F238E27FC236}">
                <a16:creationId xmlns:a16="http://schemas.microsoft.com/office/drawing/2014/main" id="{093234E7-E706-BE42-9314-CDCA9701B060}"/>
              </a:ext>
            </a:extLst>
          </p:cNvPr>
          <p:cNvSpPr>
            <a:spLocks noGrp="1"/>
          </p:cNvSpPr>
          <p:nvPr>
            <p:ph type="ftr" sz="quarter" idx="10"/>
          </p:nvPr>
        </p:nvSpPr>
        <p:spPr/>
        <p:txBody>
          <a:bodyPr/>
          <a:lstStyle/>
          <a:p>
            <a:pPr fontAlgn="auto">
              <a:spcBef>
                <a:spcPts val="0"/>
              </a:spcBef>
              <a:spcAft>
                <a:spcPts val="0"/>
              </a:spcAft>
              <a:defRPr/>
            </a:pPr>
            <a:r>
              <a:rPr lang="en-US" dirty="0">
                <a:solidFill>
                  <a:srgbClr val="E7E6E6">
                    <a:lumMod val="75000"/>
                  </a:srgbClr>
                </a:solidFill>
              </a:rPr>
              <a:t>© Cancer Council   | World Cancer Congress – October 2018 |  cancervic.org.au</a:t>
            </a:r>
          </a:p>
        </p:txBody>
      </p:sp>
    </p:spTree>
    <p:extLst>
      <p:ext uri="{BB962C8B-B14F-4D97-AF65-F5344CB8AC3E}">
        <p14:creationId xmlns:p14="http://schemas.microsoft.com/office/powerpoint/2010/main" val="314462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2</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p:txBody>
          <a:bodyPr/>
          <a:lstStyle/>
          <a:p>
            <a:pPr defTabSz="457200" fontAlgn="base">
              <a:spcAft>
                <a:spcPct val="0"/>
              </a:spcAft>
            </a:pPr>
            <a:r>
              <a:rPr lang="en-US" dirty="0">
                <a:latin typeface="Arial Black" panose="020B0A04020102020204" pitchFamily="34" charset="0"/>
              </a:rPr>
              <a:t>Background </a:t>
            </a:r>
          </a:p>
        </p:txBody>
      </p:sp>
      <p:sp>
        <p:nvSpPr>
          <p:cNvPr id="9" name="Content Placeholder 6"/>
          <p:cNvSpPr txBox="1">
            <a:spLocks/>
          </p:cNvSpPr>
          <p:nvPr/>
        </p:nvSpPr>
        <p:spPr bwMode="auto">
          <a:xfrm>
            <a:off x="761198" y="1938029"/>
            <a:ext cx="10656219"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just" defTabSz="457200" rtl="0" eaLnBrk="1" fontAlgn="base" latinLnBrk="0" hangingPunct="1">
              <a:lnSpc>
                <a:spcPct val="100000"/>
              </a:lnSpc>
              <a:spcBef>
                <a:spcPts val="600"/>
              </a:spcBef>
              <a:spcAft>
                <a:spcPct val="0"/>
              </a:spcAft>
              <a:buClr>
                <a:srgbClr val="FFD200"/>
              </a:buClr>
              <a:buSzTx/>
              <a:buFont typeface="Wingdings" panose="05000000000000000000" pitchFamily="2" charset="2"/>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Victoria is Australia’s most culturally diverse state – ¼ population born overseas, nearly ½ have a parent born overseas </a:t>
            </a:r>
          </a:p>
          <a:p>
            <a:pPr marL="457200" marR="0" lvl="0" indent="-457200" algn="just" defTabSz="457200" rtl="0" eaLnBrk="1" fontAlgn="base" latinLnBrk="0" hangingPunct="1">
              <a:lnSpc>
                <a:spcPct val="100000"/>
              </a:lnSpc>
              <a:spcBef>
                <a:spcPts val="600"/>
              </a:spcBef>
              <a:spcAft>
                <a:spcPct val="0"/>
              </a:spcAft>
              <a:buClr>
                <a:srgbClr val="FFD200"/>
              </a:buClr>
              <a:buSzTx/>
              <a:buFont typeface="Wingdings" panose="05000000000000000000" pitchFamily="2" charset="2"/>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2016 Census data shows Victorians: </a:t>
            </a:r>
          </a:p>
          <a:p>
            <a:pPr marL="1104300" marR="0" lvl="4" indent="-457200" algn="just" defTabSz="457200" rtl="0" eaLnBrk="1" fontAlgn="base" latinLnBrk="0" hangingPunct="1">
              <a:lnSpc>
                <a:spcPct val="100000"/>
              </a:lnSpc>
              <a:spcBef>
                <a:spcPct val="20000"/>
              </a:spcBef>
              <a:spcAft>
                <a:spcPct val="0"/>
              </a:spcAft>
              <a:buClr>
                <a:srgbClr val="FFD200"/>
              </a:buClr>
              <a:buSzTx/>
              <a:buFont typeface="Lucida Grande"/>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come from &gt;200 countries</a:t>
            </a:r>
          </a:p>
          <a:p>
            <a:pPr marL="1104300" marR="0" lvl="4" indent="-457200" algn="l" defTabSz="457200" rtl="0" eaLnBrk="1" fontAlgn="base" latinLnBrk="0" hangingPunct="1">
              <a:lnSpc>
                <a:spcPct val="100000"/>
              </a:lnSpc>
              <a:spcBef>
                <a:spcPct val="20000"/>
              </a:spcBef>
              <a:spcAft>
                <a:spcPct val="0"/>
              </a:spcAft>
              <a:buClr>
                <a:srgbClr val="FFD200"/>
              </a:buClr>
              <a:buSzTx/>
              <a:buFont typeface="Lucida Grande"/>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speak &gt;300 diverse languages, and; </a:t>
            </a:r>
          </a:p>
          <a:p>
            <a:pPr marL="1104300" marR="0" lvl="4" indent="-457200" algn="l" defTabSz="457200" rtl="0" eaLnBrk="1" fontAlgn="base" latinLnBrk="0" hangingPunct="1">
              <a:lnSpc>
                <a:spcPct val="100000"/>
              </a:lnSpc>
              <a:spcBef>
                <a:spcPct val="20000"/>
              </a:spcBef>
              <a:spcAft>
                <a:spcPct val="0"/>
              </a:spcAft>
              <a:buClr>
                <a:srgbClr val="FFD200"/>
              </a:buClr>
              <a:buSzTx/>
              <a:buFont typeface="Lucida Grande"/>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follow &gt;130 religious faiths </a:t>
            </a:r>
          </a:p>
          <a:p>
            <a:pPr marL="250825" marR="0" lvl="1" indent="-250825" algn="just" defTabSz="457200" rtl="0" eaLnBrk="1" fontAlgn="base" latinLnBrk="0" hangingPunct="1">
              <a:lnSpc>
                <a:spcPct val="100000"/>
              </a:lnSpc>
              <a:spcBef>
                <a:spcPts val="500"/>
              </a:spcBef>
              <a:spcAft>
                <a:spcPct val="0"/>
              </a:spcAft>
              <a:buClr>
                <a:srgbClr val="FFD200"/>
              </a:buClr>
              <a:buSzTx/>
              <a:buFont typeface="Wingdings" panose="05000000000000000000" pitchFamily="2" charset="2"/>
              <a:buChar char="§"/>
              <a:tabLst/>
              <a:defRPr/>
            </a:pPr>
            <a:r>
              <a:rPr kumimoji="0" lang="en-GB" altLang="en-US" sz="2600" b="0" i="0" u="none" strike="noStrike" kern="1200" cap="none" spc="0" normalizeH="0" baseline="0" noProof="0" dirty="0">
                <a:ln>
                  <a:noFill/>
                </a:ln>
                <a:solidFill>
                  <a:srgbClr val="0F1E64"/>
                </a:solidFill>
                <a:effectLst/>
                <a:uLnTx/>
                <a:uFillTx/>
                <a:latin typeface="Helvetica"/>
                <a:ea typeface="ＭＳ Ｐゴシック" charset="-128"/>
                <a:cs typeface="Helvetica"/>
              </a:rPr>
              <a:t>Increased challenge in how we provide information and support that meets the needs of each cultural group</a:t>
            </a: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0644350" y="0"/>
            <a:ext cx="1572904" cy="1572904"/>
          </a:xfrm>
          <a:prstGeom prst="rect">
            <a:avLst/>
          </a:prstGeom>
        </p:spPr>
      </p:pic>
    </p:spTree>
    <p:extLst>
      <p:ext uri="{BB962C8B-B14F-4D97-AF65-F5344CB8AC3E}">
        <p14:creationId xmlns:p14="http://schemas.microsoft.com/office/powerpoint/2010/main" val="160688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3</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p:txBody>
          <a:bodyPr/>
          <a:lstStyle/>
          <a:p>
            <a:pPr defTabSz="457200" fontAlgn="base">
              <a:spcAft>
                <a:spcPct val="0"/>
              </a:spcAft>
            </a:pPr>
            <a:r>
              <a:rPr lang="en-US" dirty="0">
                <a:latin typeface="Arial Black" panose="020B0A04020102020204" pitchFamily="34" charset="0"/>
              </a:rPr>
              <a:t>Background cont. </a:t>
            </a:r>
          </a:p>
        </p:txBody>
      </p:sp>
      <p:sp>
        <p:nvSpPr>
          <p:cNvPr id="9" name="Content Placeholder 6"/>
          <p:cNvSpPr txBox="1">
            <a:spLocks/>
          </p:cNvSpPr>
          <p:nvPr/>
        </p:nvSpPr>
        <p:spPr bwMode="auto">
          <a:xfrm>
            <a:off x="761198" y="1938029"/>
            <a:ext cx="10656219"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Clr>
                <a:srgbClr val="FFD200"/>
              </a:buClr>
              <a:buFont typeface="Wingdings" panose="05000000000000000000" pitchFamily="2" charset="2"/>
              <a:buChar char="§"/>
            </a:pPr>
            <a:r>
              <a:rPr lang="en-GB" altLang="en-US" b="0" dirty="0"/>
              <a:t>Cancer Council Victoria receive thousands of calls from English-speaking Victorians every year </a:t>
            </a:r>
          </a:p>
          <a:p>
            <a:pPr marL="457200" indent="-457200" algn="just">
              <a:buClr>
                <a:srgbClr val="FFD200"/>
              </a:buClr>
              <a:buFont typeface="Wingdings" panose="05000000000000000000" pitchFamily="2" charset="2"/>
              <a:buChar char="§"/>
            </a:pPr>
            <a:r>
              <a:rPr lang="en-GB" altLang="en-US" b="0" dirty="0"/>
              <a:t>A small proportion of non-English speakers access our 13 11 20 telephone-based information and support service, via an interpreter </a:t>
            </a:r>
          </a:p>
          <a:p>
            <a:pPr marL="457200" indent="-457200" algn="just">
              <a:buClr>
                <a:srgbClr val="FFD200"/>
              </a:buClr>
              <a:buFont typeface="Wingdings" panose="05000000000000000000" pitchFamily="2" charset="2"/>
              <a:buChar char="§"/>
            </a:pPr>
            <a:r>
              <a:rPr lang="en-GB" altLang="en-US" b="0" dirty="0"/>
              <a:t>Nurses report inconsistencies in working with interpreters and how support is delivered </a:t>
            </a:r>
          </a:p>
          <a:p>
            <a:pPr marL="457200" indent="-457200">
              <a:buClr>
                <a:srgbClr val="FFD200"/>
              </a:buClr>
              <a:buFont typeface="Wingdings" panose="05000000000000000000" pitchFamily="2" charset="2"/>
              <a:buChar char="§"/>
            </a:pPr>
            <a:r>
              <a:rPr lang="en-GB" altLang="en-US" b="0" dirty="0"/>
              <a:t>Interpreting Service provided by Australian </a:t>
            </a:r>
            <a:br>
              <a:rPr lang="en-GB" altLang="en-US" b="0" dirty="0"/>
            </a:br>
            <a:r>
              <a:rPr lang="en-GB" altLang="en-US" b="0" dirty="0"/>
              <a:t>Government’s Department of Health </a:t>
            </a: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0644350" y="0"/>
            <a:ext cx="1572904" cy="1572904"/>
          </a:xfrm>
          <a:prstGeom prst="rect">
            <a:avLst/>
          </a:prstGeom>
        </p:spPr>
      </p:pic>
    </p:spTree>
    <p:extLst>
      <p:ext uri="{BB962C8B-B14F-4D97-AF65-F5344CB8AC3E}">
        <p14:creationId xmlns:p14="http://schemas.microsoft.com/office/powerpoint/2010/main" val="65228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4</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p:txBody>
          <a:bodyPr/>
          <a:lstStyle/>
          <a:p>
            <a:pPr defTabSz="457200" fontAlgn="base">
              <a:spcAft>
                <a:spcPct val="0"/>
              </a:spcAft>
            </a:pPr>
            <a:r>
              <a:rPr lang="en-US" dirty="0">
                <a:latin typeface="Arial Black" panose="020B0A04020102020204" pitchFamily="34" charset="0"/>
              </a:rPr>
              <a:t>Aims </a:t>
            </a:r>
          </a:p>
        </p:txBody>
      </p:sp>
      <p:sp>
        <p:nvSpPr>
          <p:cNvPr id="9" name="Content Placeholder 6"/>
          <p:cNvSpPr txBox="1">
            <a:spLocks/>
          </p:cNvSpPr>
          <p:nvPr/>
        </p:nvSpPr>
        <p:spPr bwMode="auto">
          <a:xfrm>
            <a:off x="761198" y="1995308"/>
            <a:ext cx="10656219"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b="0" dirty="0"/>
              <a:t>This QA project aimed to assess: </a:t>
            </a:r>
          </a:p>
          <a:p>
            <a:endParaRPr lang="en-AU" b="0" dirty="0"/>
          </a:p>
          <a:p>
            <a:pPr marL="457200" indent="-457200">
              <a:buClr>
                <a:srgbClr val="FFD200"/>
              </a:buClr>
              <a:buFont typeface="Wingdings" panose="05000000000000000000" pitchFamily="2" charset="2"/>
              <a:buChar char="§"/>
            </a:pPr>
            <a:r>
              <a:rPr lang="en-AU" b="0" dirty="0"/>
              <a:t>Accuracy of interpretation of information between nurse and caller</a:t>
            </a:r>
          </a:p>
          <a:p>
            <a:pPr marL="457200" indent="-457200">
              <a:buClr>
                <a:srgbClr val="FFD200"/>
              </a:buClr>
              <a:buFont typeface="Wingdings" panose="05000000000000000000" pitchFamily="2" charset="2"/>
              <a:buChar char="§"/>
            </a:pPr>
            <a:r>
              <a:rPr lang="en-AU" b="0" dirty="0"/>
              <a:t>Barriers or facilitators to smooth conversation flow</a:t>
            </a:r>
          </a:p>
          <a:p>
            <a:pPr marL="457200" indent="-457200">
              <a:buClr>
                <a:srgbClr val="FFD200"/>
              </a:buClr>
              <a:buFont typeface="Wingdings" panose="05000000000000000000" pitchFamily="2" charset="2"/>
              <a:buChar char="§"/>
            </a:pPr>
            <a:r>
              <a:rPr lang="en-AU" b="0" dirty="0"/>
              <a:t>Whether these calls are conducted using the same therapeutic communication model as calls between the nurse and English-speaking callers</a:t>
            </a: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 name="Picture 6"/>
          <p:cNvPicPr>
            <a:picLocks noChangeAspect="1"/>
          </p:cNvPicPr>
          <p:nvPr/>
        </p:nvPicPr>
        <p:blipFill>
          <a:blip r:embed="rId2"/>
          <a:stretch>
            <a:fillRect/>
          </a:stretch>
        </p:blipFill>
        <p:spPr>
          <a:xfrm>
            <a:off x="9746726" y="2"/>
            <a:ext cx="2445274" cy="1630183"/>
          </a:xfrm>
          <a:prstGeom prst="rect">
            <a:avLst/>
          </a:prstGeom>
        </p:spPr>
      </p:pic>
    </p:spTree>
    <p:extLst>
      <p:ext uri="{BB962C8B-B14F-4D97-AF65-F5344CB8AC3E}">
        <p14:creationId xmlns:p14="http://schemas.microsoft.com/office/powerpoint/2010/main" val="415196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5</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p:txBody>
          <a:bodyPr/>
          <a:lstStyle/>
          <a:p>
            <a:pPr defTabSz="457200" fontAlgn="base">
              <a:spcAft>
                <a:spcPct val="0"/>
              </a:spcAft>
            </a:pPr>
            <a:r>
              <a:rPr lang="en-US" dirty="0">
                <a:latin typeface="Arial Black" panose="020B0A04020102020204" pitchFamily="34" charset="0"/>
              </a:rPr>
              <a:t>Methods and results  </a:t>
            </a:r>
          </a:p>
        </p:txBody>
      </p:sp>
      <p:sp>
        <p:nvSpPr>
          <p:cNvPr id="9" name="Content Placeholder 6"/>
          <p:cNvSpPr txBox="1">
            <a:spLocks/>
          </p:cNvSpPr>
          <p:nvPr/>
        </p:nvSpPr>
        <p:spPr bwMode="auto">
          <a:xfrm>
            <a:off x="761198" y="1995308"/>
            <a:ext cx="10656219"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600"/>
              </a:spcAft>
              <a:buClr>
                <a:srgbClr val="FFC000"/>
              </a:buClr>
              <a:buFont typeface="Wingdings" panose="05000000000000000000" pitchFamily="2" charset="2"/>
              <a:buChar char="§"/>
            </a:pPr>
            <a:r>
              <a:rPr lang="en-AU" b="0" dirty="0"/>
              <a:t>16 calls in 2016 were isolated and transcribed in language</a:t>
            </a:r>
          </a:p>
          <a:p>
            <a:pPr marL="0" lvl="1" indent="0">
              <a:spcBef>
                <a:spcPts val="600"/>
              </a:spcBef>
              <a:spcAft>
                <a:spcPts val="600"/>
              </a:spcAft>
              <a:buClr>
                <a:srgbClr val="FFC000"/>
              </a:buClr>
              <a:buNone/>
            </a:pPr>
            <a:r>
              <a:rPr lang="en-AU" sz="1800" b="0" dirty="0"/>
              <a:t>	</a:t>
            </a:r>
            <a:r>
              <a:rPr lang="en-AU" sz="2000" b="0" dirty="0"/>
              <a:t>4 languages represented: Cantonese, Mandarin, Vietnamese, Greek </a:t>
            </a:r>
          </a:p>
          <a:p>
            <a:pPr marL="457200" indent="-457200">
              <a:spcAft>
                <a:spcPts val="600"/>
              </a:spcAft>
              <a:buClr>
                <a:srgbClr val="FFC000"/>
              </a:buClr>
              <a:buFont typeface="Wingdings" panose="05000000000000000000" pitchFamily="2" charset="2"/>
              <a:buChar char="§"/>
            </a:pPr>
            <a:r>
              <a:rPr lang="en-AU" b="0" dirty="0"/>
              <a:t>289 pairs of dialogue analysed for accuracy and consistency</a:t>
            </a:r>
          </a:p>
          <a:p>
            <a:pPr marL="101600" lvl="2" indent="0">
              <a:spcBef>
                <a:spcPts val="600"/>
              </a:spcBef>
              <a:spcAft>
                <a:spcPts val="600"/>
              </a:spcAft>
              <a:buClr>
                <a:srgbClr val="FFC000"/>
              </a:buClr>
              <a:buNone/>
            </a:pPr>
            <a:r>
              <a:rPr lang="en-AU" b="0" dirty="0">
                <a:solidFill>
                  <a:srgbClr val="0F1E64"/>
                </a:solidFill>
              </a:rPr>
              <a:t>	Caller to nurse = 65% accuracy </a:t>
            </a:r>
          </a:p>
          <a:p>
            <a:pPr marL="101600" lvl="2" indent="0">
              <a:spcBef>
                <a:spcPts val="600"/>
              </a:spcBef>
              <a:spcAft>
                <a:spcPts val="600"/>
              </a:spcAft>
              <a:buClr>
                <a:srgbClr val="FFC000"/>
              </a:buClr>
              <a:buNone/>
            </a:pPr>
            <a:r>
              <a:rPr lang="en-AU" b="0" dirty="0">
                <a:solidFill>
                  <a:srgbClr val="0F1E64"/>
                </a:solidFill>
              </a:rPr>
              <a:t>	Nurse to caller = 73% accuracy </a:t>
            </a:r>
          </a:p>
          <a:p>
            <a:pPr marL="457200" indent="-457200">
              <a:spcAft>
                <a:spcPts val="600"/>
              </a:spcAft>
              <a:buClr>
                <a:srgbClr val="FFC000"/>
              </a:buClr>
              <a:buFont typeface="Wingdings" panose="05000000000000000000" pitchFamily="2" charset="2"/>
              <a:buChar char="§"/>
            </a:pPr>
            <a:r>
              <a:rPr lang="en-AU" b="0" dirty="0"/>
              <a:t>Transcripts were assessed for quality issues, impacts on therapeutic communication and the provision of holistic information and support</a:t>
            </a: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746726" y="2"/>
            <a:ext cx="2445274" cy="1630183"/>
          </a:xfrm>
          <a:prstGeom prst="rect">
            <a:avLst/>
          </a:prstGeom>
        </p:spPr>
      </p:pic>
    </p:spTree>
    <p:extLst>
      <p:ext uri="{BB962C8B-B14F-4D97-AF65-F5344CB8AC3E}">
        <p14:creationId xmlns:p14="http://schemas.microsoft.com/office/powerpoint/2010/main" val="176811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6</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a:xfrm>
            <a:off x="838200" y="365125"/>
            <a:ext cx="8908526" cy="1325563"/>
          </a:xfrm>
        </p:spPr>
        <p:txBody>
          <a:bodyPr/>
          <a:lstStyle/>
          <a:p>
            <a:pPr defTabSz="457200" fontAlgn="base">
              <a:spcAft>
                <a:spcPct val="0"/>
              </a:spcAft>
            </a:pPr>
            <a:r>
              <a:rPr lang="en-US" sz="3200" dirty="0">
                <a:latin typeface="Arial Black" panose="020B0A04020102020204" pitchFamily="34" charset="0"/>
              </a:rPr>
              <a:t>Quality issues and impacts on provision of information and support </a:t>
            </a:r>
          </a:p>
        </p:txBody>
      </p:sp>
      <p:sp>
        <p:nvSpPr>
          <p:cNvPr id="9" name="Content Placeholder 6"/>
          <p:cNvSpPr txBox="1">
            <a:spLocks/>
          </p:cNvSpPr>
          <p:nvPr/>
        </p:nvSpPr>
        <p:spPr bwMode="auto">
          <a:xfrm>
            <a:off x="761198" y="1995308"/>
            <a:ext cx="10656219"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58800" lvl="2" indent="-457200">
              <a:spcBef>
                <a:spcPts val="600"/>
              </a:spcBef>
              <a:spcAft>
                <a:spcPts val="600"/>
              </a:spcAft>
              <a:buClr>
                <a:srgbClr val="FFC000"/>
              </a:buClr>
              <a:buFont typeface="Wingdings" panose="05000000000000000000" pitchFamily="2" charset="2"/>
              <a:buChar char="§"/>
            </a:pPr>
            <a:r>
              <a:rPr lang="en-AU" sz="2600" dirty="0">
                <a:solidFill>
                  <a:srgbClr val="0F1E64"/>
                </a:solidFill>
              </a:rPr>
              <a:t>Non-compliance with best practice principles when working with interpreters </a:t>
            </a:r>
          </a:p>
          <a:p>
            <a:pPr marL="536575" lvl="2" indent="-434975">
              <a:spcBef>
                <a:spcPts val="600"/>
              </a:spcBef>
              <a:spcAft>
                <a:spcPts val="600"/>
              </a:spcAft>
              <a:buClr>
                <a:srgbClr val="FFC000"/>
              </a:buClr>
              <a:buNone/>
            </a:pPr>
            <a:r>
              <a:rPr lang="en-AU" sz="2600" b="0" i="1" dirty="0">
                <a:solidFill>
                  <a:srgbClr val="0F1E64"/>
                </a:solidFill>
              </a:rPr>
              <a:t>	</a:t>
            </a:r>
            <a:r>
              <a:rPr lang="en-AU" b="0" i="1" dirty="0">
                <a:solidFill>
                  <a:srgbClr val="0F1E64"/>
                </a:solidFill>
              </a:rPr>
              <a:t>cross-talk, long conversation segments, exclusion of nurse or caller from conversation, omission or incorrect paraphrasing of information </a:t>
            </a:r>
          </a:p>
          <a:p>
            <a:pPr marL="558800" lvl="2" indent="-457200">
              <a:spcBef>
                <a:spcPts val="600"/>
              </a:spcBef>
              <a:spcAft>
                <a:spcPts val="600"/>
              </a:spcAft>
              <a:buClr>
                <a:srgbClr val="FFC000"/>
              </a:buClr>
              <a:buFont typeface="Wingdings" panose="05000000000000000000" pitchFamily="2" charset="2"/>
              <a:buChar char="§"/>
            </a:pPr>
            <a:endParaRPr lang="en-AU" sz="2600" dirty="0">
              <a:solidFill>
                <a:srgbClr val="0F1E64"/>
              </a:solidFill>
            </a:endParaRPr>
          </a:p>
          <a:p>
            <a:pPr marL="558800" lvl="2" indent="-457200">
              <a:spcBef>
                <a:spcPts val="600"/>
              </a:spcBef>
              <a:spcAft>
                <a:spcPts val="600"/>
              </a:spcAft>
              <a:buClr>
                <a:srgbClr val="FFC000"/>
              </a:buClr>
              <a:buFont typeface="Wingdings" panose="05000000000000000000" pitchFamily="2" charset="2"/>
              <a:buChar char="§"/>
            </a:pPr>
            <a:r>
              <a:rPr lang="en-AU" sz="2600" dirty="0">
                <a:solidFill>
                  <a:srgbClr val="0F1E64"/>
                </a:solidFill>
              </a:rPr>
              <a:t>Impacts on ability to provide quality information and support </a:t>
            </a:r>
          </a:p>
          <a:p>
            <a:pPr marL="536575" lvl="2" indent="-434975">
              <a:spcBef>
                <a:spcPts val="600"/>
              </a:spcBef>
              <a:spcAft>
                <a:spcPts val="600"/>
              </a:spcAft>
              <a:buClr>
                <a:srgbClr val="FFC000"/>
              </a:buClr>
              <a:buNone/>
            </a:pPr>
            <a:r>
              <a:rPr lang="en-AU" sz="2600" b="0" i="1" dirty="0">
                <a:solidFill>
                  <a:srgbClr val="0F1E64"/>
                </a:solidFill>
              </a:rPr>
              <a:t>	</a:t>
            </a:r>
            <a:r>
              <a:rPr lang="en-AU" b="0" i="1" dirty="0">
                <a:solidFill>
                  <a:srgbClr val="0F1E64"/>
                </a:solidFill>
              </a:rPr>
              <a:t>difficulty providing therapeutic communication – 	conveying empathy, compassion, or exploring emotional concerns in enough detail </a:t>
            </a:r>
            <a:endParaRPr lang="en-AU" dirty="0">
              <a:solidFill>
                <a:srgbClr val="0F1E64"/>
              </a:solidFill>
            </a:endParaRP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746726" y="2"/>
            <a:ext cx="2445274" cy="1630183"/>
          </a:xfrm>
          <a:prstGeom prst="rect">
            <a:avLst/>
          </a:prstGeom>
        </p:spPr>
      </p:pic>
    </p:spTree>
    <p:extLst>
      <p:ext uri="{BB962C8B-B14F-4D97-AF65-F5344CB8AC3E}">
        <p14:creationId xmlns:p14="http://schemas.microsoft.com/office/powerpoint/2010/main" val="1561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66BDD-9E30-094C-AFFF-872307447BAC}"/>
              </a:ext>
            </a:extLst>
          </p:cNvPr>
          <p:cNvSpPr>
            <a:spLocks noGrp="1"/>
          </p:cNvSpPr>
          <p:nvPr>
            <p:ph type="ftr" sz="quarter" idx="10"/>
          </p:nvPr>
        </p:nvSpPr>
        <p:spPr>
          <a:xfrm>
            <a:off x="839526" y="6356351"/>
            <a:ext cx="3740727" cy="229980"/>
          </a:xfrm>
        </p:spPr>
        <p:txBody>
          <a:bodyPr/>
          <a:lstStyle/>
          <a:p>
            <a:r>
              <a:rPr lang="en-US" dirty="0"/>
              <a:t>   |   Lost in Translation </a:t>
            </a:r>
          </a:p>
        </p:txBody>
      </p:sp>
      <p:sp>
        <p:nvSpPr>
          <p:cNvPr id="3" name="Slide Number Placeholder 2">
            <a:extLst>
              <a:ext uri="{FF2B5EF4-FFF2-40B4-BE49-F238E27FC236}">
                <a16:creationId xmlns:a16="http://schemas.microsoft.com/office/drawing/2014/main" id="{35EE412A-2B37-2949-8CA3-B22BAD134AAF}"/>
              </a:ext>
            </a:extLst>
          </p:cNvPr>
          <p:cNvSpPr>
            <a:spLocks noGrp="1"/>
          </p:cNvSpPr>
          <p:nvPr>
            <p:ph type="sldNum" sz="quarter" idx="11"/>
          </p:nvPr>
        </p:nvSpPr>
        <p:spPr/>
        <p:txBody>
          <a:bodyPr/>
          <a:lstStyle/>
          <a:p>
            <a:fld id="{01F466CC-9F01-C94B-99B1-8E98A3D6F94C}" type="slidenum">
              <a:rPr lang="en-US" smtClean="0"/>
              <a:pPr/>
              <a:t>7</a:t>
            </a:fld>
            <a:endParaRPr lang="en-US" dirty="0"/>
          </a:p>
        </p:txBody>
      </p:sp>
      <p:sp>
        <p:nvSpPr>
          <p:cNvPr id="4" name="Title 3">
            <a:extLst>
              <a:ext uri="{FF2B5EF4-FFF2-40B4-BE49-F238E27FC236}">
                <a16:creationId xmlns:a16="http://schemas.microsoft.com/office/drawing/2014/main" id="{4C7BF350-92AB-BA4E-B75B-A59D7158118E}"/>
              </a:ext>
            </a:extLst>
          </p:cNvPr>
          <p:cNvSpPr>
            <a:spLocks noGrp="1"/>
          </p:cNvSpPr>
          <p:nvPr>
            <p:ph type="title"/>
          </p:nvPr>
        </p:nvSpPr>
        <p:spPr>
          <a:xfrm>
            <a:off x="761198" y="379142"/>
            <a:ext cx="10579217" cy="1325563"/>
          </a:xfrm>
        </p:spPr>
        <p:txBody>
          <a:bodyPr/>
          <a:lstStyle/>
          <a:p>
            <a:pPr defTabSz="457200" fontAlgn="base">
              <a:spcAft>
                <a:spcPct val="0"/>
              </a:spcAft>
            </a:pPr>
            <a:r>
              <a:rPr lang="en-US" dirty="0">
                <a:latin typeface="Arial Black" panose="020B0A04020102020204" pitchFamily="34" charset="0"/>
              </a:rPr>
              <a:t>Conclusion &amp; next steps </a:t>
            </a:r>
          </a:p>
        </p:txBody>
      </p:sp>
      <p:sp>
        <p:nvSpPr>
          <p:cNvPr id="9" name="Content Placeholder 6"/>
          <p:cNvSpPr txBox="1">
            <a:spLocks/>
          </p:cNvSpPr>
          <p:nvPr/>
        </p:nvSpPr>
        <p:spPr bwMode="auto">
          <a:xfrm>
            <a:off x="838199" y="1995308"/>
            <a:ext cx="7753628"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pitchFamily="34" charset="0"/>
              <a:defRPr sz="2600" b="1" kern="1200">
                <a:solidFill>
                  <a:srgbClr val="0F1E64"/>
                </a:solidFill>
                <a:latin typeface="Helvetica"/>
                <a:ea typeface="ＭＳ Ｐゴシック" charset="-128"/>
                <a:cs typeface="Helvetica"/>
              </a:defRPr>
            </a:lvl1pPr>
            <a:lvl2pPr marL="250825" indent="-250825" algn="l" defTabSz="457200" rtl="0" eaLnBrk="1" fontAlgn="base" hangingPunct="1">
              <a:spcBef>
                <a:spcPts val="500"/>
              </a:spcBef>
              <a:spcAft>
                <a:spcPct val="0"/>
              </a:spcAft>
              <a:buFont typeface="Arial" pitchFamily="34" charset="0"/>
              <a:buChar char="•"/>
              <a:defRPr sz="2400" b="1" kern="1200">
                <a:solidFill>
                  <a:srgbClr val="0F1E64"/>
                </a:solidFill>
                <a:latin typeface="Helvetica"/>
                <a:ea typeface="ＭＳ Ｐゴシック" charset="-128"/>
                <a:cs typeface="Helvetica"/>
              </a:defRPr>
            </a:lvl2pPr>
            <a:lvl3pPr marL="444500" indent="-266700" algn="l" defTabSz="457200" rtl="0" eaLnBrk="1" fontAlgn="base" hangingPunct="1">
              <a:spcBef>
                <a:spcPts val="500"/>
              </a:spcBef>
              <a:spcAft>
                <a:spcPct val="0"/>
              </a:spcAft>
              <a:buFont typeface="Arial" pitchFamily="34" charset="0"/>
              <a:buChar char="•"/>
              <a:defRPr sz="2000" b="1" kern="1200">
                <a:solidFill>
                  <a:schemeClr val="tx1">
                    <a:lumMod val="90000"/>
                    <a:lumOff val="10000"/>
                  </a:schemeClr>
                </a:solidFill>
                <a:latin typeface="Helvetica"/>
                <a:ea typeface="ＭＳ Ｐゴシック" charset="-128"/>
                <a:cs typeface="Helvetica"/>
              </a:defRPr>
            </a:lvl3pPr>
            <a:lvl4pPr marL="720000" indent="-2808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4pPr>
            <a:lvl5pPr marL="990000" indent="-270000" algn="l" defTabSz="457200" rtl="0" eaLnBrk="1" fontAlgn="base" hangingPunct="1">
              <a:spcBef>
                <a:spcPct val="20000"/>
              </a:spcBef>
              <a:spcAft>
                <a:spcPct val="0"/>
              </a:spcAft>
              <a:buFont typeface="Lucida Grande"/>
              <a:buChar char="–"/>
              <a:defRPr kern="1200">
                <a:solidFill>
                  <a:schemeClr val="tx1">
                    <a:lumMod val="90000"/>
                    <a:lumOff val="10000"/>
                  </a:schemeClr>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spcBef>
                <a:spcPts val="1200"/>
              </a:spcBef>
              <a:spcAft>
                <a:spcPts val="1200"/>
              </a:spcAft>
              <a:buClr>
                <a:srgbClr val="FFC000"/>
              </a:buClr>
              <a:buFont typeface="Wingdings" panose="05000000000000000000" pitchFamily="2" charset="2"/>
              <a:buChar char="§"/>
            </a:pPr>
            <a:r>
              <a:rPr lang="en-AU" b="0" dirty="0"/>
              <a:t>Provision of highly skilled interpreters with knowledge of medical terminology and complexities is paramount</a:t>
            </a:r>
          </a:p>
          <a:p>
            <a:pPr marL="457200" indent="-457200" algn="just">
              <a:spcBef>
                <a:spcPts val="1200"/>
              </a:spcBef>
              <a:spcAft>
                <a:spcPts val="1200"/>
              </a:spcAft>
              <a:buClr>
                <a:srgbClr val="FFC000"/>
              </a:buClr>
              <a:buFont typeface="Wingdings" panose="05000000000000000000" pitchFamily="2" charset="2"/>
              <a:buChar char="§"/>
            </a:pPr>
            <a:r>
              <a:rPr lang="en-AU" b="0" dirty="0"/>
              <a:t>Tailored training to be developed for both nurses and interpreters providing phone-based cancer information and support </a:t>
            </a:r>
          </a:p>
          <a:p>
            <a:pPr marL="457200" indent="-457200" algn="just">
              <a:spcBef>
                <a:spcPts val="1200"/>
              </a:spcBef>
              <a:spcAft>
                <a:spcPts val="1200"/>
              </a:spcAft>
              <a:buClr>
                <a:srgbClr val="FFC000"/>
              </a:buClr>
              <a:buFont typeface="Wingdings" panose="05000000000000000000" pitchFamily="2" charset="2"/>
              <a:buChar char="§"/>
            </a:pPr>
            <a:r>
              <a:rPr lang="en-AU" b="0" dirty="0"/>
              <a:t>Results to be shared with DHHS and other Cancer Councils</a:t>
            </a:r>
          </a:p>
          <a:p>
            <a:pPr marL="342900" marR="0" lvl="0" indent="-342900" algn="l" defTabSz="457200" rtl="0" eaLnBrk="1" fontAlgn="base" latinLnBrk="0" hangingPunct="1">
              <a:lnSpc>
                <a:spcPct val="100000"/>
              </a:lnSpc>
              <a:spcBef>
                <a:spcPts val="600"/>
              </a:spcBef>
              <a:spcAft>
                <a:spcPct val="0"/>
              </a:spcAft>
              <a:buClrTx/>
              <a:buSzTx/>
              <a:buFont typeface="Arial" pitchFamily="34" charset="0"/>
              <a:buNone/>
              <a:tabLst/>
              <a:defRPr/>
            </a:pPr>
            <a:endParaRPr kumimoji="0" lang="en-GB" altLang="en-US" sz="2600" b="1" i="0" u="none" strike="noStrike" kern="1200" cap="none" spc="0" normalizeH="0" baseline="0" noProof="0" dirty="0">
              <a:ln>
                <a:noFill/>
              </a:ln>
              <a:solidFill>
                <a:srgbClr val="0F1E64"/>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5" name="Picture 4"/>
          <p:cNvPicPr>
            <a:picLocks noChangeAspect="1"/>
          </p:cNvPicPr>
          <p:nvPr/>
        </p:nvPicPr>
        <p:blipFill>
          <a:blip r:embed="rId3"/>
          <a:stretch>
            <a:fillRect/>
          </a:stretch>
        </p:blipFill>
        <p:spPr>
          <a:xfrm>
            <a:off x="8881873" y="981511"/>
            <a:ext cx="2535543" cy="5155605"/>
          </a:xfrm>
          <a:prstGeom prst="rect">
            <a:avLst/>
          </a:prstGeom>
        </p:spPr>
      </p:pic>
    </p:spTree>
    <p:extLst>
      <p:ext uri="{BB962C8B-B14F-4D97-AF65-F5344CB8AC3E}">
        <p14:creationId xmlns:p14="http://schemas.microsoft.com/office/powerpoint/2010/main" val="254169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76BB-6BEB-3949-9687-B6323C984E10}"/>
              </a:ext>
            </a:extLst>
          </p:cNvPr>
          <p:cNvSpPr>
            <a:spLocks noGrp="1"/>
          </p:cNvSpPr>
          <p:nvPr>
            <p:ph type="title"/>
          </p:nvPr>
        </p:nvSpPr>
        <p:spPr>
          <a:xfrm>
            <a:off x="1094574" y="1987552"/>
            <a:ext cx="10515600" cy="701491"/>
          </a:xfrm>
        </p:spPr>
        <p:txBody>
          <a:bodyPr/>
          <a:lstStyle/>
          <a:p>
            <a:pPr>
              <a:lnSpc>
                <a:spcPct val="100000"/>
              </a:lnSpc>
            </a:pPr>
            <a:r>
              <a:rPr lang="en-US" dirty="0"/>
              <a:t>Thank you</a:t>
            </a:r>
            <a:r>
              <a:rPr lang="en-US" dirty="0">
                <a:solidFill>
                  <a:srgbClr val="FFD200"/>
                </a:solidFill>
              </a:rPr>
              <a:t>.</a:t>
            </a:r>
            <a:br>
              <a:rPr lang="en-US" dirty="0">
                <a:solidFill>
                  <a:srgbClr val="FFD200"/>
                </a:solidFill>
              </a:rPr>
            </a:br>
            <a:r>
              <a:rPr lang="en-US" dirty="0"/>
              <a:t>Katherine.Lane@cancervic.org.au</a:t>
            </a:r>
            <a:br>
              <a:rPr lang="en-US" dirty="0"/>
            </a:br>
            <a:br>
              <a:rPr lang="en-US" dirty="0"/>
            </a:br>
            <a:r>
              <a:rPr lang="en-US" dirty="0"/>
              <a:t>@KatherineLane86</a:t>
            </a:r>
            <a:br>
              <a:rPr lang="en-US" dirty="0"/>
            </a:br>
            <a:br>
              <a:rPr lang="en-US" dirty="0"/>
            </a:br>
            <a:r>
              <a:rPr lang="en-US" sz="2400" dirty="0"/>
              <a:t>https://www.linkedin.com/in/</a:t>
            </a:r>
            <a:br>
              <a:rPr lang="en-US" sz="2400" dirty="0"/>
            </a:br>
            <a:r>
              <a:rPr lang="en-US" sz="2400" dirty="0"/>
              <a:t>katherine-lane-32103295/</a:t>
            </a:r>
            <a:br>
              <a:rPr lang="en-US" sz="2400" dirty="0"/>
            </a:br>
            <a:r>
              <a:rPr lang="en-US" dirty="0"/>
              <a:t> </a:t>
            </a:r>
          </a:p>
        </p:txBody>
      </p:sp>
      <p:sp>
        <p:nvSpPr>
          <p:cNvPr id="3" name="Footer Placeholder 2">
            <a:extLst>
              <a:ext uri="{FF2B5EF4-FFF2-40B4-BE49-F238E27FC236}">
                <a16:creationId xmlns:a16="http://schemas.microsoft.com/office/drawing/2014/main" id="{DD2C4A67-C64E-6844-B6E1-6B43DA2FAC08}"/>
              </a:ext>
            </a:extLst>
          </p:cNvPr>
          <p:cNvSpPr>
            <a:spLocks noGrp="1"/>
          </p:cNvSpPr>
          <p:nvPr>
            <p:ph type="ftr" sz="quarter" idx="10"/>
          </p:nvPr>
        </p:nvSpPr>
        <p:spPr/>
        <p:txBody>
          <a:bodyPr/>
          <a:lstStyle/>
          <a:p>
            <a:pPr fontAlgn="auto">
              <a:spcBef>
                <a:spcPts val="0"/>
              </a:spcBef>
              <a:spcAft>
                <a:spcPts val="0"/>
              </a:spcAft>
              <a:defRPr/>
            </a:pPr>
            <a:r>
              <a:rPr lang="en-US" dirty="0">
                <a:solidFill>
                  <a:srgbClr val="E7E6E6">
                    <a:lumMod val="75000"/>
                  </a:srgbClr>
                </a:solidFill>
              </a:rPr>
              <a:t>© Cancer Council   | World Cancer Congress – October 2018 |  cancervic.org.au</a:t>
            </a:r>
          </a:p>
        </p:txBody>
      </p:sp>
      <p:pic>
        <p:nvPicPr>
          <p:cNvPr id="4" name="Picture 3">
            <a:extLst/>
          </p:cNvPr>
          <p:cNvPicPr>
            <a:picLocks noChangeAspect="1"/>
          </p:cNvPicPr>
          <p:nvPr/>
        </p:nvPicPr>
        <p:blipFill>
          <a:blip r:embed="rId2"/>
          <a:stretch>
            <a:fillRect/>
          </a:stretch>
        </p:blipFill>
        <p:spPr>
          <a:xfrm>
            <a:off x="3003541" y="3954516"/>
            <a:ext cx="947161" cy="769569"/>
          </a:xfrm>
          <a:prstGeom prst="rect">
            <a:avLst/>
          </a:prstGeom>
        </p:spPr>
      </p:pic>
      <p:pic>
        <p:nvPicPr>
          <p:cNvPr id="5" name="Picture 4"/>
          <p:cNvPicPr>
            <a:picLocks noChangeAspect="1"/>
          </p:cNvPicPr>
          <p:nvPr/>
        </p:nvPicPr>
        <p:blipFill rotWithShape="1">
          <a:blip r:embed="rId3"/>
          <a:srcRect l="73297"/>
          <a:stretch/>
        </p:blipFill>
        <p:spPr>
          <a:xfrm>
            <a:off x="3003541" y="5205046"/>
            <a:ext cx="802110" cy="814793"/>
          </a:xfrm>
          <a:prstGeom prst="rect">
            <a:avLst/>
          </a:prstGeom>
        </p:spPr>
      </p:pic>
    </p:spTree>
    <p:extLst>
      <p:ext uri="{BB962C8B-B14F-4D97-AF65-F5344CB8AC3E}">
        <p14:creationId xmlns:p14="http://schemas.microsoft.com/office/powerpoint/2010/main" val="553503062"/>
      </p:ext>
    </p:extLst>
  </p:cSld>
  <p:clrMapOvr>
    <a:masterClrMapping/>
  </p:clrMapOvr>
</p:sld>
</file>

<file path=ppt/theme/theme1.xml><?xml version="1.0" encoding="utf-8"?>
<a:theme xmlns:a="http://schemas.openxmlformats.org/drawingml/2006/main" name="CC_PPT_template-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B1CFDFA-FF1B-4E63-87D0-EDB969652053}" vid="{E7D99B0E-BC71-4754-9945-E6FDCBF8F8D8}"/>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B1CFDFA-FF1B-4E63-87D0-EDB969652053}" vid="{0E72F22A-5EBB-4633-8FBF-15C42AA8CDB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B1CFDFA-FF1B-4E63-87D0-EDB969652053}" vid="{C353CC8E-0D3C-4C63-B908-25B67C09B382}"/>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B1CFDFA-FF1B-4E63-87D0-EDB969652053}" vid="{8E913A58-84A4-4E53-AABE-67143FBDDA6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CC_PPT_template-16x9</Template>
  <TotalTime>25</TotalTime>
  <Words>902</Words>
  <Application>Microsoft Office PowerPoint</Application>
  <PresentationFormat>Widescreen</PresentationFormat>
  <Paragraphs>68</Paragraphs>
  <Slides>8</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ＭＳ Ｐゴシック</vt:lpstr>
      <vt:lpstr>Arial</vt:lpstr>
      <vt:lpstr>Arial Black</vt:lpstr>
      <vt:lpstr>Calibri</vt:lpstr>
      <vt:lpstr>Foco CC</vt:lpstr>
      <vt:lpstr>Foco CC Black</vt:lpstr>
      <vt:lpstr>Helvetica</vt:lpstr>
      <vt:lpstr>Lucida Grande</vt:lpstr>
      <vt:lpstr>Wingdings</vt:lpstr>
      <vt:lpstr>CC_PPT_template-16x9</vt:lpstr>
      <vt:lpstr>1_Custom Design</vt:lpstr>
      <vt:lpstr>Custom Design</vt:lpstr>
      <vt:lpstr>6_Custom Design</vt:lpstr>
      <vt:lpstr>Lost in Translation </vt:lpstr>
      <vt:lpstr>Background </vt:lpstr>
      <vt:lpstr>Background cont. </vt:lpstr>
      <vt:lpstr>Aims </vt:lpstr>
      <vt:lpstr>Methods and results  </vt:lpstr>
      <vt:lpstr>Quality issues and impacts on provision of information and support </vt:lpstr>
      <vt:lpstr>Conclusion &amp; next steps </vt:lpstr>
      <vt:lpstr>Thank you. Katherine.Lane@cancervic.org.au  @KatherineLane86  https://www.linkedin.com/in/ katherine-lane-32103295/  </vt:lpstr>
    </vt:vector>
  </TitlesOfParts>
  <Company>Cancer Council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Lost in Translation</dc:title>
  <dc:creator>Katherine Lane</dc:creator>
  <cp:lastModifiedBy>Kevin Babb</cp:lastModifiedBy>
  <cp:revision>2</cp:revision>
  <dcterms:created xsi:type="dcterms:W3CDTF">2018-09-14T01:52:07Z</dcterms:created>
  <dcterms:modified xsi:type="dcterms:W3CDTF">2018-09-25T17:24:03Z</dcterms:modified>
</cp:coreProperties>
</file>