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Lst>
  <p:sldIdLst>
    <p:sldId id="256" r:id="rId3"/>
    <p:sldId id="272" r:id="rId4"/>
    <p:sldId id="280" r:id="rId5"/>
    <p:sldId id="278" r:id="rId6"/>
    <p:sldId id="286" r:id="rId7"/>
    <p:sldId id="282" r:id="rId8"/>
    <p:sldId id="274" r:id="rId9"/>
    <p:sldId id="275" r:id="rId10"/>
    <p:sldId id="276" r:id="rId11"/>
    <p:sldId id="288" r:id="rId12"/>
    <p:sldId id="287" r:id="rId13"/>
    <p:sldId id="28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Galligan" initials="LG" lastIdx="3" clrIdx="0">
    <p:extLst>
      <p:ext uri="{19B8F6BF-5375-455C-9EA6-DF929625EA0E}">
        <p15:presenceInfo xmlns:p15="http://schemas.microsoft.com/office/powerpoint/2012/main" userId="S-1-5-21-954798291-733115119-1745900225-45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45" autoAdjust="0"/>
  </p:normalViewPr>
  <p:slideViewPr>
    <p:cSldViewPr>
      <p:cViewPr varScale="1">
        <p:scale>
          <a:sx n="83" d="100"/>
          <a:sy n="83" d="100"/>
        </p:scale>
        <p:origin x="145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928F8376-7EAD-4C9D-AB97-A9DCEADB46DD}" type="datetimeFigureOut">
              <a:rPr lang="en-IE" smtClean="0"/>
              <a:t>10/11/2016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9CB14FC-F9CB-4BD9-8982-2C44CD7BFEB7}" type="slidenum">
              <a:rPr lang="en-IE" smtClean="0"/>
              <a:t>‹#›</a:t>
            </a:fld>
            <a:endParaRPr lang="en-IE"/>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96799"/>
            <a:ext cx="9144000" cy="6464401"/>
          </a:xfrm>
          <a:prstGeom prst="rect">
            <a:avLst/>
          </a:prstGeom>
        </p:spPr>
      </p:pic>
    </p:spTree>
    <p:extLst>
      <p:ext uri="{BB962C8B-B14F-4D97-AF65-F5344CB8AC3E}">
        <p14:creationId xmlns:p14="http://schemas.microsoft.com/office/powerpoint/2010/main" val="407587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EF2732DE-9356-4486-8D0F-518BBBDB6D8C}" type="datetimeFigureOut">
              <a:rPr lang="en-IE" smtClean="0"/>
              <a:t>10/11/2016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DEC51812-8F6E-4702-AE4C-7DE820F653DE}" type="slidenum">
              <a:rPr lang="en-IE" smtClean="0"/>
              <a:t>‹#›</a:t>
            </a:fld>
            <a:endParaRPr lang="en-IE"/>
          </a:p>
        </p:txBody>
      </p:sp>
    </p:spTree>
    <p:extLst>
      <p:ext uri="{BB962C8B-B14F-4D97-AF65-F5344CB8AC3E}">
        <p14:creationId xmlns:p14="http://schemas.microsoft.com/office/powerpoint/2010/main" val="609669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2732DE-9356-4486-8D0F-518BBBDB6D8C}" type="datetimeFigureOut">
              <a:rPr lang="en-IE" smtClean="0"/>
              <a:t>10/11/2016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DEC51812-8F6E-4702-AE4C-7DE820F653DE}" type="slidenum">
              <a:rPr lang="en-IE" smtClean="0"/>
              <a:t>‹#›</a:t>
            </a:fld>
            <a:endParaRPr lang="en-IE"/>
          </a:p>
        </p:txBody>
      </p:sp>
    </p:spTree>
    <p:extLst>
      <p:ext uri="{BB962C8B-B14F-4D97-AF65-F5344CB8AC3E}">
        <p14:creationId xmlns:p14="http://schemas.microsoft.com/office/powerpoint/2010/main" val="3211215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2732DE-9356-4486-8D0F-518BBBDB6D8C}" type="datetimeFigureOut">
              <a:rPr lang="en-IE" smtClean="0"/>
              <a:t>10/11/2016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EC51812-8F6E-4702-AE4C-7DE820F653DE}" type="slidenum">
              <a:rPr lang="en-IE" smtClean="0"/>
              <a:t>‹#›</a:t>
            </a:fld>
            <a:endParaRPr lang="en-IE"/>
          </a:p>
        </p:txBody>
      </p:sp>
    </p:spTree>
    <p:extLst>
      <p:ext uri="{BB962C8B-B14F-4D97-AF65-F5344CB8AC3E}">
        <p14:creationId xmlns:p14="http://schemas.microsoft.com/office/powerpoint/2010/main" val="4154153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2732DE-9356-4486-8D0F-518BBBDB6D8C}" type="datetimeFigureOut">
              <a:rPr lang="en-IE" smtClean="0"/>
              <a:t>10/11/2016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EC51812-8F6E-4702-AE4C-7DE820F653DE}" type="slidenum">
              <a:rPr lang="en-IE" smtClean="0"/>
              <a:t>‹#›</a:t>
            </a:fld>
            <a:endParaRPr lang="en-IE"/>
          </a:p>
        </p:txBody>
      </p:sp>
    </p:spTree>
    <p:extLst>
      <p:ext uri="{BB962C8B-B14F-4D97-AF65-F5344CB8AC3E}">
        <p14:creationId xmlns:p14="http://schemas.microsoft.com/office/powerpoint/2010/main" val="193489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F2732DE-9356-4486-8D0F-518BBBDB6D8C}" type="datetimeFigureOut">
              <a:rPr lang="en-IE" smtClean="0"/>
              <a:t>10/11/2016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EC51812-8F6E-4702-AE4C-7DE820F653DE}" type="slidenum">
              <a:rPr lang="en-IE" smtClean="0"/>
              <a:t>‹#›</a:t>
            </a:fld>
            <a:endParaRPr lang="en-IE"/>
          </a:p>
        </p:txBody>
      </p:sp>
    </p:spTree>
    <p:extLst>
      <p:ext uri="{BB962C8B-B14F-4D97-AF65-F5344CB8AC3E}">
        <p14:creationId xmlns:p14="http://schemas.microsoft.com/office/powerpoint/2010/main" val="4078825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F2732DE-9356-4486-8D0F-518BBBDB6D8C}" type="datetimeFigureOut">
              <a:rPr lang="en-IE" smtClean="0"/>
              <a:t>10/11/2016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EC51812-8F6E-4702-AE4C-7DE820F653DE}" type="slidenum">
              <a:rPr lang="en-IE" smtClean="0"/>
              <a:t>‹#›</a:t>
            </a:fld>
            <a:endParaRPr lang="en-IE"/>
          </a:p>
        </p:txBody>
      </p:sp>
    </p:spTree>
    <p:extLst>
      <p:ext uri="{BB962C8B-B14F-4D97-AF65-F5344CB8AC3E}">
        <p14:creationId xmlns:p14="http://schemas.microsoft.com/office/powerpoint/2010/main" val="242349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8F8376-7EAD-4C9D-AB97-A9DCEADB46DD}" type="datetimeFigureOut">
              <a:rPr lang="en-IE" smtClean="0"/>
              <a:t>10/11/2016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9CB14FC-F9CB-4BD9-8982-2C44CD7BFEB7}" type="slidenum">
              <a:rPr lang="en-IE" smtClean="0"/>
              <a:t>‹#›</a:t>
            </a:fld>
            <a:endParaRPr lang="en-IE"/>
          </a:p>
        </p:txBody>
      </p:sp>
    </p:spTree>
    <p:extLst>
      <p:ext uri="{BB962C8B-B14F-4D97-AF65-F5344CB8AC3E}">
        <p14:creationId xmlns:p14="http://schemas.microsoft.com/office/powerpoint/2010/main" val="333706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928F8376-7EAD-4C9D-AB97-A9DCEADB46DD}" type="datetimeFigureOut">
              <a:rPr lang="en-IE" smtClean="0"/>
              <a:t>10/11/2016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9CB14FC-F9CB-4BD9-8982-2C44CD7BFEB7}" type="slidenum">
              <a:rPr lang="en-IE" smtClean="0"/>
              <a:t>‹#›</a:t>
            </a:fld>
            <a:endParaRPr lang="en-IE"/>
          </a:p>
        </p:txBody>
      </p:sp>
    </p:spTree>
    <p:extLst>
      <p:ext uri="{BB962C8B-B14F-4D97-AF65-F5344CB8AC3E}">
        <p14:creationId xmlns:p14="http://schemas.microsoft.com/office/powerpoint/2010/main" val="84437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8F8376-7EAD-4C9D-AB97-A9DCEADB46DD}" type="datetimeFigureOut">
              <a:rPr lang="en-IE" smtClean="0"/>
              <a:t>10/11/2016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59CB14FC-F9CB-4BD9-8982-2C44CD7BFEB7}" type="slidenum">
              <a:rPr lang="en-IE" smtClean="0"/>
              <a:t>‹#›</a:t>
            </a:fld>
            <a:endParaRPr lang="en-IE"/>
          </a:p>
        </p:txBody>
      </p:sp>
    </p:spTree>
    <p:extLst>
      <p:ext uri="{BB962C8B-B14F-4D97-AF65-F5344CB8AC3E}">
        <p14:creationId xmlns:p14="http://schemas.microsoft.com/office/powerpoint/2010/main" val="131123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EF2732DE-9356-4486-8D0F-518BBBDB6D8C}" type="datetimeFigureOut">
              <a:rPr lang="en-IE" smtClean="0"/>
              <a:t>10/11/2016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EC51812-8F6E-4702-AE4C-7DE820F653DE}" type="slidenum">
              <a:rPr lang="en-IE" smtClean="0"/>
              <a:t>‹#›</a:t>
            </a:fld>
            <a:endParaRPr lang="en-IE"/>
          </a:p>
        </p:txBody>
      </p:sp>
    </p:spTree>
    <p:extLst>
      <p:ext uri="{BB962C8B-B14F-4D97-AF65-F5344CB8AC3E}">
        <p14:creationId xmlns:p14="http://schemas.microsoft.com/office/powerpoint/2010/main" val="154911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EF2732DE-9356-4486-8D0F-518BBBDB6D8C}" type="datetimeFigureOut">
              <a:rPr lang="en-IE" smtClean="0"/>
              <a:t>10/11/2016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EC51812-8F6E-4702-AE4C-7DE820F653DE}" type="slidenum">
              <a:rPr lang="en-IE" smtClean="0"/>
              <a:t>‹#›</a:t>
            </a:fld>
            <a:endParaRPr lang="en-IE"/>
          </a:p>
        </p:txBody>
      </p:sp>
    </p:spTree>
    <p:extLst>
      <p:ext uri="{BB962C8B-B14F-4D97-AF65-F5344CB8AC3E}">
        <p14:creationId xmlns:p14="http://schemas.microsoft.com/office/powerpoint/2010/main" val="46664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2732DE-9356-4486-8D0F-518BBBDB6D8C}" type="datetimeFigureOut">
              <a:rPr lang="en-IE" smtClean="0"/>
              <a:t>10/11/2016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DEC51812-8F6E-4702-AE4C-7DE820F653DE}" type="slidenum">
              <a:rPr lang="en-IE" smtClean="0"/>
              <a:t>‹#›</a:t>
            </a:fld>
            <a:endParaRPr lang="en-IE"/>
          </a:p>
        </p:txBody>
      </p:sp>
    </p:spTree>
    <p:extLst>
      <p:ext uri="{BB962C8B-B14F-4D97-AF65-F5344CB8AC3E}">
        <p14:creationId xmlns:p14="http://schemas.microsoft.com/office/powerpoint/2010/main" val="185428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EF2732DE-9356-4486-8D0F-518BBBDB6D8C}" type="datetimeFigureOut">
              <a:rPr lang="en-IE" smtClean="0"/>
              <a:t>10/11/2016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DEC51812-8F6E-4702-AE4C-7DE820F653DE}" type="slidenum">
              <a:rPr lang="en-IE" smtClean="0"/>
              <a:t>‹#›</a:t>
            </a:fld>
            <a:endParaRPr lang="en-IE"/>
          </a:p>
        </p:txBody>
      </p:sp>
    </p:spTree>
    <p:extLst>
      <p:ext uri="{BB962C8B-B14F-4D97-AF65-F5344CB8AC3E}">
        <p14:creationId xmlns:p14="http://schemas.microsoft.com/office/powerpoint/2010/main" val="100465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EF2732DE-9356-4486-8D0F-518BBBDB6D8C}" type="datetimeFigureOut">
              <a:rPr lang="en-IE" smtClean="0"/>
              <a:t>10/11/2016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DEC51812-8F6E-4702-AE4C-7DE820F653DE}" type="slidenum">
              <a:rPr lang="en-IE" smtClean="0"/>
              <a:t>‹#›</a:t>
            </a:fld>
            <a:endParaRPr lang="en-IE"/>
          </a:p>
        </p:txBody>
      </p:sp>
    </p:spTree>
    <p:extLst>
      <p:ext uri="{BB962C8B-B14F-4D97-AF65-F5344CB8AC3E}">
        <p14:creationId xmlns:p14="http://schemas.microsoft.com/office/powerpoint/2010/main" val="27188045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8376-7EAD-4C9D-AB97-A9DCEADB46DD}" type="datetimeFigureOut">
              <a:rPr lang="en-IE" smtClean="0"/>
              <a:t>10/11/2016</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B14FC-F9CB-4BD9-8982-2C44CD7BFEB7}" type="slidenum">
              <a:rPr lang="en-IE" smtClean="0"/>
              <a:t>‹#›</a:t>
            </a:fld>
            <a:endParaRPr lang="en-IE"/>
          </a:p>
        </p:txBody>
      </p:sp>
    </p:spTree>
    <p:extLst>
      <p:ext uri="{BB962C8B-B14F-4D97-AF65-F5344CB8AC3E}">
        <p14:creationId xmlns:p14="http://schemas.microsoft.com/office/powerpoint/2010/main" val="124510289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732DE-9356-4486-8D0F-518BBBDB6D8C}" type="datetimeFigureOut">
              <a:rPr lang="en-IE" smtClean="0"/>
              <a:t>10/11/2016</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51812-8F6E-4702-AE4C-7DE820F653DE}" type="slidenum">
              <a:rPr lang="en-IE" smtClean="0"/>
              <a:t>‹#›</a:t>
            </a:fld>
            <a:endParaRPr lang="en-IE"/>
          </a:p>
        </p:txBody>
      </p:sp>
      <p:pic>
        <p:nvPicPr>
          <p:cNvPr id="7" name="Picture 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483493" y="5532042"/>
            <a:ext cx="1656184" cy="1325958"/>
          </a:xfrm>
          <a:prstGeom prst="rect">
            <a:avLst/>
          </a:prstGeom>
        </p:spPr>
      </p:pic>
    </p:spTree>
    <p:extLst>
      <p:ext uri="{BB962C8B-B14F-4D97-AF65-F5344CB8AC3E}">
        <p14:creationId xmlns:p14="http://schemas.microsoft.com/office/powerpoint/2010/main" val="586385269"/>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5"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www.maastrichtuniversity.nl/web/Institutes/FHML/CAPHRI/DepartmentsCAPHRI/InternationalHealth/ResearchINTHEALTH/Projects/HealthLiteracyHLSEU.ht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cancer.i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cancer.ie/information-support" TargetMode="External"/><Relationship Id="rId2" Type="http://schemas.openxmlformats.org/officeDocument/2006/relationships/hyperlink" Target="http://www.cancer.ie/"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56929"/>
            <a:ext cx="7772400" cy="1470025"/>
          </a:xfrm>
        </p:spPr>
        <p:txBody>
          <a:bodyPr>
            <a:normAutofit/>
          </a:bodyPr>
          <a:lstStyle/>
          <a:p>
            <a:r>
              <a:rPr lang="en-GB" sz="2400" b="1" dirty="0">
                <a:solidFill>
                  <a:srgbClr val="002060"/>
                </a:solidFill>
              </a:rPr>
              <a:t>Understanding the cancer information needs of people with limited health literacy and numeracy</a:t>
            </a:r>
            <a:endParaRPr lang="en-IE" sz="2400" dirty="0">
              <a:solidFill>
                <a:srgbClr val="002060"/>
              </a:solidFill>
            </a:endParaRPr>
          </a:p>
        </p:txBody>
      </p:sp>
      <p:sp>
        <p:nvSpPr>
          <p:cNvPr id="3" name="Subtitle 2"/>
          <p:cNvSpPr>
            <a:spLocks noGrp="1"/>
          </p:cNvSpPr>
          <p:nvPr>
            <p:ph type="subTitle" idx="1"/>
          </p:nvPr>
        </p:nvSpPr>
        <p:spPr>
          <a:xfrm>
            <a:off x="1371600" y="4412704"/>
            <a:ext cx="6400800" cy="1752600"/>
          </a:xfrm>
        </p:spPr>
        <p:txBody>
          <a:bodyPr>
            <a:normAutofit/>
          </a:bodyPr>
          <a:lstStyle/>
          <a:p>
            <a:pPr fontAlgn="base"/>
            <a:r>
              <a:rPr lang="en-GB" sz="2000" b="1" dirty="0">
                <a:solidFill>
                  <a:srgbClr val="002060"/>
                </a:solidFill>
              </a:rPr>
              <a:t>Aoife Mc Namara</a:t>
            </a:r>
            <a:endParaRPr lang="en-IE" sz="2000" dirty="0">
              <a:solidFill>
                <a:srgbClr val="002060"/>
              </a:solidFill>
            </a:endParaRPr>
          </a:p>
          <a:p>
            <a:r>
              <a:rPr lang="en-GB" sz="2000" b="1" dirty="0">
                <a:solidFill>
                  <a:srgbClr val="002060"/>
                </a:solidFill>
              </a:rPr>
              <a:t>Irish Cancer Society </a:t>
            </a:r>
          </a:p>
          <a:p>
            <a:r>
              <a:rPr lang="en-GB" sz="2000" b="1" dirty="0">
                <a:solidFill>
                  <a:srgbClr val="002060"/>
                </a:solidFill>
              </a:rPr>
              <a:t>Ireland</a:t>
            </a:r>
            <a:endParaRPr lang="en-IE" sz="2000" dirty="0">
              <a:solidFill>
                <a:srgbClr val="002060"/>
              </a:solidFill>
            </a:endParaRPr>
          </a:p>
        </p:txBody>
      </p:sp>
      <p:sp>
        <p:nvSpPr>
          <p:cNvPr id="4"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333333"/>
                </a:solidFill>
                <a:effectLst/>
                <a:latin typeface="Arial" panose="020B0604020202020204" pitchFamily="34" charset="0"/>
                <a:ea typeface="Cambria" panose="02040503050406030204" pitchFamily="18" charset="0"/>
                <a:cs typeface="Arial" panose="020B0604020202020204" pitchFamily="34" charset="0"/>
              </a:rPr>
              <a:t>Ireland</a:t>
            </a:r>
            <a:r>
              <a:rPr kumimoji="0" lang="en-IE" altLang="en-US" sz="800" b="0" i="0" u="none" strike="noStrike" cap="none" normalizeH="0" baseline="0">
                <a:ln>
                  <a:noFill/>
                </a:ln>
                <a:solidFill>
                  <a:schemeClr val="tx1"/>
                </a:solidFill>
                <a:effectLst/>
              </a:rPr>
              <a:t> </a:t>
            </a:r>
            <a:endParaRPr kumimoji="0" lang="en-IE"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76668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b="1" dirty="0">
                <a:solidFill>
                  <a:srgbClr val="002060"/>
                </a:solidFill>
              </a:rPr>
              <a:t>Becoming a literacy-friendly organisation</a:t>
            </a:r>
            <a:endParaRPr lang="en-IE" sz="2400" dirty="0"/>
          </a:p>
        </p:txBody>
      </p:sp>
      <p:sp>
        <p:nvSpPr>
          <p:cNvPr id="3" name="Content Placeholder 2"/>
          <p:cNvSpPr>
            <a:spLocks noGrp="1"/>
          </p:cNvSpPr>
          <p:nvPr>
            <p:ph idx="1"/>
          </p:nvPr>
        </p:nvSpPr>
        <p:spPr/>
        <p:txBody>
          <a:bodyPr/>
          <a:lstStyle/>
          <a:p>
            <a:endParaRPr lang="en-IE" dirty="0"/>
          </a:p>
          <a:p>
            <a:pPr marL="0" indent="0" algn="ctr">
              <a:buNone/>
            </a:pPr>
            <a:r>
              <a:rPr lang="en-IE" sz="2000" b="1" dirty="0">
                <a:solidFill>
                  <a:srgbClr val="002060"/>
                </a:solidFill>
              </a:rPr>
              <a:t>Men’s Cancer Prevention and Health Literacy (</a:t>
            </a:r>
            <a:r>
              <a:rPr lang="en-IE" sz="2000" b="1" dirty="0" err="1">
                <a:solidFill>
                  <a:srgbClr val="002060"/>
                </a:solidFill>
              </a:rPr>
              <a:t>MeCHanic</a:t>
            </a:r>
            <a:r>
              <a:rPr lang="en-IE" sz="2000" b="1" dirty="0">
                <a:solidFill>
                  <a:srgbClr val="002060"/>
                </a:solidFill>
              </a:rPr>
              <a:t>) Study. </a:t>
            </a:r>
          </a:p>
          <a:p>
            <a:pPr marL="0" indent="0" algn="ctr">
              <a:buNone/>
            </a:pPr>
            <a:r>
              <a:rPr lang="en-IE" sz="2000" b="1" dirty="0">
                <a:solidFill>
                  <a:srgbClr val="002060"/>
                </a:solidFill>
              </a:rPr>
              <a:t>Results due November 2016.</a:t>
            </a:r>
          </a:p>
          <a:p>
            <a:pPr marL="0" indent="0">
              <a:buNone/>
            </a:pPr>
            <a:endParaRPr lang="en-IE" sz="2000" b="1" dirty="0">
              <a:solidFill>
                <a:srgbClr val="002060"/>
              </a:solidFill>
            </a:endParaRPr>
          </a:p>
          <a:p>
            <a:pPr marL="0" indent="0">
              <a:buNone/>
            </a:pPr>
            <a:endParaRPr lang="en-IE" sz="2000" b="1" dirty="0">
              <a:solidFill>
                <a:srgbClr val="002060"/>
              </a:solidFill>
            </a:endParaRPr>
          </a:p>
          <a:p>
            <a:pPr marL="0" indent="0">
              <a:buNone/>
            </a:pPr>
            <a:endParaRPr lang="en-IE" sz="2000" dirty="0">
              <a:solidFill>
                <a:srgbClr val="002060"/>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403648" y="3140968"/>
            <a:ext cx="5731510" cy="1697990"/>
          </a:xfrm>
          <a:prstGeom prst="rect">
            <a:avLst/>
          </a:prstGeom>
        </p:spPr>
      </p:pic>
    </p:spTree>
    <p:extLst>
      <p:ext uri="{BB962C8B-B14F-4D97-AF65-F5344CB8AC3E}">
        <p14:creationId xmlns:p14="http://schemas.microsoft.com/office/powerpoint/2010/main" val="1920114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2400" b="1" dirty="0">
                <a:solidFill>
                  <a:srgbClr val="002060"/>
                </a:solidFill>
              </a:rPr>
              <a:t>Thank you!</a:t>
            </a:r>
          </a:p>
        </p:txBody>
      </p:sp>
    </p:spTree>
    <p:extLst>
      <p:ext uri="{BB962C8B-B14F-4D97-AF65-F5344CB8AC3E}">
        <p14:creationId xmlns:p14="http://schemas.microsoft.com/office/powerpoint/2010/main" val="408375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b="1" dirty="0">
                <a:solidFill>
                  <a:srgbClr val="002060"/>
                </a:solidFill>
              </a:rPr>
              <a:t>References</a:t>
            </a:r>
          </a:p>
        </p:txBody>
      </p:sp>
      <p:sp>
        <p:nvSpPr>
          <p:cNvPr id="3" name="Content Placeholder 2"/>
          <p:cNvSpPr>
            <a:spLocks noGrp="1"/>
          </p:cNvSpPr>
          <p:nvPr>
            <p:ph idx="1"/>
          </p:nvPr>
        </p:nvSpPr>
        <p:spPr/>
        <p:txBody>
          <a:bodyPr>
            <a:normAutofit/>
          </a:bodyPr>
          <a:lstStyle/>
          <a:p>
            <a:pPr>
              <a:buFont typeface="+mj-lt"/>
              <a:buAutoNum type="arabicPeriod"/>
            </a:pPr>
            <a:r>
              <a:rPr lang="en-IE" sz="1400" dirty="0" err="1">
                <a:solidFill>
                  <a:srgbClr val="002060"/>
                </a:solidFill>
              </a:rPr>
              <a:t>Engelman</a:t>
            </a:r>
            <a:r>
              <a:rPr lang="en-IE" sz="1400" dirty="0">
                <a:solidFill>
                  <a:srgbClr val="002060"/>
                </a:solidFill>
              </a:rPr>
              <a:t>, K.K. et al. (2005) Cancer Information Needs in Rural Areas, Journal of Health Communication, 10 (3) 199-208.</a:t>
            </a:r>
          </a:p>
          <a:p>
            <a:pPr>
              <a:buFont typeface="+mj-lt"/>
              <a:buAutoNum type="arabicPeriod"/>
            </a:pPr>
            <a:r>
              <a:rPr lang="en-IE" sz="1400" dirty="0" err="1">
                <a:solidFill>
                  <a:srgbClr val="002060"/>
                </a:solidFill>
              </a:rPr>
              <a:t>Squiers</a:t>
            </a:r>
            <a:r>
              <a:rPr lang="en-IE" sz="1400" dirty="0">
                <a:solidFill>
                  <a:srgbClr val="002060"/>
                </a:solidFill>
              </a:rPr>
              <a:t>, L., Finney </a:t>
            </a:r>
            <a:r>
              <a:rPr lang="en-IE" sz="1400" dirty="0" err="1">
                <a:solidFill>
                  <a:srgbClr val="002060"/>
                </a:solidFill>
              </a:rPr>
              <a:t>Rutten</a:t>
            </a:r>
            <a:r>
              <a:rPr lang="en-IE" sz="1400" dirty="0">
                <a:solidFill>
                  <a:srgbClr val="002060"/>
                </a:solidFill>
              </a:rPr>
              <a:t>, L.J., </a:t>
            </a:r>
            <a:r>
              <a:rPr lang="en-IE" sz="1400" dirty="0" err="1">
                <a:solidFill>
                  <a:srgbClr val="002060"/>
                </a:solidFill>
              </a:rPr>
              <a:t>Treiman</a:t>
            </a:r>
            <a:r>
              <a:rPr lang="en-IE" sz="1400" dirty="0">
                <a:solidFill>
                  <a:srgbClr val="002060"/>
                </a:solidFill>
              </a:rPr>
              <a:t>, K., Bright, M.A. &amp; </a:t>
            </a:r>
            <a:r>
              <a:rPr lang="en-IE" sz="1400" dirty="0" err="1">
                <a:solidFill>
                  <a:srgbClr val="002060"/>
                </a:solidFill>
              </a:rPr>
              <a:t>Hesse</a:t>
            </a:r>
            <a:r>
              <a:rPr lang="en-IE" sz="1400" dirty="0">
                <a:solidFill>
                  <a:srgbClr val="002060"/>
                </a:solidFill>
              </a:rPr>
              <a:t>, B. (2005): Cancer Patients' Information Needs across the Cancer Care Continuum: Evidence from the Cancer Information Service, Journal of Health Communication: International Perspectives, 10:S1, 15-34.</a:t>
            </a:r>
          </a:p>
          <a:p>
            <a:pPr lvl="0">
              <a:buFont typeface="+mj-lt"/>
              <a:buAutoNum type="arabicPeriod"/>
            </a:pPr>
            <a:r>
              <a:rPr lang="en-IE" sz="1400" dirty="0">
                <a:solidFill>
                  <a:srgbClr val="002060"/>
                </a:solidFill>
              </a:rPr>
              <a:t>Mossman, J., Boudioni, M. &amp; Slevin, M.L.  (1999) Cancer Information: a Cost-effective Intervention. European Journal of Cancer, Vol. 35, No. 11, pp. 1587±1591.</a:t>
            </a:r>
          </a:p>
          <a:p>
            <a:pPr>
              <a:buFont typeface="+mj-lt"/>
              <a:buAutoNum type="arabicPeriod"/>
            </a:pPr>
            <a:r>
              <a:rPr lang="en-IE" sz="1400" dirty="0">
                <a:solidFill>
                  <a:srgbClr val="002060"/>
                </a:solidFill>
              </a:rPr>
              <a:t>Lambert, S.D., CG </a:t>
            </a:r>
            <a:r>
              <a:rPr lang="en-IE" sz="1400" dirty="0" err="1">
                <a:solidFill>
                  <a:srgbClr val="002060"/>
                </a:solidFill>
              </a:rPr>
              <a:t>Loiselle</a:t>
            </a:r>
            <a:r>
              <a:rPr lang="en-IE" sz="1400" dirty="0">
                <a:solidFill>
                  <a:srgbClr val="002060"/>
                </a:solidFill>
              </a:rPr>
              <a:t>, C.G., Macdonald, M.E. (2009) An In-depth Exploration of Information-Seeking </a:t>
            </a:r>
            <a:r>
              <a:rPr lang="en-IE" sz="1400" dirty="0" err="1">
                <a:solidFill>
                  <a:srgbClr val="002060"/>
                </a:solidFill>
              </a:rPr>
              <a:t>Behavior</a:t>
            </a:r>
            <a:r>
              <a:rPr lang="en-IE" sz="1400" dirty="0">
                <a:solidFill>
                  <a:srgbClr val="002060"/>
                </a:solidFill>
              </a:rPr>
              <a:t> Among Individuals With Cancer. Cancer Nursing, 32 (1). 11-23.</a:t>
            </a:r>
          </a:p>
          <a:p>
            <a:pPr>
              <a:buFont typeface="+mj-lt"/>
              <a:buAutoNum type="arabicPeriod"/>
            </a:pPr>
            <a:r>
              <a:rPr lang="en-IE" sz="1400" dirty="0">
                <a:solidFill>
                  <a:srgbClr val="002060"/>
                </a:solidFill>
              </a:rPr>
              <a:t>Ley, P. (1976) Towards better doctor and patient communications. Bennett, AE. ed. Communications between Doctors and Patients. Oxford. Oxford University Press.</a:t>
            </a:r>
          </a:p>
          <a:p>
            <a:pPr>
              <a:buFont typeface="+mj-lt"/>
              <a:buAutoNum type="arabicPeriod"/>
            </a:pPr>
            <a:r>
              <a:rPr lang="en-IE" sz="1400" dirty="0">
                <a:solidFill>
                  <a:srgbClr val="002060"/>
                </a:solidFill>
              </a:rPr>
              <a:t>Ishikawa H. et al. (2009) Patient health literacy and patient–physician information exchange during a visit. </a:t>
            </a:r>
            <a:r>
              <a:rPr lang="en-IE" sz="1400" dirty="0" err="1">
                <a:solidFill>
                  <a:srgbClr val="002060"/>
                </a:solidFill>
              </a:rPr>
              <a:t>Fam</a:t>
            </a:r>
            <a:r>
              <a:rPr lang="en-IE" sz="1400" dirty="0">
                <a:solidFill>
                  <a:srgbClr val="002060"/>
                </a:solidFill>
              </a:rPr>
              <a:t> </a:t>
            </a:r>
            <a:r>
              <a:rPr lang="en-IE" sz="1400" dirty="0" err="1">
                <a:solidFill>
                  <a:srgbClr val="002060"/>
                </a:solidFill>
              </a:rPr>
              <a:t>Pract</a:t>
            </a:r>
            <a:r>
              <a:rPr lang="en-IE" sz="1400" dirty="0">
                <a:solidFill>
                  <a:srgbClr val="002060"/>
                </a:solidFill>
              </a:rPr>
              <a:t> 26(6):517–523.</a:t>
            </a:r>
          </a:p>
          <a:p>
            <a:pPr lvl="0">
              <a:buFont typeface="+mj-lt"/>
              <a:buAutoNum type="arabicPeriod"/>
            </a:pPr>
            <a:r>
              <a:rPr lang="en-GB" sz="1400" dirty="0">
                <a:solidFill>
                  <a:srgbClr val="002060"/>
                </a:solidFill>
              </a:rPr>
              <a:t>The HLS-EU Consortium (2012) </a:t>
            </a:r>
            <a:r>
              <a:rPr lang="en-GB" sz="1400" i="1" dirty="0">
                <a:solidFill>
                  <a:srgbClr val="002060"/>
                </a:solidFill>
              </a:rPr>
              <a:t>The European Health Literacy Project</a:t>
            </a:r>
            <a:r>
              <a:rPr lang="en-IE" sz="1400" dirty="0">
                <a:solidFill>
                  <a:srgbClr val="002060"/>
                </a:solidFill>
              </a:rPr>
              <a:t> </a:t>
            </a:r>
            <a:r>
              <a:rPr lang="en-GB" sz="1400" i="1" dirty="0">
                <a:solidFill>
                  <a:srgbClr val="002060"/>
                </a:solidFill>
              </a:rPr>
              <a:t>(HLS-EU). </a:t>
            </a:r>
            <a:r>
              <a:rPr lang="en-GB" sz="1400" dirty="0">
                <a:solidFill>
                  <a:srgbClr val="002060"/>
                </a:solidFill>
              </a:rPr>
              <a:t>Available at </a:t>
            </a:r>
            <a:r>
              <a:rPr lang="en-GB" sz="1400" u="sng" dirty="0">
                <a:solidFill>
                  <a:srgbClr val="002060"/>
                </a:solidFill>
                <a:hlinkClick r:id="rId2"/>
              </a:rPr>
              <a:t>http://www.maastrichtuniversity.nl/web/Institutes/FHML/CAPHRI/DepartmentsCAPHRI/InternationalHealth/ResearchINTHEALTH/Projects/HealthLiteracyHLSEU.htm</a:t>
            </a:r>
            <a:r>
              <a:rPr lang="en-GB" sz="1400" u="sng" dirty="0">
                <a:solidFill>
                  <a:srgbClr val="002060"/>
                </a:solidFill>
              </a:rPr>
              <a:t>.</a:t>
            </a:r>
            <a:endParaRPr lang="en-IE" sz="1400" dirty="0">
              <a:solidFill>
                <a:srgbClr val="002060"/>
              </a:solidFill>
            </a:endParaRPr>
          </a:p>
          <a:p>
            <a:pPr lvl="0">
              <a:buFont typeface="+mj-lt"/>
              <a:buAutoNum type="arabicPeriod"/>
            </a:pPr>
            <a:r>
              <a:rPr lang="en-GB" sz="1400" dirty="0">
                <a:solidFill>
                  <a:srgbClr val="002060"/>
                </a:solidFill>
              </a:rPr>
              <a:t>Van der </a:t>
            </a:r>
            <a:r>
              <a:rPr lang="en-GB" sz="1400" dirty="0" err="1">
                <a:solidFill>
                  <a:srgbClr val="002060"/>
                </a:solidFill>
              </a:rPr>
              <a:t>Heide</a:t>
            </a:r>
            <a:r>
              <a:rPr lang="en-GB" sz="1400" dirty="0">
                <a:solidFill>
                  <a:srgbClr val="002060"/>
                </a:solidFill>
              </a:rPr>
              <a:t> I. et al. (2013) The relationship between health, education, and health literacy: Results from the Dutch adult literacy and life skills survey. </a:t>
            </a:r>
            <a:r>
              <a:rPr lang="en-GB" sz="1400" i="1" dirty="0">
                <a:solidFill>
                  <a:srgbClr val="002060"/>
                </a:solidFill>
              </a:rPr>
              <a:t>Journal of Health Communication. 18</a:t>
            </a:r>
            <a:r>
              <a:rPr lang="en-GB" sz="1400" dirty="0">
                <a:solidFill>
                  <a:srgbClr val="002060"/>
                </a:solidFill>
              </a:rPr>
              <a:t> </a:t>
            </a:r>
            <a:r>
              <a:rPr lang="en-GB" sz="1400" dirty="0" err="1">
                <a:solidFill>
                  <a:srgbClr val="002060"/>
                </a:solidFill>
              </a:rPr>
              <a:t>Suppl</a:t>
            </a:r>
            <a:r>
              <a:rPr lang="en-GB" sz="1400" dirty="0">
                <a:solidFill>
                  <a:srgbClr val="002060"/>
                </a:solidFill>
              </a:rPr>
              <a:t> 1: 172 – 84.</a:t>
            </a:r>
          </a:p>
          <a:p>
            <a:pPr lvl="0">
              <a:buFont typeface="+mj-lt"/>
              <a:buAutoNum type="arabicPeriod"/>
            </a:pPr>
            <a:r>
              <a:rPr lang="en-GB" sz="1400" dirty="0">
                <a:solidFill>
                  <a:srgbClr val="002060"/>
                </a:solidFill>
              </a:rPr>
              <a:t>National Adult Literacy Agency (NALA, 2015) Literacy Audit Report and Action Plan – Irish Cancer Society.</a:t>
            </a:r>
            <a:endParaRPr lang="en-IE" sz="1400" dirty="0">
              <a:solidFill>
                <a:srgbClr val="002060"/>
              </a:solidFill>
            </a:endParaRPr>
          </a:p>
          <a:p>
            <a:endParaRPr lang="en-IE" altLang="en-US" sz="1300" dirty="0">
              <a:solidFill>
                <a:srgbClr val="002060"/>
              </a:solidFill>
              <a:latin typeface="Arial" panose="020B0604020202020204" pitchFamily="34" charset="0"/>
            </a:endParaRPr>
          </a:p>
          <a:p>
            <a:endParaRPr lang="en-IE" sz="1800" dirty="0">
              <a:solidFill>
                <a:srgbClr val="002060"/>
              </a:solidFill>
            </a:endParaRPr>
          </a:p>
          <a:p>
            <a:endParaRPr lang="en-IE" sz="1800" dirty="0">
              <a:solidFill>
                <a:srgbClr val="002060"/>
              </a:solidFill>
            </a:endParaRPr>
          </a:p>
          <a:p>
            <a:pPr lvl="0"/>
            <a:endParaRPr lang="en-IE" sz="1800" dirty="0">
              <a:solidFill>
                <a:srgbClr val="002060"/>
              </a:solidFill>
            </a:endParaRPr>
          </a:p>
          <a:p>
            <a:pPr marL="0" lvl="0" indent="0">
              <a:buNone/>
            </a:pPr>
            <a:endParaRPr lang="en-IE" sz="1800" dirty="0">
              <a:solidFill>
                <a:srgbClr val="002060"/>
              </a:solidFill>
            </a:endParaRPr>
          </a:p>
          <a:p>
            <a:pPr marL="0" indent="0">
              <a:buNone/>
            </a:pPr>
            <a:endParaRPr lang="en-IE" dirty="0"/>
          </a:p>
        </p:txBody>
      </p:sp>
    </p:spTree>
    <p:extLst>
      <p:ext uri="{BB962C8B-B14F-4D97-AF65-F5344CB8AC3E}">
        <p14:creationId xmlns:p14="http://schemas.microsoft.com/office/powerpoint/2010/main" val="807195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b="1" dirty="0">
                <a:solidFill>
                  <a:srgbClr val="002060"/>
                </a:solidFill>
              </a:rPr>
              <a:t>The role of the Irish Cancer Society</a:t>
            </a:r>
          </a:p>
        </p:txBody>
      </p:sp>
      <p:sp>
        <p:nvSpPr>
          <p:cNvPr id="3" name="Content Placeholder 2"/>
          <p:cNvSpPr>
            <a:spLocks noGrp="1"/>
          </p:cNvSpPr>
          <p:nvPr>
            <p:ph idx="1"/>
          </p:nvPr>
        </p:nvSpPr>
        <p:spPr/>
        <p:txBody>
          <a:bodyPr>
            <a:normAutofit fontScale="62500" lnSpcReduction="20000"/>
          </a:bodyPr>
          <a:lstStyle/>
          <a:p>
            <a:pPr>
              <a:buFont typeface="Wingdings" panose="05000000000000000000" pitchFamily="2" charset="2"/>
              <a:buChar char="Ø"/>
            </a:pPr>
            <a:r>
              <a:rPr lang="en-IE" sz="3300" dirty="0">
                <a:solidFill>
                  <a:srgbClr val="002060"/>
                </a:solidFill>
              </a:rPr>
              <a:t>We are the biggest provider of cancer information in Ireland. </a:t>
            </a:r>
          </a:p>
          <a:p>
            <a:pPr>
              <a:buFont typeface="Wingdings" panose="05000000000000000000" pitchFamily="2" charset="2"/>
              <a:buChar char="Ø"/>
            </a:pPr>
            <a:r>
              <a:rPr lang="en-IE" sz="3300" dirty="0">
                <a:solidFill>
                  <a:srgbClr val="002060"/>
                </a:solidFill>
              </a:rPr>
              <a:t>Our cancer support information is written for people already affected by cancer, including patients, family members, friends and carers.</a:t>
            </a:r>
          </a:p>
          <a:p>
            <a:pPr>
              <a:buFont typeface="Wingdings" panose="05000000000000000000" pitchFamily="2" charset="2"/>
              <a:buChar char="Ø"/>
            </a:pPr>
            <a:r>
              <a:rPr lang="en-IE" sz="3300" dirty="0">
                <a:solidFill>
                  <a:srgbClr val="002060"/>
                </a:solidFill>
              </a:rPr>
              <a:t>All of our cancer information is available free of charge, from various places and in several different formats including printed booklets and online information on </a:t>
            </a:r>
            <a:r>
              <a:rPr lang="en-IE" sz="3300" dirty="0">
                <a:solidFill>
                  <a:srgbClr val="002060"/>
                </a:solidFill>
                <a:hlinkClick r:id="rId2"/>
              </a:rPr>
              <a:t>www.cancer.ie</a:t>
            </a:r>
            <a:r>
              <a:rPr lang="en-IE" sz="3300" dirty="0">
                <a:solidFill>
                  <a:srgbClr val="002060"/>
                </a:solidFill>
              </a:rPr>
              <a:t>  </a:t>
            </a:r>
          </a:p>
          <a:p>
            <a:pPr>
              <a:buFont typeface="Wingdings" panose="05000000000000000000" pitchFamily="2" charset="2"/>
              <a:buChar char="Ø"/>
            </a:pPr>
            <a:r>
              <a:rPr lang="en-IE" sz="3300" dirty="0">
                <a:solidFill>
                  <a:srgbClr val="002060"/>
                </a:solidFill>
              </a:rPr>
              <a:t>However many patients prefer information in the form of reading material that they can take home with them (1). </a:t>
            </a:r>
          </a:p>
          <a:p>
            <a:pPr>
              <a:buFont typeface="Wingdings" panose="05000000000000000000" pitchFamily="2" charset="2"/>
              <a:buChar char="Ø"/>
            </a:pPr>
            <a:r>
              <a:rPr lang="en-IE" sz="3300" dirty="0">
                <a:solidFill>
                  <a:srgbClr val="002060"/>
                </a:solidFill>
              </a:rPr>
              <a:t>In 2015, we distributed over 700,000 copies of our publications through our Cancer Nurseline, our 13 Daffodil centres and through information stands and community presentations, hospitals, GP surgeries, pharmacies, cancer screening programmes and community health clinics. Our publications are also available for download from our website. In 2015 we had 47,120 downloads from </a:t>
            </a:r>
            <a:r>
              <a:rPr lang="en-IE" sz="3300" u="sng" dirty="0">
                <a:solidFill>
                  <a:srgbClr val="002060"/>
                </a:solidFill>
                <a:hlinkClick r:id="rId2"/>
              </a:rPr>
              <a:t>www.cancer.ie</a:t>
            </a:r>
            <a:r>
              <a:rPr lang="en-IE" sz="3300" dirty="0">
                <a:solidFill>
                  <a:srgbClr val="002060"/>
                </a:solidFill>
              </a:rPr>
              <a:t>. </a:t>
            </a:r>
          </a:p>
          <a:p>
            <a:pPr marL="0" lvl="0" indent="0">
              <a:buNone/>
            </a:pPr>
            <a:endParaRPr lang="en-IE" sz="3300" dirty="0">
              <a:solidFill>
                <a:srgbClr val="002060"/>
              </a:solidFill>
            </a:endParaRPr>
          </a:p>
          <a:p>
            <a:pPr marL="0" indent="0">
              <a:buNone/>
            </a:pPr>
            <a:endParaRPr lang="en-IE" dirty="0"/>
          </a:p>
        </p:txBody>
      </p:sp>
    </p:spTree>
    <p:extLst>
      <p:ext uri="{BB962C8B-B14F-4D97-AF65-F5344CB8AC3E}">
        <p14:creationId xmlns:p14="http://schemas.microsoft.com/office/powerpoint/2010/main" val="3070499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b="1" dirty="0">
                <a:solidFill>
                  <a:srgbClr val="002060"/>
                </a:solidFill>
              </a:rPr>
              <a:t>The role of the Irish Cancer Society</a:t>
            </a:r>
            <a:endParaRPr lang="en-IE" sz="24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IE" sz="2000" dirty="0">
                <a:solidFill>
                  <a:srgbClr val="002060"/>
                </a:solidFill>
              </a:rPr>
              <a:t>The internet has revolutionised how people access information. As younger, internet-savvy patients advance in age, it is expected that the numbers of people using the internet for cancer information will grow.</a:t>
            </a:r>
          </a:p>
          <a:p>
            <a:pPr marL="0" indent="0">
              <a:buNone/>
            </a:pPr>
            <a:endParaRPr lang="en-IE" sz="2000" dirty="0">
              <a:solidFill>
                <a:srgbClr val="002060"/>
              </a:solidFill>
            </a:endParaRPr>
          </a:p>
          <a:p>
            <a:pPr>
              <a:buFont typeface="Wingdings" panose="05000000000000000000" pitchFamily="2" charset="2"/>
              <a:buChar char="Ø"/>
            </a:pPr>
            <a:r>
              <a:rPr lang="en-IE" sz="2000" dirty="0">
                <a:solidFill>
                  <a:srgbClr val="002060"/>
                </a:solidFill>
              </a:rPr>
              <a:t>Reputable sites like </a:t>
            </a:r>
            <a:r>
              <a:rPr lang="en-IE" sz="2000" u="sng" dirty="0">
                <a:solidFill>
                  <a:srgbClr val="002060"/>
                </a:solidFill>
                <a:hlinkClick r:id="rId2"/>
              </a:rPr>
              <a:t>www.cancer.ie</a:t>
            </a:r>
            <a:r>
              <a:rPr lang="en-IE" sz="2000" u="sng" dirty="0">
                <a:solidFill>
                  <a:srgbClr val="002060"/>
                </a:solidFill>
              </a:rPr>
              <a:t> </a:t>
            </a:r>
            <a:r>
              <a:rPr lang="en-IE" sz="2000" dirty="0">
                <a:solidFill>
                  <a:srgbClr val="002060"/>
                </a:solidFill>
              </a:rPr>
              <a:t> have an important role in providing trusted, reliable information to people who are trying to navigate their way through the high volume of online cancer information and misinformation (1). </a:t>
            </a:r>
          </a:p>
          <a:p>
            <a:pPr marL="0" indent="0">
              <a:buNone/>
            </a:pPr>
            <a:endParaRPr lang="en-IE" sz="2000" dirty="0">
              <a:solidFill>
                <a:srgbClr val="002060"/>
              </a:solidFill>
            </a:endParaRPr>
          </a:p>
          <a:p>
            <a:pPr>
              <a:buFont typeface="Wingdings" panose="05000000000000000000" pitchFamily="2" charset="2"/>
              <a:buChar char="Ø"/>
            </a:pPr>
            <a:r>
              <a:rPr lang="en-IE" sz="2000" dirty="0">
                <a:solidFill>
                  <a:srgbClr val="002060"/>
                </a:solidFill>
              </a:rPr>
              <a:t>In 2015, 939,182 people accessed our website during 1.3 million visits. 572,901 people were looking for cancer information. Of these, 455,580 people were looking for cancer support information. </a:t>
            </a:r>
            <a:r>
              <a:rPr lang="en-IE" sz="2000" u="sng" dirty="0">
                <a:solidFill>
                  <a:srgbClr val="002060"/>
                </a:solidFill>
                <a:hlinkClick r:id="rId3"/>
              </a:rPr>
              <a:t>http://www.cancer.ie/information-support</a:t>
            </a:r>
            <a:r>
              <a:rPr lang="en-IE" sz="2000" dirty="0">
                <a:solidFill>
                  <a:srgbClr val="002060"/>
                </a:solidFill>
              </a:rPr>
              <a:t>.</a:t>
            </a:r>
          </a:p>
          <a:p>
            <a:pPr marL="0" indent="0">
              <a:buNone/>
            </a:pPr>
            <a:endParaRPr lang="en-IE" dirty="0"/>
          </a:p>
          <a:p>
            <a:endParaRPr lang="en-IE" dirty="0"/>
          </a:p>
        </p:txBody>
      </p:sp>
    </p:spTree>
    <p:extLst>
      <p:ext uri="{BB962C8B-B14F-4D97-AF65-F5344CB8AC3E}">
        <p14:creationId xmlns:p14="http://schemas.microsoft.com/office/powerpoint/2010/main" val="1410008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b="1" dirty="0">
                <a:solidFill>
                  <a:srgbClr val="002060"/>
                </a:solidFill>
              </a:rPr>
              <a:t>The benefits of information provision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IE" sz="2000" dirty="0">
                <a:solidFill>
                  <a:srgbClr val="002060"/>
                </a:solidFill>
              </a:rPr>
              <a:t>The benefits include increased patient involvement in decision making and greater satisfaction with treatment choices, improved coping ability and better communication with family members (2). </a:t>
            </a:r>
          </a:p>
          <a:p>
            <a:pPr>
              <a:buFont typeface="Wingdings" panose="05000000000000000000" pitchFamily="2" charset="2"/>
              <a:buChar char="Ø"/>
            </a:pPr>
            <a:r>
              <a:rPr lang="en-IE" sz="2000" dirty="0">
                <a:solidFill>
                  <a:srgbClr val="002060"/>
                </a:solidFill>
              </a:rPr>
              <a:t>A lack of information may lead to increased uncertainty, anxiety, distress and dissatisfaction (3). </a:t>
            </a:r>
          </a:p>
          <a:p>
            <a:pPr>
              <a:buFont typeface="Wingdings" panose="05000000000000000000" pitchFamily="2" charset="2"/>
              <a:buChar char="Ø"/>
            </a:pPr>
            <a:r>
              <a:rPr lang="en-IE" sz="2000" dirty="0">
                <a:solidFill>
                  <a:srgbClr val="002060"/>
                </a:solidFill>
              </a:rPr>
              <a:t>The relationship between the amount of cancer information available and improved psychosocial wellbeing is not a straightforward one. (4)</a:t>
            </a:r>
          </a:p>
          <a:p>
            <a:pPr>
              <a:buFont typeface="Wingdings" panose="05000000000000000000" pitchFamily="2" charset="2"/>
              <a:buChar char="Ø"/>
            </a:pPr>
            <a:r>
              <a:rPr lang="en-IE" sz="2000" dirty="0">
                <a:solidFill>
                  <a:srgbClr val="002060"/>
                </a:solidFill>
                <a:ea typeface="Calibri" panose="020F0502020204030204" pitchFamily="34" charset="0"/>
                <a:cs typeface="Calibri" panose="020F0502020204030204" pitchFamily="34" charset="0"/>
              </a:rPr>
              <a:t>Improved psychosocial wellbeing comes from an individual being able to get the right </a:t>
            </a:r>
            <a:r>
              <a:rPr lang="en-IE" sz="2000" b="1" dirty="0">
                <a:solidFill>
                  <a:srgbClr val="002060"/>
                </a:solidFill>
                <a:ea typeface="Calibri" panose="020F0502020204030204" pitchFamily="34" charset="0"/>
                <a:cs typeface="Calibri" panose="020F0502020204030204" pitchFamily="34" charset="0"/>
              </a:rPr>
              <a:t>amount</a:t>
            </a:r>
            <a:r>
              <a:rPr lang="en-IE" sz="2000" dirty="0">
                <a:solidFill>
                  <a:srgbClr val="002060"/>
                </a:solidFill>
                <a:ea typeface="Calibri" panose="020F0502020204030204" pitchFamily="34" charset="0"/>
                <a:cs typeface="Calibri" panose="020F0502020204030204" pitchFamily="34" charset="0"/>
              </a:rPr>
              <a:t> and </a:t>
            </a:r>
            <a:r>
              <a:rPr lang="en-IE" sz="2000" b="1" dirty="0">
                <a:solidFill>
                  <a:srgbClr val="002060"/>
                </a:solidFill>
                <a:ea typeface="Calibri" panose="020F0502020204030204" pitchFamily="34" charset="0"/>
                <a:cs typeface="Calibri" panose="020F0502020204030204" pitchFamily="34" charset="0"/>
              </a:rPr>
              <a:t>type </a:t>
            </a:r>
            <a:r>
              <a:rPr lang="en-IE" sz="2000" dirty="0">
                <a:solidFill>
                  <a:srgbClr val="002060"/>
                </a:solidFill>
                <a:ea typeface="Calibri" panose="020F0502020204030204" pitchFamily="34" charset="0"/>
                <a:cs typeface="Calibri" panose="020F0502020204030204" pitchFamily="34" charset="0"/>
              </a:rPr>
              <a:t>of information for them as and when they need it, in a format that suits them, and that is easy to understand.</a:t>
            </a:r>
            <a:endParaRPr lang="en-IE" sz="1800" dirty="0">
              <a:solidFill>
                <a:srgbClr val="002060"/>
              </a:solidFill>
              <a:ea typeface="Calibri" panose="020F0502020204030204" pitchFamily="34" charset="0"/>
              <a:cs typeface="Times New Roman" panose="02020603050405020304" pitchFamily="18" charset="0"/>
            </a:endParaRPr>
          </a:p>
          <a:p>
            <a:pPr marL="0" indent="0">
              <a:buNone/>
            </a:pPr>
            <a:endParaRPr lang="en-IE" sz="2000" dirty="0">
              <a:solidFill>
                <a:srgbClr val="002060"/>
              </a:solidFill>
            </a:endParaRPr>
          </a:p>
          <a:p>
            <a:pPr>
              <a:buFont typeface="Wingdings" panose="05000000000000000000" pitchFamily="2" charset="2"/>
              <a:buChar char="Ø"/>
            </a:pPr>
            <a:endParaRPr lang="en-IE" sz="2000" dirty="0">
              <a:solidFill>
                <a:srgbClr val="002060"/>
              </a:solidFill>
            </a:endParaRPr>
          </a:p>
          <a:p>
            <a:pPr>
              <a:buFont typeface="Wingdings" panose="05000000000000000000" pitchFamily="2" charset="2"/>
              <a:buChar char="Ø"/>
            </a:pPr>
            <a:endParaRPr lang="en-IE" sz="2000" dirty="0">
              <a:solidFill>
                <a:srgbClr val="002060"/>
              </a:solidFill>
            </a:endParaRPr>
          </a:p>
          <a:p>
            <a:pPr marL="0" indent="0">
              <a:buNone/>
            </a:pPr>
            <a:endParaRPr lang="en-IE" dirty="0"/>
          </a:p>
        </p:txBody>
      </p:sp>
    </p:spTree>
    <p:extLst>
      <p:ext uri="{BB962C8B-B14F-4D97-AF65-F5344CB8AC3E}">
        <p14:creationId xmlns:p14="http://schemas.microsoft.com/office/powerpoint/2010/main" val="114816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b="1" dirty="0">
                <a:solidFill>
                  <a:srgbClr val="002060"/>
                </a:solidFill>
              </a:rPr>
              <a:t>The benefits of information provision</a:t>
            </a:r>
            <a:endParaRPr lang="en-IE" sz="2400" dirty="0"/>
          </a:p>
        </p:txBody>
      </p:sp>
      <p:sp>
        <p:nvSpPr>
          <p:cNvPr id="3" name="Content Placeholder 2"/>
          <p:cNvSpPr>
            <a:spLocks noGrp="1"/>
          </p:cNvSpPr>
          <p:nvPr>
            <p:ph idx="1"/>
          </p:nvPr>
        </p:nvSpPr>
        <p:spPr/>
        <p:txBody>
          <a:bodyPr>
            <a:normAutofit/>
          </a:bodyPr>
          <a:lstStyle/>
          <a:p>
            <a:pPr lvl="0" algn="just" eaLnBrk="0" fontAlgn="base" hangingPunct="0">
              <a:spcBef>
                <a:spcPct val="0"/>
              </a:spcBef>
              <a:spcAft>
                <a:spcPct val="0"/>
              </a:spcAft>
              <a:buFont typeface="Wingdings" panose="05000000000000000000" pitchFamily="2" charset="2"/>
              <a:buChar char="Ø"/>
            </a:pPr>
            <a:r>
              <a:rPr lang="en-IE" altLang="en-US" sz="2000" dirty="0">
                <a:solidFill>
                  <a:srgbClr val="002060"/>
                </a:solidFill>
                <a:ea typeface="Calibri" panose="020F0502020204030204" pitchFamily="34" charset="0"/>
                <a:cs typeface="Calibri" panose="020F0502020204030204" pitchFamily="34" charset="0"/>
              </a:rPr>
              <a:t>Being told you have cancer is a very distressing experience so it is not surprising that patients and their families struggle to take in all of the information given to them by their healthcare professionals. </a:t>
            </a:r>
          </a:p>
          <a:p>
            <a:pPr marL="0" lvl="0" indent="0" algn="just" eaLnBrk="0" fontAlgn="base" hangingPunct="0">
              <a:spcBef>
                <a:spcPct val="0"/>
              </a:spcBef>
              <a:spcAft>
                <a:spcPct val="0"/>
              </a:spcAft>
              <a:buNone/>
            </a:pPr>
            <a:endParaRPr lang="en-IE" altLang="en-US" sz="2000" dirty="0">
              <a:solidFill>
                <a:srgbClr val="002060"/>
              </a:solidFill>
              <a:ea typeface="Calibri" panose="020F0502020204030204" pitchFamily="34" charset="0"/>
              <a:cs typeface="Calibri" panose="020F0502020204030204" pitchFamily="34" charset="0"/>
            </a:endParaRPr>
          </a:p>
          <a:p>
            <a:pPr lvl="0" algn="just" eaLnBrk="0" fontAlgn="base" hangingPunct="0">
              <a:spcBef>
                <a:spcPct val="0"/>
              </a:spcBef>
              <a:spcAft>
                <a:spcPct val="0"/>
              </a:spcAft>
              <a:buFont typeface="Wingdings" panose="05000000000000000000" pitchFamily="2" charset="2"/>
              <a:buChar char="Ø"/>
            </a:pPr>
            <a:r>
              <a:rPr lang="en-IE" altLang="en-US" sz="2000" dirty="0">
                <a:solidFill>
                  <a:srgbClr val="002060"/>
                </a:solidFill>
                <a:ea typeface="Calibri" panose="020F0502020204030204" pitchFamily="34" charset="0"/>
                <a:cs typeface="Calibri" panose="020F0502020204030204" pitchFamily="34" charset="0"/>
              </a:rPr>
              <a:t>Often, they need to hear the information in different ways and repeatedly. </a:t>
            </a:r>
          </a:p>
          <a:p>
            <a:pPr marL="0" lvl="0" indent="0" algn="just" eaLnBrk="0" fontAlgn="base" hangingPunct="0">
              <a:spcBef>
                <a:spcPct val="0"/>
              </a:spcBef>
              <a:spcAft>
                <a:spcPct val="0"/>
              </a:spcAft>
              <a:buNone/>
            </a:pPr>
            <a:endParaRPr lang="en-IE" altLang="en-US" sz="2000" dirty="0">
              <a:solidFill>
                <a:srgbClr val="002060"/>
              </a:solidFill>
              <a:ea typeface="Calibri" panose="020F0502020204030204" pitchFamily="34" charset="0"/>
              <a:cs typeface="Calibri" panose="020F0502020204030204" pitchFamily="34" charset="0"/>
            </a:endParaRPr>
          </a:p>
          <a:p>
            <a:pPr algn="just" eaLnBrk="0" fontAlgn="base" hangingPunct="0">
              <a:spcBef>
                <a:spcPct val="0"/>
              </a:spcBef>
              <a:spcAft>
                <a:spcPct val="0"/>
              </a:spcAft>
              <a:buFont typeface="Wingdings" panose="05000000000000000000" pitchFamily="2" charset="2"/>
              <a:buChar char="Ø"/>
            </a:pPr>
            <a:r>
              <a:rPr lang="en-IE" altLang="en-US" sz="2000" dirty="0">
                <a:solidFill>
                  <a:srgbClr val="002060"/>
                </a:solidFill>
                <a:ea typeface="Calibri" panose="020F0502020204030204" pitchFamily="34" charset="0"/>
                <a:cs typeface="Calibri" panose="020F0502020204030204" pitchFamily="34" charset="0"/>
              </a:rPr>
              <a:t>It is normal for patients to forget between 40 and 50% of the information they have been told (5). </a:t>
            </a:r>
          </a:p>
          <a:p>
            <a:pPr lvl="0" algn="just" eaLnBrk="0" fontAlgn="base" hangingPunct="0">
              <a:spcBef>
                <a:spcPct val="0"/>
              </a:spcBef>
              <a:spcAft>
                <a:spcPct val="0"/>
              </a:spcAft>
              <a:buFont typeface="Wingdings" panose="05000000000000000000" pitchFamily="2" charset="2"/>
              <a:buChar char="Ø"/>
            </a:pPr>
            <a:endParaRPr lang="en-IE" altLang="en-US" sz="2000" dirty="0">
              <a:solidFill>
                <a:srgbClr val="002060"/>
              </a:solidFill>
            </a:endParaRPr>
          </a:p>
          <a:p>
            <a:pPr algn="just" eaLnBrk="0" fontAlgn="base" hangingPunct="0">
              <a:spcBef>
                <a:spcPct val="0"/>
              </a:spcBef>
              <a:spcAft>
                <a:spcPct val="0"/>
              </a:spcAft>
              <a:buFont typeface="Wingdings" panose="05000000000000000000" pitchFamily="2" charset="2"/>
              <a:buChar char="Ø"/>
            </a:pPr>
            <a:r>
              <a:rPr lang="en-IE" altLang="en-US" sz="2000" dirty="0">
                <a:solidFill>
                  <a:srgbClr val="002060"/>
                </a:solidFill>
                <a:ea typeface="Calibri" panose="020F0502020204030204" pitchFamily="34" charset="0"/>
                <a:cs typeface="Calibri" panose="020F0502020204030204" pitchFamily="34" charset="0"/>
              </a:rPr>
              <a:t>Our information is written according to Plain Language principles, to support people with low literacy and meet the health literacy needs of all those using our information.</a:t>
            </a:r>
          </a:p>
          <a:p>
            <a:endParaRPr lang="en-IE" dirty="0"/>
          </a:p>
        </p:txBody>
      </p:sp>
    </p:spTree>
    <p:extLst>
      <p:ext uri="{BB962C8B-B14F-4D97-AF65-F5344CB8AC3E}">
        <p14:creationId xmlns:p14="http://schemas.microsoft.com/office/powerpoint/2010/main" val="876869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b="1" dirty="0">
                <a:solidFill>
                  <a:srgbClr val="002060"/>
                </a:solidFill>
              </a:rPr>
              <a:t>Health Literacy</a:t>
            </a:r>
          </a:p>
        </p:txBody>
      </p:sp>
      <p:sp>
        <p:nvSpPr>
          <p:cNvPr id="4" name="Content Placeholder 3"/>
          <p:cNvSpPr>
            <a:spLocks noGrp="1"/>
          </p:cNvSpPr>
          <p:nvPr>
            <p:ph idx="1"/>
          </p:nvPr>
        </p:nvSpPr>
        <p:spPr>
          <a:xfrm>
            <a:off x="457200" y="1600200"/>
            <a:ext cx="8229600" cy="4622804"/>
          </a:xfrm>
          <a:prstGeom prst="rect">
            <a:avLst/>
          </a:prstGeom>
        </p:spPr>
        <p:txBody>
          <a:bodyPr wrap="square">
            <a:spAutoFit/>
          </a:bodyPr>
          <a:lstStyle/>
          <a:p>
            <a:pPr lvl="0" eaLnBrk="0" fontAlgn="base" hangingPunct="0">
              <a:spcBef>
                <a:spcPct val="0"/>
              </a:spcBef>
              <a:spcAft>
                <a:spcPct val="0"/>
              </a:spcAft>
              <a:buFont typeface="Wingdings" panose="05000000000000000000" pitchFamily="2" charset="2"/>
              <a:buChar char="Ø"/>
            </a:pPr>
            <a:r>
              <a:rPr lang="en-IE" altLang="en-US" sz="2000" dirty="0">
                <a:solidFill>
                  <a:srgbClr val="002060"/>
                </a:solidFill>
                <a:ea typeface="Calibri" panose="020F0502020204030204" pitchFamily="34" charset="0"/>
                <a:cs typeface="Calibri" panose="020F0502020204030204" pitchFamily="34" charset="0"/>
              </a:rPr>
              <a:t>Health literacy is the ability to get, process, and understand basic health information and services needed to make health decisions.</a:t>
            </a:r>
          </a:p>
          <a:p>
            <a:pPr lvl="0" eaLnBrk="0" fontAlgn="base" hangingPunct="0">
              <a:spcBef>
                <a:spcPct val="0"/>
              </a:spcBef>
              <a:spcAft>
                <a:spcPct val="0"/>
              </a:spcAft>
              <a:buFont typeface="Wingdings" panose="05000000000000000000" pitchFamily="2" charset="2"/>
              <a:buChar char="Ø"/>
            </a:pPr>
            <a:r>
              <a:rPr lang="en-IE" altLang="en-US" sz="2000" dirty="0">
                <a:solidFill>
                  <a:srgbClr val="002060"/>
                </a:solidFill>
                <a:ea typeface="Calibri" panose="020F0502020204030204" pitchFamily="34" charset="0"/>
                <a:cs typeface="Calibri" panose="020F0502020204030204" pitchFamily="34" charset="0"/>
              </a:rPr>
              <a:t>People with lower health literacy have problems understanding and remembering advice, ask fewer questions and appear less confident making decisions (6). </a:t>
            </a:r>
          </a:p>
          <a:p>
            <a:pPr eaLnBrk="0" fontAlgn="base" hangingPunct="0">
              <a:spcBef>
                <a:spcPct val="0"/>
              </a:spcBef>
              <a:spcAft>
                <a:spcPct val="0"/>
              </a:spcAft>
              <a:buFont typeface="Wingdings" panose="05000000000000000000" pitchFamily="2" charset="2"/>
              <a:buChar char="Ø"/>
            </a:pPr>
            <a:r>
              <a:rPr lang="en-GB" sz="2000" dirty="0">
                <a:solidFill>
                  <a:srgbClr val="002060"/>
                </a:solidFill>
              </a:rPr>
              <a:t>According to the European Health Literacy Survey, 40% of Irish people have limited health literacy (7). </a:t>
            </a:r>
          </a:p>
          <a:p>
            <a:pPr eaLnBrk="0" fontAlgn="base" hangingPunct="0">
              <a:spcBef>
                <a:spcPct val="0"/>
              </a:spcBef>
              <a:spcAft>
                <a:spcPct val="0"/>
              </a:spcAft>
              <a:buFont typeface="Wingdings" panose="05000000000000000000" pitchFamily="2" charset="2"/>
              <a:buChar char="Ø"/>
            </a:pPr>
            <a:r>
              <a:rPr lang="en-GB" sz="2000" dirty="0">
                <a:solidFill>
                  <a:srgbClr val="002060"/>
                </a:solidFill>
              </a:rPr>
              <a:t>Health literacy has two elements: the health provider communicates clearly and the customer understands correctly. </a:t>
            </a:r>
          </a:p>
          <a:p>
            <a:pPr eaLnBrk="0" fontAlgn="base" hangingPunct="0">
              <a:spcBef>
                <a:spcPct val="0"/>
              </a:spcBef>
              <a:spcAft>
                <a:spcPct val="0"/>
              </a:spcAft>
              <a:buFont typeface="Wingdings" panose="05000000000000000000" pitchFamily="2" charset="2"/>
              <a:buChar char="Ø"/>
            </a:pPr>
            <a:r>
              <a:rPr lang="en-GB" sz="2000" dirty="0">
                <a:solidFill>
                  <a:srgbClr val="002060"/>
                </a:solidFill>
              </a:rPr>
              <a:t>Health literacy is an important empowerment tool, with the potential to reduce health inequalities, because the population groups most at risk of low health literacy are also known to have the poorest health outcomes (8).</a:t>
            </a:r>
          </a:p>
          <a:p>
            <a:pPr lvl="0" eaLnBrk="0" fontAlgn="base" hangingPunct="0">
              <a:spcBef>
                <a:spcPct val="0"/>
              </a:spcBef>
              <a:spcAft>
                <a:spcPct val="0"/>
              </a:spcAft>
              <a:buFont typeface="Wingdings" panose="05000000000000000000" pitchFamily="2" charset="2"/>
              <a:buChar char="Ø"/>
            </a:pPr>
            <a:endParaRPr lang="en-IE" altLang="en-US" sz="2000" dirty="0">
              <a:solidFill>
                <a:srgbClr val="002060"/>
              </a:solidFill>
              <a:ea typeface="Calibri" panose="020F0502020204030204" pitchFamily="34" charset="0"/>
              <a:cs typeface="Calibri" panose="020F0502020204030204" pitchFamily="34" charset="0"/>
            </a:endParaRPr>
          </a:p>
          <a:p>
            <a:pPr marL="0" lvl="0" indent="0">
              <a:buNone/>
            </a:pPr>
            <a:endParaRPr lang="en-IE" altLang="en-US" sz="1200" dirty="0">
              <a:latin typeface="Arial" panose="020B0604020202020204" pitchFamily="34" charset="0"/>
            </a:endParaRPr>
          </a:p>
        </p:txBody>
      </p:sp>
    </p:spTree>
    <p:extLst>
      <p:ext uri="{BB962C8B-B14F-4D97-AF65-F5344CB8AC3E}">
        <p14:creationId xmlns:p14="http://schemas.microsoft.com/office/powerpoint/2010/main" val="1871923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b="1" dirty="0">
                <a:solidFill>
                  <a:srgbClr val="002060"/>
                </a:solidFill>
              </a:rPr>
              <a:t>Becoming a literacy-friendly organisation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sz="2000" dirty="0">
                <a:solidFill>
                  <a:srgbClr val="002060"/>
                </a:solidFill>
              </a:rPr>
              <a:t>In 2014 we partnered with the National Adult Literacy Agency (NALA) to look at how we could become more literacy-friendly. This means:</a:t>
            </a:r>
          </a:p>
          <a:p>
            <a:pPr marL="0" indent="0">
              <a:buNone/>
            </a:pPr>
            <a:endParaRPr lang="en-IE" sz="2000" dirty="0">
              <a:solidFill>
                <a:srgbClr val="002060"/>
              </a:solidFill>
            </a:endParaRPr>
          </a:p>
          <a:p>
            <a:pPr lvl="0">
              <a:buFont typeface="Wingdings" panose="05000000000000000000" pitchFamily="2" charset="2"/>
              <a:buChar char="§"/>
            </a:pPr>
            <a:r>
              <a:rPr lang="en-GB" sz="2000" b="1" dirty="0">
                <a:solidFill>
                  <a:srgbClr val="002060"/>
                </a:solidFill>
              </a:rPr>
              <a:t>Becoming more aware of adult literacy and numeracy needs; </a:t>
            </a:r>
            <a:endParaRPr lang="en-IE" sz="2000" b="1" dirty="0">
              <a:solidFill>
                <a:srgbClr val="002060"/>
              </a:solidFill>
            </a:endParaRPr>
          </a:p>
          <a:p>
            <a:pPr lvl="0">
              <a:buFont typeface="Wingdings" panose="05000000000000000000" pitchFamily="2" charset="2"/>
              <a:buChar char="§"/>
            </a:pPr>
            <a:r>
              <a:rPr lang="en-GB" sz="2000" b="1" dirty="0">
                <a:solidFill>
                  <a:srgbClr val="002060"/>
                </a:solidFill>
              </a:rPr>
              <a:t>Putting in place literacy-friendly policies and procedures to remove barriers to fully access our services; and </a:t>
            </a:r>
            <a:endParaRPr lang="en-IE" sz="2000" b="1" dirty="0">
              <a:solidFill>
                <a:srgbClr val="002060"/>
              </a:solidFill>
            </a:endParaRPr>
          </a:p>
          <a:p>
            <a:pPr lvl="0">
              <a:buFont typeface="Wingdings" panose="05000000000000000000" pitchFamily="2" charset="2"/>
              <a:buChar char="§"/>
            </a:pPr>
            <a:r>
              <a:rPr lang="en-GB" sz="2000" b="1" dirty="0">
                <a:solidFill>
                  <a:srgbClr val="002060"/>
                </a:solidFill>
              </a:rPr>
              <a:t>Regularly evaluating and consistently improving this (9)</a:t>
            </a:r>
          </a:p>
          <a:p>
            <a:pPr lvl="0">
              <a:buFont typeface="Wingdings" panose="05000000000000000000" pitchFamily="2" charset="2"/>
              <a:buChar char="§"/>
            </a:pPr>
            <a:endParaRPr lang="en-GB" sz="2000" dirty="0">
              <a:solidFill>
                <a:srgbClr val="002060"/>
              </a:solidFill>
            </a:endParaRPr>
          </a:p>
          <a:p>
            <a:pPr lvl="0">
              <a:buFont typeface="Wingdings" panose="05000000000000000000" pitchFamily="2" charset="2"/>
              <a:buChar char="§"/>
            </a:pPr>
            <a:endParaRPr lang="en-IE" sz="2000" dirty="0">
              <a:solidFill>
                <a:srgbClr val="002060"/>
              </a:solidFill>
            </a:endParaRPr>
          </a:p>
          <a:p>
            <a:pPr>
              <a:buFont typeface="Wingdings" panose="05000000000000000000" pitchFamily="2" charset="2"/>
              <a:buChar char="§"/>
            </a:pPr>
            <a:endParaRPr lang="en-IE" dirty="0"/>
          </a:p>
        </p:txBody>
      </p:sp>
    </p:spTree>
    <p:extLst>
      <p:ext uri="{BB962C8B-B14F-4D97-AF65-F5344CB8AC3E}">
        <p14:creationId xmlns:p14="http://schemas.microsoft.com/office/powerpoint/2010/main" val="3024672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b="1" dirty="0">
                <a:solidFill>
                  <a:srgbClr val="002060"/>
                </a:solidFill>
              </a:rPr>
              <a:t>Becoming a literacy-friendly organisation</a:t>
            </a:r>
            <a:endParaRPr lang="en-IE" sz="2400"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GB" sz="2000" dirty="0">
                <a:solidFill>
                  <a:srgbClr val="002060"/>
                </a:solidFill>
              </a:rPr>
              <a:t>The Society has engaged in the first step of becoming literacy-friendly by performing this audit. </a:t>
            </a:r>
          </a:p>
          <a:p>
            <a:pPr>
              <a:buFont typeface="Wingdings" panose="05000000000000000000" pitchFamily="2" charset="2"/>
              <a:buChar char="Ø"/>
            </a:pPr>
            <a:r>
              <a:rPr lang="en-GB" sz="2000" dirty="0">
                <a:solidFill>
                  <a:srgbClr val="002060"/>
                </a:solidFill>
              </a:rPr>
              <a:t>The audit showed </a:t>
            </a:r>
            <a:r>
              <a:rPr lang="en-GB" sz="2000">
                <a:solidFill>
                  <a:srgbClr val="002060"/>
                </a:solidFill>
              </a:rPr>
              <a:t>that we are </a:t>
            </a:r>
            <a:r>
              <a:rPr lang="en-GB" sz="2000" dirty="0">
                <a:solidFill>
                  <a:srgbClr val="002060"/>
                </a:solidFill>
              </a:rPr>
              <a:t>already </a:t>
            </a:r>
            <a:r>
              <a:rPr lang="en-GB" sz="2000">
                <a:solidFill>
                  <a:srgbClr val="002060"/>
                </a:solidFill>
              </a:rPr>
              <a:t>delivering our </a:t>
            </a:r>
            <a:r>
              <a:rPr lang="en-GB" sz="2000" dirty="0">
                <a:solidFill>
                  <a:srgbClr val="002060"/>
                </a:solidFill>
              </a:rPr>
              <a:t>services using many literacy-friendly approaches and identified specific areas for improvement.  </a:t>
            </a:r>
            <a:endParaRPr lang="en-IE" sz="2000" dirty="0">
              <a:solidFill>
                <a:srgbClr val="002060"/>
              </a:solidFill>
            </a:endParaRPr>
          </a:p>
          <a:p>
            <a:pPr>
              <a:buFont typeface="Wingdings" panose="05000000000000000000" pitchFamily="2" charset="2"/>
              <a:buChar char="Ø"/>
            </a:pPr>
            <a:r>
              <a:rPr lang="en-GB" sz="2000" dirty="0">
                <a:solidFill>
                  <a:srgbClr val="002060"/>
                </a:solidFill>
              </a:rPr>
              <a:t>The key findings of the literacy audit highlighted the importance of the following:</a:t>
            </a:r>
          </a:p>
          <a:p>
            <a:pPr marL="0" indent="0">
              <a:buNone/>
            </a:pPr>
            <a:endParaRPr lang="en-IE" sz="2000" dirty="0">
              <a:solidFill>
                <a:srgbClr val="002060"/>
              </a:solidFill>
            </a:endParaRPr>
          </a:p>
          <a:p>
            <a:pPr>
              <a:buFont typeface="Wingdings" panose="05000000000000000000" pitchFamily="2" charset="2"/>
              <a:buChar char="§"/>
            </a:pPr>
            <a:r>
              <a:rPr lang="en-GB" sz="2000" b="1" dirty="0">
                <a:solidFill>
                  <a:srgbClr val="002060"/>
                </a:solidFill>
              </a:rPr>
              <a:t>Providing services in a literacy-friendly way; </a:t>
            </a:r>
            <a:endParaRPr lang="en-IE" sz="2000" b="1" dirty="0">
              <a:solidFill>
                <a:srgbClr val="002060"/>
              </a:solidFill>
            </a:endParaRPr>
          </a:p>
          <a:p>
            <a:pPr>
              <a:buFont typeface="Wingdings" panose="05000000000000000000" pitchFamily="2" charset="2"/>
              <a:buChar char="§"/>
            </a:pPr>
            <a:r>
              <a:rPr lang="en-GB" sz="2000" b="1" dirty="0">
                <a:solidFill>
                  <a:srgbClr val="002060"/>
                </a:solidFill>
              </a:rPr>
              <a:t>Producing all forms, leaflets and documents in Plain English; and</a:t>
            </a:r>
            <a:endParaRPr lang="en-IE" sz="2000" b="1" dirty="0">
              <a:solidFill>
                <a:srgbClr val="002060"/>
              </a:solidFill>
            </a:endParaRPr>
          </a:p>
          <a:p>
            <a:pPr>
              <a:buFont typeface="Wingdings" panose="05000000000000000000" pitchFamily="2" charset="2"/>
              <a:buChar char="§"/>
            </a:pPr>
            <a:r>
              <a:rPr lang="en-GB" sz="2000" b="1" dirty="0">
                <a:solidFill>
                  <a:srgbClr val="002060"/>
                </a:solidFill>
              </a:rPr>
              <a:t>Providing literacy awareness and effective communications training for all staff.</a:t>
            </a:r>
            <a:endParaRPr lang="en-IE" sz="2000" b="1" dirty="0">
              <a:solidFill>
                <a:srgbClr val="002060"/>
              </a:solidFill>
            </a:endParaRPr>
          </a:p>
          <a:p>
            <a:endParaRPr lang="en-IE" dirty="0"/>
          </a:p>
        </p:txBody>
      </p:sp>
    </p:spTree>
    <p:extLst>
      <p:ext uri="{BB962C8B-B14F-4D97-AF65-F5344CB8AC3E}">
        <p14:creationId xmlns:p14="http://schemas.microsoft.com/office/powerpoint/2010/main" val="4072835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b="1" dirty="0">
                <a:solidFill>
                  <a:srgbClr val="002060"/>
                </a:solidFill>
              </a:rPr>
              <a:t>Becoming a literacy-friendly organisation</a:t>
            </a:r>
            <a:endParaRPr lang="en-IE" sz="240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GB" sz="2000" dirty="0">
                <a:solidFill>
                  <a:srgbClr val="002060"/>
                </a:solidFill>
              </a:rPr>
              <a:t>Literacy friendly policies created.</a:t>
            </a:r>
          </a:p>
          <a:p>
            <a:pPr>
              <a:buFont typeface="Wingdings" panose="05000000000000000000" pitchFamily="2" charset="2"/>
              <a:buChar char="Ø"/>
            </a:pPr>
            <a:r>
              <a:rPr lang="en-GB" sz="2000" dirty="0">
                <a:solidFill>
                  <a:srgbClr val="002060"/>
                </a:solidFill>
              </a:rPr>
              <a:t>Publications review in process (80+).</a:t>
            </a:r>
          </a:p>
          <a:p>
            <a:pPr>
              <a:buFont typeface="Wingdings" panose="05000000000000000000" pitchFamily="2" charset="2"/>
              <a:buChar char="Ø"/>
            </a:pPr>
            <a:r>
              <a:rPr lang="en-GB" sz="2000" dirty="0">
                <a:solidFill>
                  <a:srgbClr val="002060"/>
                </a:solidFill>
              </a:rPr>
              <a:t>Full online review in process (2,000+).</a:t>
            </a:r>
          </a:p>
          <a:p>
            <a:pPr>
              <a:buFont typeface="Wingdings" panose="05000000000000000000" pitchFamily="2" charset="2"/>
              <a:buChar char="Ø"/>
            </a:pPr>
            <a:r>
              <a:rPr lang="en-GB" sz="2000" dirty="0">
                <a:solidFill>
                  <a:srgbClr val="002060"/>
                </a:solidFill>
              </a:rPr>
              <a:t>Staff training in process.</a:t>
            </a:r>
          </a:p>
          <a:p>
            <a:pPr>
              <a:buFont typeface="Wingdings" panose="05000000000000000000" pitchFamily="2" charset="2"/>
              <a:buChar char="Ø"/>
            </a:pPr>
            <a:r>
              <a:rPr lang="en-GB" sz="2000" dirty="0">
                <a:solidFill>
                  <a:srgbClr val="002060"/>
                </a:solidFill>
              </a:rPr>
              <a:t>Research in process.</a:t>
            </a:r>
          </a:p>
          <a:p>
            <a:pPr marL="0" indent="0">
              <a:buNone/>
            </a:pPr>
            <a:endParaRPr lang="en-IE" dirty="0"/>
          </a:p>
          <a:p>
            <a:endParaRPr lang="en-IE" dirty="0"/>
          </a:p>
        </p:txBody>
      </p:sp>
      <p:pic>
        <p:nvPicPr>
          <p:cNvPr id="6" name="Picture 5"/>
          <p:cNvPicPr/>
          <p:nvPr/>
        </p:nvPicPr>
        <p:blipFill rotWithShape="1">
          <a:blip r:embed="rId2"/>
          <a:srcRect l="66289" t="52357" r="11350" b="6370"/>
          <a:stretch/>
        </p:blipFill>
        <p:spPr bwMode="auto">
          <a:xfrm>
            <a:off x="3974095" y="4398021"/>
            <a:ext cx="2304256" cy="1972816"/>
          </a:xfrm>
          <a:prstGeom prst="rect">
            <a:avLst/>
          </a:prstGeom>
          <a:ln>
            <a:noFill/>
          </a:ln>
          <a:extLst>
            <a:ext uri="{53640926-AAD7-44D8-BBD7-CCE9431645EC}">
              <a14:shadowObscured xmlns:a14="http://schemas.microsoft.com/office/drawing/2010/main"/>
            </a:ext>
          </a:extLst>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39552" y="3573016"/>
            <a:ext cx="3702918" cy="2321421"/>
          </a:xfrm>
          <a:prstGeom prst="rect">
            <a:avLst/>
          </a:prstGeom>
        </p:spPr>
      </p:pic>
      <p:pic>
        <p:nvPicPr>
          <p:cNvPr id="8" name="Picture 7"/>
          <p:cNvPicPr/>
          <p:nvPr/>
        </p:nvPicPr>
        <p:blipFill rotWithShape="1">
          <a:blip r:embed="rId4"/>
          <a:srcRect l="29778" t="8175" r="30572" b="-872"/>
          <a:stretch/>
        </p:blipFill>
        <p:spPr bwMode="auto">
          <a:xfrm>
            <a:off x="5796136" y="1600200"/>
            <a:ext cx="2592288" cy="2908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6464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herbrand ta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1995</TotalTime>
  <Words>1060</Words>
  <Application>Microsoft Office PowerPoint</Application>
  <PresentationFormat>On-screen Show (4:3)</PresentationFormat>
  <Paragraphs>79</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Cambria</vt:lpstr>
      <vt:lpstr>Times New Roman</vt:lpstr>
      <vt:lpstr>Wingdings</vt:lpstr>
      <vt:lpstr>Office Theme</vt:lpstr>
      <vt:lpstr>Motherbrand tab</vt:lpstr>
      <vt:lpstr>Understanding the cancer information needs of people with limited health literacy and numeracy</vt:lpstr>
      <vt:lpstr>The role of the Irish Cancer Society</vt:lpstr>
      <vt:lpstr>The role of the Irish Cancer Society</vt:lpstr>
      <vt:lpstr>The benefits of information provision</vt:lpstr>
      <vt:lpstr>The benefits of information provision</vt:lpstr>
      <vt:lpstr>Health Literacy</vt:lpstr>
      <vt:lpstr>Becoming a literacy-friendly organisation</vt:lpstr>
      <vt:lpstr>Becoming a literacy-friendly organisation</vt:lpstr>
      <vt:lpstr>Becoming a literacy-friendly organisation</vt:lpstr>
      <vt:lpstr>Becoming a literacy-friendly organisation</vt:lpstr>
      <vt:lpstr>Thank you!</vt:lpstr>
      <vt:lpstr>References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Gráinne O'Rourke</dc:creator>
  <cp:lastModifiedBy>Kevin Babb</cp:lastModifiedBy>
  <cp:revision>61</cp:revision>
  <dcterms:created xsi:type="dcterms:W3CDTF">2013-06-13T09:56:05Z</dcterms:created>
  <dcterms:modified xsi:type="dcterms:W3CDTF">2016-11-10T16:13:55Z</dcterms:modified>
</cp:coreProperties>
</file>