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658" r:id="rId2"/>
  </p:sldMasterIdLst>
  <p:notesMasterIdLst>
    <p:notesMasterId r:id="rId17"/>
  </p:notesMasterIdLst>
  <p:handoutMasterIdLst>
    <p:handoutMasterId r:id="rId18"/>
  </p:handoutMasterIdLst>
  <p:sldIdLst>
    <p:sldId id="256" r:id="rId3"/>
    <p:sldId id="279" r:id="rId4"/>
    <p:sldId id="267" r:id="rId5"/>
    <p:sldId id="285" r:id="rId6"/>
    <p:sldId id="276" r:id="rId7"/>
    <p:sldId id="268" r:id="rId8"/>
    <p:sldId id="277" r:id="rId9"/>
    <p:sldId id="278" r:id="rId10"/>
    <p:sldId id="280" r:id="rId11"/>
    <p:sldId id="281" r:id="rId12"/>
    <p:sldId id="282" r:id="rId13"/>
    <p:sldId id="283" r:id="rId14"/>
    <p:sldId id="286" r:id="rId15"/>
    <p:sldId id="275" r:id="rId16"/>
  </p:sldIdLst>
  <p:sldSz cx="9144000" cy="5143500" type="screen16x9"/>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93">
          <p15:clr>
            <a:srgbClr val="A4A3A4"/>
          </p15:clr>
        </p15:guide>
        <p15:guide id="2" pos="54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90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59" autoAdjust="0"/>
    <p:restoredTop sz="63864" autoAdjust="0"/>
  </p:normalViewPr>
  <p:slideViewPr>
    <p:cSldViewPr snapToGrid="0" snapToObjects="1" showGuides="1">
      <p:cViewPr varScale="1">
        <p:scale>
          <a:sx n="74" d="100"/>
          <a:sy n="74" d="100"/>
        </p:scale>
        <p:origin x="1157" y="67"/>
      </p:cViewPr>
      <p:guideLst>
        <p:guide orient="horz" pos="1193"/>
        <p:guide pos="549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59B9227B-F723-4CF7-8C72-0A277DA4FA9A}" type="datetimeFigureOut">
              <a:rPr lang="en-AU" smtClean="0"/>
              <a:t>8/11/2016</a:t>
            </a:fld>
            <a:endParaRPr lang="en-AU"/>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4F07E4DC-DFD3-4225-BC05-96B5AF49BC64}" type="slidenum">
              <a:rPr lang="en-AU" smtClean="0"/>
              <a:t>‹#›</a:t>
            </a:fld>
            <a:endParaRPr lang="en-AU"/>
          </a:p>
        </p:txBody>
      </p:sp>
    </p:spTree>
    <p:extLst>
      <p:ext uri="{BB962C8B-B14F-4D97-AF65-F5344CB8AC3E}">
        <p14:creationId xmlns:p14="http://schemas.microsoft.com/office/powerpoint/2010/main" val="4230434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30D23F03-010A-4780-8038-C093C68CCB15}" type="datetimeFigureOut">
              <a:rPr lang="en-AU" smtClean="0"/>
              <a:t>8/11/2016</a:t>
            </a:fld>
            <a:endParaRPr lang="en-AU"/>
          </a:p>
        </p:txBody>
      </p:sp>
      <p:sp>
        <p:nvSpPr>
          <p:cNvPr id="4" name="Slide Image Placeholder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94FBFE96-84F1-447E-9A4F-FCEB1A7980A3}" type="slidenum">
              <a:rPr lang="en-AU" smtClean="0"/>
              <a:t>‹#›</a:t>
            </a:fld>
            <a:endParaRPr lang="en-AU"/>
          </a:p>
        </p:txBody>
      </p:sp>
    </p:spTree>
    <p:extLst>
      <p:ext uri="{BB962C8B-B14F-4D97-AF65-F5344CB8AC3E}">
        <p14:creationId xmlns:p14="http://schemas.microsoft.com/office/powerpoint/2010/main" val="342169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4FBFE96-84F1-447E-9A4F-FCEB1A7980A3}" type="slidenum">
              <a:rPr lang="en-AU" smtClean="0"/>
              <a:t>1</a:t>
            </a:fld>
            <a:endParaRPr lang="en-AU"/>
          </a:p>
        </p:txBody>
      </p:sp>
    </p:spTree>
    <p:extLst>
      <p:ext uri="{BB962C8B-B14F-4D97-AF65-F5344CB8AC3E}">
        <p14:creationId xmlns:p14="http://schemas.microsoft.com/office/powerpoint/2010/main" val="3228215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So where</a:t>
            </a:r>
            <a:r>
              <a:rPr lang="en-AU" sz="1200" kern="1200" baseline="0" dirty="0">
                <a:solidFill>
                  <a:schemeClr val="tx1"/>
                </a:solidFill>
                <a:effectLst/>
                <a:latin typeface="+mn-lt"/>
                <a:ea typeface="+mn-ea"/>
                <a:cs typeface="+mn-cs"/>
              </a:rPr>
              <a:t> to next?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In</a:t>
            </a:r>
            <a:r>
              <a:rPr lang="en-AU" sz="1200" kern="1200" baseline="0" dirty="0">
                <a:solidFill>
                  <a:schemeClr val="tx1"/>
                </a:solidFill>
                <a:effectLst/>
                <a:latin typeface="+mn-lt"/>
                <a:ea typeface="+mn-ea"/>
                <a:cs typeface="+mn-cs"/>
              </a:rPr>
              <a:t> 2015 Cancer Council was awarded a</a:t>
            </a:r>
            <a:r>
              <a:rPr lang="en-AU" sz="1200" kern="1200" dirty="0">
                <a:solidFill>
                  <a:schemeClr val="tx1"/>
                </a:solidFill>
                <a:effectLst/>
                <a:latin typeface="+mn-lt"/>
                <a:ea typeface="+mn-ea"/>
                <a:cs typeface="+mn-cs"/>
              </a:rPr>
              <a:t> </a:t>
            </a:r>
            <a:r>
              <a:rPr lang="en-AU" sz="1200" b="1" kern="1200" dirty="0">
                <a:solidFill>
                  <a:schemeClr val="tx1"/>
                </a:solidFill>
                <a:effectLst/>
                <a:latin typeface="+mn-lt"/>
                <a:ea typeface="+mn-ea"/>
                <a:cs typeface="+mn-cs"/>
              </a:rPr>
              <a:t>Cancer Australia Supporting People with Cancer grant </a:t>
            </a:r>
            <a:r>
              <a:rPr lang="en-AU" sz="1200" b="0" kern="1200" dirty="0">
                <a:solidFill>
                  <a:schemeClr val="tx1"/>
                </a:solidFill>
                <a:effectLst/>
                <a:latin typeface="+mn-lt"/>
                <a:ea typeface="+mn-ea"/>
                <a:cs typeface="+mn-cs"/>
              </a:rPr>
              <a:t>and</a:t>
            </a:r>
            <a:r>
              <a:rPr lang="en-AU" sz="1200" b="0" kern="1200" baseline="0" dirty="0">
                <a:solidFill>
                  <a:schemeClr val="tx1"/>
                </a:solidFill>
                <a:effectLst/>
                <a:latin typeface="+mn-lt"/>
                <a:ea typeface="+mn-ea"/>
                <a:cs typeface="+mn-cs"/>
              </a:rPr>
              <a:t> the aims and objectives are on this slide.</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Australia has one of the most culturally diverse populations in the world, with 28% of the population (6.6 million people) born overseas.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Chinese (6%) make up one of the largest migrant group in Australia. Collectively, Cantonese and Mandarin are the most commonly spoken languages other than English in Australia (over 600,000 speakers).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Population-based Australian studies have shown that people from CALD backgrounds have poorer cancer outcomes compared to the native-born, English-speaking majority group. The disparities observed include lower screening rates, lower survival rates, poorer quality of life, and higher rates of anxiety, depression and distress.</a:t>
            </a:r>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94FBFE96-84F1-447E-9A4F-FCEB1A7980A3}" type="slidenum">
              <a:rPr lang="en-AU" smtClean="0"/>
              <a:t>10</a:t>
            </a:fld>
            <a:endParaRPr lang="en-AU"/>
          </a:p>
        </p:txBody>
      </p:sp>
    </p:spTree>
    <p:extLst>
      <p:ext uri="{BB962C8B-B14F-4D97-AF65-F5344CB8AC3E}">
        <p14:creationId xmlns:p14="http://schemas.microsoft.com/office/powerpoint/2010/main" val="4077937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i="0" kern="1200" dirty="0">
                <a:solidFill>
                  <a:schemeClr val="tx1"/>
                </a:solidFill>
                <a:effectLst/>
                <a:latin typeface="+mn-lt"/>
                <a:ea typeface="+mn-ea"/>
                <a:cs typeface="+mn-cs"/>
              </a:rPr>
              <a:t>Findings</a:t>
            </a:r>
            <a:r>
              <a:rPr lang="en-AU" sz="1200" i="0" kern="1200" baseline="0" dirty="0">
                <a:solidFill>
                  <a:schemeClr val="tx1"/>
                </a:solidFill>
                <a:effectLst/>
                <a:latin typeface="+mn-lt"/>
                <a:ea typeface="+mn-ea"/>
                <a:cs typeface="+mn-cs"/>
              </a:rPr>
              <a:t> from focus groups regarding their unmet information and support needs fell in to three themes, namely trust, wellness and rights.</a:t>
            </a:r>
            <a:endParaRPr lang="en-AU" sz="1200" i="0" kern="1200" dirty="0">
              <a:solidFill>
                <a:schemeClr val="tx1"/>
              </a:solidFill>
              <a:effectLst/>
              <a:latin typeface="+mn-lt"/>
              <a:ea typeface="+mn-ea"/>
              <a:cs typeface="+mn-cs"/>
            </a:endParaRPr>
          </a:p>
          <a:p>
            <a:endParaRPr lang="en-AU" sz="1200" i="1" kern="1200" dirty="0">
              <a:solidFill>
                <a:schemeClr val="tx1"/>
              </a:solidFill>
              <a:effectLst/>
              <a:latin typeface="+mn-lt"/>
              <a:ea typeface="+mn-ea"/>
              <a:cs typeface="+mn-cs"/>
            </a:endParaRP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Trust</a:t>
            </a:r>
            <a:r>
              <a:rPr lang="en-AU" sz="1200" kern="1200" dirty="0">
                <a:solidFill>
                  <a:schemeClr val="tx1"/>
                </a:solidFill>
                <a:effectLst/>
                <a:latin typeface="+mn-lt"/>
                <a:ea typeface="+mn-ea"/>
                <a:cs typeface="+mn-cs"/>
              </a:rPr>
              <a:t> includes the communication barriers with health professionals, difficulties understanding and navigating the health system, comparisons among patients regarding the care they received</a:t>
            </a:r>
            <a:r>
              <a:rPr lang="en-AU" sz="1200" kern="1200" baseline="0" dirty="0">
                <a:solidFill>
                  <a:schemeClr val="tx1"/>
                </a:solidFill>
                <a:effectLst/>
                <a:latin typeface="+mn-lt"/>
                <a:ea typeface="+mn-ea"/>
                <a:cs typeface="+mn-cs"/>
              </a:rPr>
              <a:t> and </a:t>
            </a:r>
            <a:r>
              <a:rPr lang="en-AU" sz="1200" kern="1200" dirty="0">
                <a:solidFill>
                  <a:schemeClr val="tx1"/>
                </a:solidFill>
                <a:effectLst/>
                <a:latin typeface="+mn-lt"/>
                <a:ea typeface="+mn-ea"/>
                <a:cs typeface="+mn-cs"/>
              </a:rPr>
              <a:t>online information seeking (e.g., cancer information overload)</a:t>
            </a:r>
          </a:p>
          <a:p>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Wellness </a:t>
            </a:r>
            <a:r>
              <a:rPr lang="en-AU" sz="1200" kern="1200" dirty="0">
                <a:solidFill>
                  <a:schemeClr val="tx1"/>
                </a:solidFill>
                <a:effectLst/>
                <a:latin typeface="+mn-lt"/>
                <a:ea typeface="+mn-ea"/>
                <a:cs typeface="+mn-cs"/>
              </a:rPr>
              <a:t>includes cultural differences that produce conflict between health professionals’ and patients’ views about Chinese medicine use and diet, as well as the need for psychological, community and spiritual support to improve wellness. </a:t>
            </a:r>
          </a:p>
          <a:p>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Rights</a:t>
            </a:r>
            <a:r>
              <a:rPr lang="en-AU" sz="1200" kern="1200" dirty="0">
                <a:solidFill>
                  <a:schemeClr val="tx1"/>
                </a:solidFill>
                <a:effectLst/>
                <a:latin typeface="+mn-lt"/>
                <a:ea typeface="+mn-ea"/>
                <a:cs typeface="+mn-cs"/>
              </a:rPr>
              <a:t> encompasses the lack of awareness of financial and legal assistance as well as advance care planning practices among the Chinese community, in addition</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other factors such as multiple morbidities, being single, uninsured and having young families that increased vulnerability</a:t>
            </a:r>
            <a:r>
              <a:rPr lang="en-AU" sz="1200" kern="1200" baseline="0" dirty="0">
                <a:solidFill>
                  <a:schemeClr val="tx1"/>
                </a:solidFill>
                <a:effectLst/>
                <a:latin typeface="+mn-lt"/>
                <a:ea typeface="+mn-ea"/>
                <a:cs typeface="+mn-cs"/>
              </a:rPr>
              <a:t> in the Chinese community members affected </a:t>
            </a:r>
            <a:r>
              <a:rPr lang="en-AU" sz="1200" kern="1200" baseline="0">
                <a:solidFill>
                  <a:schemeClr val="tx1"/>
                </a:solidFill>
                <a:effectLst/>
                <a:latin typeface="+mn-lt"/>
                <a:ea typeface="+mn-ea"/>
                <a:cs typeface="+mn-cs"/>
              </a:rPr>
              <a:t>by cancer. </a:t>
            </a:r>
            <a:endParaRPr lang="en-AU" sz="1200" kern="1200" baseline="0" dirty="0">
              <a:solidFill>
                <a:schemeClr val="tx1"/>
              </a:solidFill>
              <a:effectLst/>
              <a:latin typeface="+mn-lt"/>
              <a:ea typeface="+mn-ea"/>
              <a:cs typeface="+mn-cs"/>
            </a:endParaRPr>
          </a:p>
          <a:p>
            <a:endParaRPr lang="en-AU" sz="1200" kern="1200" baseline="0" dirty="0">
              <a:solidFill>
                <a:schemeClr val="tx1"/>
              </a:solidFill>
              <a:effectLst/>
              <a:latin typeface="+mn-lt"/>
              <a:ea typeface="+mn-ea"/>
              <a:cs typeface="+mn-cs"/>
            </a:endParaRPr>
          </a:p>
          <a:p>
            <a:r>
              <a:rPr lang="en-AU" sz="1200" kern="1200" baseline="0" dirty="0">
                <a:solidFill>
                  <a:schemeClr val="tx1"/>
                </a:solidFill>
                <a:effectLst/>
                <a:latin typeface="+mn-lt"/>
                <a:ea typeface="+mn-ea"/>
                <a:cs typeface="+mn-cs"/>
              </a:rPr>
              <a:t>Participants narrative accounts highlighted that language, cultural and health literacy barriers compounded on the unmet needs of the Chinese community affected by cancer</a:t>
            </a:r>
            <a:endParaRPr lang="en-AU" dirty="0"/>
          </a:p>
        </p:txBody>
      </p:sp>
      <p:sp>
        <p:nvSpPr>
          <p:cNvPr id="4" name="Slide Number Placeholder 3"/>
          <p:cNvSpPr>
            <a:spLocks noGrp="1"/>
          </p:cNvSpPr>
          <p:nvPr>
            <p:ph type="sldNum" sz="quarter" idx="10"/>
          </p:nvPr>
        </p:nvSpPr>
        <p:spPr/>
        <p:txBody>
          <a:bodyPr/>
          <a:lstStyle/>
          <a:p>
            <a:fld id="{94FBFE96-84F1-447E-9A4F-FCEB1A7980A3}" type="slidenum">
              <a:rPr lang="en-AU" smtClean="0"/>
              <a:t>11</a:t>
            </a:fld>
            <a:endParaRPr lang="en-AU"/>
          </a:p>
        </p:txBody>
      </p:sp>
    </p:spTree>
    <p:extLst>
      <p:ext uri="{BB962C8B-B14F-4D97-AF65-F5344CB8AC3E}">
        <p14:creationId xmlns:p14="http://schemas.microsoft.com/office/powerpoint/2010/main" val="2223209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Certainly the cost of translation</a:t>
            </a:r>
            <a:r>
              <a:rPr lang="en-AU" baseline="0" dirty="0"/>
              <a:t> has been a challenge along with navigating the differing </a:t>
            </a:r>
            <a:r>
              <a:rPr lang="en-AU" sz="1200" b="0" dirty="0"/>
              <a:t>ideas people from the Chinese community have, with regards to providing feedback about the cultural appropriateness of the translated materials. And then there are the myths about cancer and there are many with cancer being contagious one of the most common</a:t>
            </a:r>
          </a:p>
          <a:p>
            <a:endParaRPr lang="en-AU" dirty="0"/>
          </a:p>
        </p:txBody>
      </p:sp>
      <p:sp>
        <p:nvSpPr>
          <p:cNvPr id="4" name="Slide Number Placeholder 3"/>
          <p:cNvSpPr>
            <a:spLocks noGrp="1"/>
          </p:cNvSpPr>
          <p:nvPr>
            <p:ph type="sldNum" sz="quarter" idx="10"/>
          </p:nvPr>
        </p:nvSpPr>
        <p:spPr/>
        <p:txBody>
          <a:bodyPr/>
          <a:lstStyle/>
          <a:p>
            <a:fld id="{94FBFE96-84F1-447E-9A4F-FCEB1A7980A3}" type="slidenum">
              <a:rPr lang="en-AU" smtClean="0"/>
              <a:t>12</a:t>
            </a:fld>
            <a:endParaRPr lang="en-AU"/>
          </a:p>
        </p:txBody>
      </p:sp>
    </p:spTree>
    <p:extLst>
      <p:ext uri="{BB962C8B-B14F-4D97-AF65-F5344CB8AC3E}">
        <p14:creationId xmlns:p14="http://schemas.microsoft.com/office/powerpoint/2010/main" val="3403696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There</a:t>
            </a:r>
            <a:r>
              <a:rPr lang="en-US" baseline="0" dirty="0"/>
              <a:t> is a tremendous opportunity to build on this current research to support other non English speaking communities. We look forward to sharing the findings from this research when the work is completed in 2018.</a:t>
            </a:r>
            <a:endParaRPr lang="en-US" dirty="0"/>
          </a:p>
        </p:txBody>
      </p:sp>
      <p:sp>
        <p:nvSpPr>
          <p:cNvPr id="4" name="Slide Number Placeholder 3"/>
          <p:cNvSpPr>
            <a:spLocks noGrp="1"/>
          </p:cNvSpPr>
          <p:nvPr>
            <p:ph type="sldNum" sz="quarter" idx="10"/>
          </p:nvPr>
        </p:nvSpPr>
        <p:spPr/>
        <p:txBody>
          <a:bodyPr/>
          <a:lstStyle/>
          <a:p>
            <a:fld id="{94FBFE96-84F1-447E-9A4F-FCEB1A7980A3}" type="slidenum">
              <a:rPr lang="en-AU" smtClean="0"/>
              <a:t>13</a:t>
            </a:fld>
            <a:endParaRPr lang="en-AU"/>
          </a:p>
        </p:txBody>
      </p:sp>
    </p:spTree>
    <p:extLst>
      <p:ext uri="{BB962C8B-B14F-4D97-AF65-F5344CB8AC3E}">
        <p14:creationId xmlns:p14="http://schemas.microsoft.com/office/powerpoint/2010/main" val="2546625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 for taking the time to listen today and I am happy to answer any questions you may have </a:t>
            </a:r>
            <a:endParaRPr lang="en-US" dirty="0"/>
          </a:p>
        </p:txBody>
      </p:sp>
      <p:sp>
        <p:nvSpPr>
          <p:cNvPr id="4" name="Slide Number Placeholder 3"/>
          <p:cNvSpPr>
            <a:spLocks noGrp="1"/>
          </p:cNvSpPr>
          <p:nvPr>
            <p:ph type="sldNum" sz="quarter" idx="10"/>
          </p:nvPr>
        </p:nvSpPr>
        <p:spPr/>
        <p:txBody>
          <a:bodyPr/>
          <a:lstStyle/>
          <a:p>
            <a:fld id="{94FBFE96-84F1-447E-9A4F-FCEB1A7980A3}" type="slidenum">
              <a:rPr lang="en-AU" smtClean="0"/>
              <a:t>14</a:t>
            </a:fld>
            <a:endParaRPr lang="en-AU"/>
          </a:p>
        </p:txBody>
      </p:sp>
    </p:spTree>
    <p:extLst>
      <p:ext uri="{BB962C8B-B14F-4D97-AF65-F5344CB8AC3E}">
        <p14:creationId xmlns:p14="http://schemas.microsoft.com/office/powerpoint/2010/main" val="1864995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Australia</a:t>
            </a:r>
            <a:r>
              <a:rPr lang="en-AU" baseline="0" dirty="0"/>
              <a:t> is 7,600,000 square km. We have a population just over 24 million people. </a:t>
            </a:r>
          </a:p>
          <a:p>
            <a:endParaRPr lang="en-AU" baseline="0" dirty="0"/>
          </a:p>
          <a:p>
            <a:r>
              <a:rPr lang="en-AU" baseline="0" dirty="0"/>
              <a:t>We have an uneven population distribution with almost two-thirds (64%) of the population living in capital cities. </a:t>
            </a:r>
          </a:p>
          <a:p>
            <a:endParaRPr lang="en-AU" baseline="0" dirty="0"/>
          </a:p>
          <a:p>
            <a:r>
              <a:rPr lang="en-AU" baseline="0" dirty="0"/>
              <a:t>Population density ranges from less than one person per square kilometre in remote areas to more than 1,000 people per square km in some city suburbs. </a:t>
            </a:r>
          </a:p>
          <a:p>
            <a:endParaRPr lang="en-AU" baseline="0" dirty="0"/>
          </a:p>
          <a:p>
            <a:r>
              <a:rPr lang="en-AU" baseline="0" dirty="0"/>
              <a:t>Currently there are approximately 126,800 people diagnosed with cancer in Australia per year with a 67% survival rate. </a:t>
            </a:r>
          </a:p>
          <a:p>
            <a:endParaRPr lang="en-AU" dirty="0"/>
          </a:p>
          <a:p>
            <a:endParaRPr lang="en-AU" dirty="0"/>
          </a:p>
        </p:txBody>
      </p:sp>
      <p:sp>
        <p:nvSpPr>
          <p:cNvPr id="4" name="Slide Number Placeholder 3"/>
          <p:cNvSpPr>
            <a:spLocks noGrp="1"/>
          </p:cNvSpPr>
          <p:nvPr>
            <p:ph type="sldNum" sz="quarter" idx="10"/>
          </p:nvPr>
        </p:nvSpPr>
        <p:spPr/>
        <p:txBody>
          <a:bodyPr/>
          <a:lstStyle/>
          <a:p>
            <a:fld id="{94FBFE96-84F1-447E-9A4F-FCEB1A7980A3}" type="slidenum">
              <a:rPr lang="en-AU" smtClean="0"/>
              <a:t>2</a:t>
            </a:fld>
            <a:endParaRPr lang="en-AU"/>
          </a:p>
        </p:txBody>
      </p:sp>
    </p:spTree>
    <p:extLst>
      <p:ext uri="{BB962C8B-B14F-4D97-AF65-F5344CB8AC3E}">
        <p14:creationId xmlns:p14="http://schemas.microsoft.com/office/powerpoint/2010/main" val="2612999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Delivering</a:t>
            </a:r>
            <a:r>
              <a:rPr lang="en-AU" baseline="0" dirty="0"/>
              <a:t> reliable information and support for people affected by cancer can be a challenge in a spread out and often remote demographic. </a:t>
            </a:r>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baseline="0" dirty="0"/>
              <a:t>Over the last couple of years Cancer Council has been trialling and delivering webinars successfully for this cohort and their health professionals</a:t>
            </a:r>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baseline="0" dirty="0"/>
              <a:t>There are some key points on this slide for those of you who are not familiar with this digital technology however I think one of the key advantages is that webinars can be delivered live and recorded so access at any time after the presentation is possible from anywhere in the world with an internet connection</a:t>
            </a:r>
            <a:endParaRPr lang="en-AU" dirty="0"/>
          </a:p>
        </p:txBody>
      </p:sp>
      <p:sp>
        <p:nvSpPr>
          <p:cNvPr id="4" name="Slide Number Placeholder 3"/>
          <p:cNvSpPr>
            <a:spLocks noGrp="1"/>
          </p:cNvSpPr>
          <p:nvPr>
            <p:ph type="sldNum" sz="quarter" idx="10"/>
          </p:nvPr>
        </p:nvSpPr>
        <p:spPr/>
        <p:txBody>
          <a:bodyPr/>
          <a:lstStyle/>
          <a:p>
            <a:fld id="{94FBFE96-84F1-447E-9A4F-FCEB1A7980A3}" type="slidenum">
              <a:rPr lang="en-AU" smtClean="0"/>
              <a:t>3</a:t>
            </a:fld>
            <a:endParaRPr lang="en-AU"/>
          </a:p>
        </p:txBody>
      </p:sp>
    </p:spTree>
    <p:extLst>
      <p:ext uri="{BB962C8B-B14F-4D97-AF65-F5344CB8AC3E}">
        <p14:creationId xmlns:p14="http://schemas.microsoft.com/office/powerpoint/2010/main" val="9204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screen shot of one of the webinar formats that are delivered. As noted  on the previous slide some formats have the presenters on screen and some don</a:t>
            </a:r>
            <a:r>
              <a:rPr lang="uk-UA" baseline="0" dirty="0"/>
              <a:t>’</a:t>
            </a:r>
            <a:r>
              <a:rPr lang="en-US" baseline="0" dirty="0"/>
              <a:t>t. </a:t>
            </a:r>
          </a:p>
          <a:p>
            <a:endParaRPr lang="en-US" baseline="0" dirty="0"/>
          </a:p>
          <a:p>
            <a:r>
              <a:rPr lang="en-US" baseline="0" dirty="0"/>
              <a:t>All have shown effectiveness</a:t>
            </a:r>
            <a:endParaRPr lang="en-US" dirty="0"/>
          </a:p>
        </p:txBody>
      </p:sp>
      <p:sp>
        <p:nvSpPr>
          <p:cNvPr id="4" name="Slide Number Placeholder 3"/>
          <p:cNvSpPr>
            <a:spLocks noGrp="1"/>
          </p:cNvSpPr>
          <p:nvPr>
            <p:ph type="sldNum" sz="quarter" idx="10"/>
          </p:nvPr>
        </p:nvSpPr>
        <p:spPr/>
        <p:txBody>
          <a:bodyPr/>
          <a:lstStyle/>
          <a:p>
            <a:fld id="{94FBFE96-84F1-447E-9A4F-FCEB1A7980A3}" type="slidenum">
              <a:rPr lang="en-AU" smtClean="0"/>
              <a:t>4</a:t>
            </a:fld>
            <a:endParaRPr lang="en-AU"/>
          </a:p>
        </p:txBody>
      </p:sp>
    </p:spTree>
    <p:extLst>
      <p:ext uri="{BB962C8B-B14F-4D97-AF65-F5344CB8AC3E}">
        <p14:creationId xmlns:p14="http://schemas.microsoft.com/office/powerpoint/2010/main" val="1905007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These</a:t>
            </a:r>
            <a:r>
              <a:rPr lang="en-US" baseline="0" dirty="0"/>
              <a:t> are just some of the key advantages of delivering interactive online webinars. </a:t>
            </a:r>
          </a:p>
          <a:p>
            <a:endParaRPr lang="en-US" baseline="0" dirty="0"/>
          </a:p>
          <a:p>
            <a:r>
              <a:rPr lang="en-US" baseline="0" dirty="0"/>
              <a:t>As you can imagine the range of topics for all cancers and all people are endless and utilising this technology means that the most up to date information can be shared for discussion with relative ease.</a:t>
            </a:r>
            <a:endParaRPr lang="en-US" dirty="0"/>
          </a:p>
        </p:txBody>
      </p:sp>
      <p:sp>
        <p:nvSpPr>
          <p:cNvPr id="4" name="Slide Number Placeholder 3"/>
          <p:cNvSpPr>
            <a:spLocks noGrp="1"/>
          </p:cNvSpPr>
          <p:nvPr>
            <p:ph type="sldNum" sz="quarter" idx="10"/>
          </p:nvPr>
        </p:nvSpPr>
        <p:spPr/>
        <p:txBody>
          <a:bodyPr/>
          <a:lstStyle/>
          <a:p>
            <a:fld id="{94FBFE96-84F1-447E-9A4F-FCEB1A7980A3}" type="slidenum">
              <a:rPr lang="en-AU" smtClean="0"/>
              <a:t>5</a:t>
            </a:fld>
            <a:endParaRPr lang="en-AU"/>
          </a:p>
        </p:txBody>
      </p:sp>
    </p:spTree>
    <p:extLst>
      <p:ext uri="{BB962C8B-B14F-4D97-AF65-F5344CB8AC3E}">
        <p14:creationId xmlns:p14="http://schemas.microsoft.com/office/powerpoint/2010/main" val="2925408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Bringing</a:t>
            </a:r>
            <a:r>
              <a:rPr lang="en-US" baseline="0" dirty="0"/>
              <a:t> together the different formats that webinars can be delivered over the last 2 years these key stats show the top level overview of our audience. </a:t>
            </a:r>
          </a:p>
          <a:p>
            <a:endParaRPr lang="en-US" baseline="0" dirty="0"/>
          </a:p>
          <a:p>
            <a:r>
              <a:rPr lang="en-US" baseline="0" dirty="0"/>
              <a:t>You can see that 37% of health professionals are engaging in these sessions which is up from about 25% at the beginning of 2016</a:t>
            </a:r>
          </a:p>
          <a:p>
            <a:endParaRPr lang="en-US" baseline="0" dirty="0"/>
          </a:p>
          <a:p>
            <a:r>
              <a:rPr lang="en-US" baseline="0" dirty="0"/>
              <a:t>We are also seeing more interest in the sessions from other countries which shows a very effective way for worldwide sharing of information and support, learning from others and enabling lesser developed countries to </a:t>
            </a:r>
            <a:r>
              <a:rPr lang="en-US" baseline="0" dirty="0" err="1"/>
              <a:t>utilise</a:t>
            </a:r>
            <a:r>
              <a:rPr lang="en-US" baseline="0" dirty="0"/>
              <a:t> sessions with this cost effective approach</a:t>
            </a:r>
            <a:endParaRPr lang="en-US" dirty="0"/>
          </a:p>
        </p:txBody>
      </p:sp>
      <p:sp>
        <p:nvSpPr>
          <p:cNvPr id="4" name="Slide Number Placeholder 3"/>
          <p:cNvSpPr>
            <a:spLocks noGrp="1"/>
          </p:cNvSpPr>
          <p:nvPr>
            <p:ph type="sldNum" sz="quarter" idx="10"/>
          </p:nvPr>
        </p:nvSpPr>
        <p:spPr/>
        <p:txBody>
          <a:bodyPr/>
          <a:lstStyle/>
          <a:p>
            <a:fld id="{94FBFE96-84F1-447E-9A4F-FCEB1A7980A3}" type="slidenum">
              <a:rPr lang="en-AU" smtClean="0"/>
              <a:t>6</a:t>
            </a:fld>
            <a:endParaRPr lang="en-AU"/>
          </a:p>
        </p:txBody>
      </p:sp>
    </p:spTree>
    <p:extLst>
      <p:ext uri="{BB962C8B-B14F-4D97-AF65-F5344CB8AC3E}">
        <p14:creationId xmlns:p14="http://schemas.microsoft.com/office/powerpoint/2010/main" val="1414525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a:t>
            </a:r>
            <a:r>
              <a:rPr lang="en-US" baseline="0" dirty="0"/>
              <a:t> are we going with the exit surveys and evaluation. </a:t>
            </a:r>
          </a:p>
          <a:p>
            <a:endParaRPr lang="en-US" baseline="0" dirty="0"/>
          </a:p>
          <a:p>
            <a:r>
              <a:rPr lang="en-US" baseline="0" dirty="0"/>
              <a:t>Certainly what stands out is that 57% of people completed an exit survey which is an increase from about 45% at the beginning of 2016.</a:t>
            </a:r>
          </a:p>
          <a:p>
            <a:endParaRPr lang="en-US" baseline="0" dirty="0"/>
          </a:p>
          <a:p>
            <a:r>
              <a:rPr lang="en-US" baseline="0" dirty="0"/>
              <a:t>Another note of interest is that sessions show that they are being designed, developed and described accurately given 95% of people consider the content was relevant to their interests and needs with 90% increasing their knowledge </a:t>
            </a:r>
            <a:r>
              <a:rPr lang="en-US" sz="1400" b="1" baseline="0" dirty="0"/>
              <a:t>and 97% </a:t>
            </a:r>
            <a:r>
              <a:rPr lang="en-US" baseline="0" dirty="0"/>
              <a:t>saying that would attend another webinar</a:t>
            </a:r>
            <a:endParaRPr lang="en-US" dirty="0"/>
          </a:p>
        </p:txBody>
      </p:sp>
      <p:sp>
        <p:nvSpPr>
          <p:cNvPr id="4" name="Slide Number Placeholder 3"/>
          <p:cNvSpPr>
            <a:spLocks noGrp="1"/>
          </p:cNvSpPr>
          <p:nvPr>
            <p:ph type="sldNum" sz="quarter" idx="10"/>
          </p:nvPr>
        </p:nvSpPr>
        <p:spPr/>
        <p:txBody>
          <a:bodyPr/>
          <a:lstStyle/>
          <a:p>
            <a:fld id="{94FBFE96-84F1-447E-9A4F-FCEB1A7980A3}" type="slidenum">
              <a:rPr lang="en-AU" smtClean="0"/>
              <a:t>7</a:t>
            </a:fld>
            <a:endParaRPr lang="en-AU"/>
          </a:p>
        </p:txBody>
      </p:sp>
    </p:spTree>
    <p:extLst>
      <p:ext uri="{BB962C8B-B14F-4D97-AF65-F5344CB8AC3E}">
        <p14:creationId xmlns:p14="http://schemas.microsoft.com/office/powerpoint/2010/main" val="1590236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Just</a:t>
            </a:r>
            <a:r>
              <a:rPr lang="en-AU" baseline="0" dirty="0"/>
              <a:t> a few comments of so many that have been received. </a:t>
            </a:r>
          </a:p>
          <a:p>
            <a:endParaRPr lang="en-AU" baseline="0" dirty="0"/>
          </a:p>
          <a:p>
            <a:r>
              <a:rPr lang="en-AU" baseline="0" dirty="0"/>
              <a:t>The first really highlights the convenience of this method of support. The second was a comment made on an “</a:t>
            </a:r>
            <a:r>
              <a:rPr lang="en-AU" i="1" baseline="0" dirty="0"/>
              <a:t>advanced care planning for health professionals” </a:t>
            </a:r>
            <a:r>
              <a:rPr lang="en-AU" baseline="0" dirty="0"/>
              <a:t>session which highlights the importance of education for this sector.  </a:t>
            </a:r>
          </a:p>
          <a:p>
            <a:endParaRPr lang="en-AU" baseline="0" dirty="0"/>
          </a:p>
          <a:p>
            <a:r>
              <a:rPr lang="en-AU" baseline="0" dirty="0"/>
              <a:t>Then we have the importance of reducing the feeling of isolation that many people experience </a:t>
            </a:r>
            <a:r>
              <a:rPr lang="en-AU" b="1" i="1" baseline="0" dirty="0"/>
              <a:t>“ Makes me feel like I'm not alone with the issues I'm experiencing post treatment” </a:t>
            </a:r>
          </a:p>
          <a:p>
            <a:endParaRPr lang="en-AU" baseline="0" dirty="0"/>
          </a:p>
          <a:p>
            <a:r>
              <a:rPr lang="en-AU" baseline="0" dirty="0"/>
              <a:t> Reach is demonstrated from the next comment from someone who is challenged with the cognitive effects of brain cancer</a:t>
            </a:r>
            <a:r>
              <a:rPr lang="is-IS" baseline="0" dirty="0"/>
              <a:t>…...</a:t>
            </a:r>
            <a:r>
              <a:rPr lang="is-IS" b="1" i="1" baseline="0" dirty="0"/>
              <a:t>”so good not to travel and was so informative”</a:t>
            </a:r>
          </a:p>
          <a:p>
            <a:endParaRPr lang="en-AU" b="1" i="1" baseline="0" dirty="0"/>
          </a:p>
          <a:p>
            <a:r>
              <a:rPr lang="en-AU" baseline="0" dirty="0"/>
              <a:t>Then we see someone who has not only learnt something but is inspired to make some healthy behaviour changes </a:t>
            </a:r>
            <a:r>
              <a:rPr lang="is-IS" baseline="0" dirty="0"/>
              <a:t>…...</a:t>
            </a:r>
            <a:r>
              <a:rPr lang="is-IS" b="1" i="1" baseline="0" dirty="0"/>
              <a:t>”I feel motivated to start exercising which has been my Achilles Heel”</a:t>
            </a:r>
            <a:endParaRPr lang="en-AU" b="1" i="1" baseline="0" dirty="0"/>
          </a:p>
          <a:p>
            <a:endParaRPr lang="en-AU" baseline="0" dirty="0"/>
          </a:p>
          <a:p>
            <a:r>
              <a:rPr lang="is-IS" baseline="0" dirty="0"/>
              <a:t>….....</a:t>
            </a:r>
            <a:r>
              <a:rPr lang="en-AU" baseline="0" dirty="0"/>
              <a:t>and finally sessions such as these can be watched by anyone in the world who has an internet connection</a:t>
            </a:r>
            <a:endParaRPr lang="en-AU" dirty="0"/>
          </a:p>
        </p:txBody>
      </p:sp>
      <p:sp>
        <p:nvSpPr>
          <p:cNvPr id="4" name="Slide Number Placeholder 3"/>
          <p:cNvSpPr>
            <a:spLocks noGrp="1"/>
          </p:cNvSpPr>
          <p:nvPr>
            <p:ph type="sldNum" sz="quarter" idx="10"/>
          </p:nvPr>
        </p:nvSpPr>
        <p:spPr/>
        <p:txBody>
          <a:bodyPr/>
          <a:lstStyle/>
          <a:p>
            <a:fld id="{94FBFE96-84F1-447E-9A4F-FCEB1A7980A3}" type="slidenum">
              <a:rPr lang="en-AU" smtClean="0"/>
              <a:t>8</a:t>
            </a:fld>
            <a:endParaRPr lang="en-AU"/>
          </a:p>
        </p:txBody>
      </p:sp>
    </p:spTree>
    <p:extLst>
      <p:ext uri="{BB962C8B-B14F-4D97-AF65-F5344CB8AC3E}">
        <p14:creationId xmlns:p14="http://schemas.microsoft.com/office/powerpoint/2010/main" val="1850686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0" dirty="0"/>
              <a:t>Using online digital platforms such as Webinars are an effective, acceptable, cost effective and sustainable mode of delivering reliable information and support to people affected by cancer and health professionals. </a:t>
            </a:r>
          </a:p>
          <a:p>
            <a:endParaRPr lang="en-US" dirty="0"/>
          </a:p>
        </p:txBody>
      </p:sp>
      <p:sp>
        <p:nvSpPr>
          <p:cNvPr id="4" name="Slide Number Placeholder 3"/>
          <p:cNvSpPr>
            <a:spLocks noGrp="1"/>
          </p:cNvSpPr>
          <p:nvPr>
            <p:ph type="sldNum" sz="quarter" idx="10"/>
          </p:nvPr>
        </p:nvSpPr>
        <p:spPr/>
        <p:txBody>
          <a:bodyPr/>
          <a:lstStyle/>
          <a:p>
            <a:fld id="{94FBFE96-84F1-447E-9A4F-FCEB1A7980A3}" type="slidenum">
              <a:rPr lang="en-AU" smtClean="0"/>
              <a:t>9</a:t>
            </a:fld>
            <a:endParaRPr lang="en-AU"/>
          </a:p>
        </p:txBody>
      </p:sp>
    </p:spTree>
    <p:extLst>
      <p:ext uri="{BB962C8B-B14F-4D97-AF65-F5344CB8AC3E}">
        <p14:creationId xmlns:p14="http://schemas.microsoft.com/office/powerpoint/2010/main" val="10476487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468572"/>
            <a:ext cx="8939019" cy="4054946"/>
          </a:xfrm>
          <a:prstGeom prst="rect">
            <a:avLst/>
          </a:prstGeom>
        </p:spPr>
      </p:pic>
      <p:sp>
        <p:nvSpPr>
          <p:cNvPr id="2" name="Title 1"/>
          <p:cNvSpPr>
            <a:spLocks noGrp="1"/>
          </p:cNvSpPr>
          <p:nvPr>
            <p:ph type="title" hasCustomPrompt="1"/>
          </p:nvPr>
        </p:nvSpPr>
        <p:spPr>
          <a:xfrm>
            <a:off x="173617" y="859514"/>
            <a:ext cx="8229600" cy="857250"/>
          </a:xfrm>
          <a:prstGeom prst="rect">
            <a:avLst/>
          </a:prstGeom>
        </p:spPr>
        <p:txBody>
          <a:bodyPr/>
          <a:lstStyle>
            <a:lvl1pPr algn="l">
              <a:defRPr b="1" baseline="0">
                <a:solidFill>
                  <a:schemeClr val="bg1"/>
                </a:solidFill>
              </a:defRPr>
            </a:lvl1pPr>
          </a:lstStyle>
          <a:p>
            <a:r>
              <a:rPr lang="en-AU" dirty="0"/>
              <a:t>Click to add title</a:t>
            </a:r>
            <a:endParaRPr lang="en-US" dirty="0"/>
          </a:p>
        </p:txBody>
      </p:sp>
      <p:pic>
        <p:nvPicPr>
          <p:cNvPr id="3" name="Picture 2"/>
          <p:cNvPicPr>
            <a:picLocks noChangeAspect="1"/>
          </p:cNvPicPr>
          <p:nvPr userDrawn="1"/>
        </p:nvPicPr>
        <p:blipFill rotWithShape="1">
          <a:blip r:embed="rId3"/>
          <a:srcRect t="15782" b="13613"/>
          <a:stretch/>
        </p:blipFill>
        <p:spPr>
          <a:xfrm>
            <a:off x="7623960" y="4416308"/>
            <a:ext cx="1118259" cy="567480"/>
          </a:xfrm>
          <a:prstGeom prst="rect">
            <a:avLst/>
          </a:prstGeom>
        </p:spPr>
      </p:pic>
      <p:sp>
        <p:nvSpPr>
          <p:cNvPr id="4" name="Rectangle 3"/>
          <p:cNvSpPr/>
          <p:nvPr userDrawn="1"/>
        </p:nvSpPr>
        <p:spPr>
          <a:xfrm>
            <a:off x="403761" y="4375681"/>
            <a:ext cx="1947553" cy="6199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33942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F534D5-E338-4400-926D-F6212CF1F115}" type="datetimeFigureOut">
              <a:rPr lang="en-AU" smtClean="0"/>
              <a:t>8/11/2016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49CA76D-00A0-412A-9F28-B03BA82BEEEC}" type="slidenum">
              <a:rPr lang="en-AU" smtClean="0"/>
              <a:t>‹#›</a:t>
            </a:fld>
            <a:endParaRPr lang="en-AU"/>
          </a:p>
        </p:txBody>
      </p:sp>
    </p:spTree>
    <p:extLst>
      <p:ext uri="{BB962C8B-B14F-4D97-AF65-F5344CB8AC3E}">
        <p14:creationId xmlns:p14="http://schemas.microsoft.com/office/powerpoint/2010/main" val="3070658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EF534D5-E338-4400-926D-F6212CF1F115}" type="datetimeFigureOut">
              <a:rPr lang="en-AU" smtClean="0"/>
              <a:t>8/11/2016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49CA76D-00A0-412A-9F28-B03BA82BEEEC}" type="slidenum">
              <a:rPr lang="en-AU" smtClean="0"/>
              <a:t>‹#›</a:t>
            </a:fld>
            <a:endParaRPr lang="en-AU"/>
          </a:p>
        </p:txBody>
      </p:sp>
    </p:spTree>
    <p:extLst>
      <p:ext uri="{BB962C8B-B14F-4D97-AF65-F5344CB8AC3E}">
        <p14:creationId xmlns:p14="http://schemas.microsoft.com/office/powerpoint/2010/main" val="1931328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2EF534D5-E338-4400-926D-F6212CF1F115}" type="datetimeFigureOut">
              <a:rPr lang="en-AU" smtClean="0"/>
              <a:t>8/11/2016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749CA76D-00A0-412A-9F28-B03BA82BEEEC}" type="slidenum">
              <a:rPr lang="en-AU" smtClean="0"/>
              <a:t>‹#›</a:t>
            </a:fld>
            <a:endParaRPr lang="en-AU"/>
          </a:p>
        </p:txBody>
      </p:sp>
    </p:spTree>
    <p:extLst>
      <p:ext uri="{BB962C8B-B14F-4D97-AF65-F5344CB8AC3E}">
        <p14:creationId xmlns:p14="http://schemas.microsoft.com/office/powerpoint/2010/main" val="2637352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2EF534D5-E338-4400-926D-F6212CF1F115}" type="datetimeFigureOut">
              <a:rPr lang="en-AU" smtClean="0"/>
              <a:t>8/11/2016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749CA76D-00A0-412A-9F28-B03BA82BEEEC}" type="slidenum">
              <a:rPr lang="en-AU" smtClean="0"/>
              <a:t>‹#›</a:t>
            </a:fld>
            <a:endParaRPr lang="en-AU"/>
          </a:p>
        </p:txBody>
      </p:sp>
    </p:spTree>
    <p:extLst>
      <p:ext uri="{BB962C8B-B14F-4D97-AF65-F5344CB8AC3E}">
        <p14:creationId xmlns:p14="http://schemas.microsoft.com/office/powerpoint/2010/main" val="4284825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F534D5-E338-4400-926D-F6212CF1F115}" type="datetimeFigureOut">
              <a:rPr lang="en-AU" smtClean="0"/>
              <a:t>8/11/2016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749CA76D-00A0-412A-9F28-B03BA82BEEEC}" type="slidenum">
              <a:rPr lang="en-AU" smtClean="0"/>
              <a:t>‹#›</a:t>
            </a:fld>
            <a:endParaRPr lang="en-AU"/>
          </a:p>
        </p:txBody>
      </p:sp>
    </p:spTree>
    <p:extLst>
      <p:ext uri="{BB962C8B-B14F-4D97-AF65-F5344CB8AC3E}">
        <p14:creationId xmlns:p14="http://schemas.microsoft.com/office/powerpoint/2010/main" val="759370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F534D5-E338-4400-926D-F6212CF1F115}" type="datetimeFigureOut">
              <a:rPr lang="en-AU" smtClean="0"/>
              <a:t>8/11/2016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49CA76D-00A0-412A-9F28-B03BA82BEEEC}" type="slidenum">
              <a:rPr lang="en-AU" smtClean="0"/>
              <a:t>‹#›</a:t>
            </a:fld>
            <a:endParaRPr lang="en-AU"/>
          </a:p>
        </p:txBody>
      </p:sp>
    </p:spTree>
    <p:extLst>
      <p:ext uri="{BB962C8B-B14F-4D97-AF65-F5344CB8AC3E}">
        <p14:creationId xmlns:p14="http://schemas.microsoft.com/office/powerpoint/2010/main" val="1252583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F534D5-E338-4400-926D-F6212CF1F115}" type="datetimeFigureOut">
              <a:rPr lang="en-AU" smtClean="0"/>
              <a:t>8/11/2016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49CA76D-00A0-412A-9F28-B03BA82BEEEC}" type="slidenum">
              <a:rPr lang="en-AU" smtClean="0"/>
              <a:t>‹#›</a:t>
            </a:fld>
            <a:endParaRPr lang="en-AU"/>
          </a:p>
        </p:txBody>
      </p:sp>
    </p:spTree>
    <p:extLst>
      <p:ext uri="{BB962C8B-B14F-4D97-AF65-F5344CB8AC3E}">
        <p14:creationId xmlns:p14="http://schemas.microsoft.com/office/powerpoint/2010/main" val="1915689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2EF534D5-E338-4400-926D-F6212CF1F115}" type="datetimeFigureOut">
              <a:rPr lang="en-AU" smtClean="0"/>
              <a:t>8/11/2016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49CA76D-00A0-412A-9F28-B03BA82BEEEC}" type="slidenum">
              <a:rPr lang="en-AU" smtClean="0"/>
              <a:t>‹#›</a:t>
            </a:fld>
            <a:endParaRPr lang="en-AU"/>
          </a:p>
        </p:txBody>
      </p:sp>
    </p:spTree>
    <p:extLst>
      <p:ext uri="{BB962C8B-B14F-4D97-AF65-F5344CB8AC3E}">
        <p14:creationId xmlns:p14="http://schemas.microsoft.com/office/powerpoint/2010/main" val="3936390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2EF534D5-E338-4400-926D-F6212CF1F115}" type="datetimeFigureOut">
              <a:rPr lang="en-AU" smtClean="0"/>
              <a:t>8/11/2016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49CA76D-00A0-412A-9F28-B03BA82BEEEC}" type="slidenum">
              <a:rPr lang="en-AU" smtClean="0"/>
              <a:t>‹#›</a:t>
            </a:fld>
            <a:endParaRPr lang="en-AU"/>
          </a:p>
        </p:txBody>
      </p:sp>
    </p:spTree>
    <p:extLst>
      <p:ext uri="{BB962C8B-B14F-4D97-AF65-F5344CB8AC3E}">
        <p14:creationId xmlns:p14="http://schemas.microsoft.com/office/powerpoint/2010/main" val="3386194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597990" y="887242"/>
            <a:ext cx="8130084" cy="3497084"/>
          </a:xfrm>
          <a:prstGeom prst="rect">
            <a:avLst/>
          </a:prstGeom>
        </p:spPr>
      </p:pic>
      <p:sp>
        <p:nvSpPr>
          <p:cNvPr id="2" name="Title 1"/>
          <p:cNvSpPr>
            <a:spLocks noGrp="1"/>
          </p:cNvSpPr>
          <p:nvPr>
            <p:ph type="ctrTitle" hasCustomPrompt="1"/>
          </p:nvPr>
        </p:nvSpPr>
        <p:spPr>
          <a:xfrm>
            <a:off x="525514" y="333909"/>
            <a:ext cx="7772400" cy="651891"/>
          </a:xfrm>
          <a:prstGeom prst="rect">
            <a:avLst/>
          </a:prstGeom>
        </p:spPr>
        <p:txBody>
          <a:bodyPr>
            <a:normAutofit/>
          </a:bodyPr>
          <a:lstStyle>
            <a:lvl1pPr algn="l">
              <a:defRPr sz="3600" b="1" i="0" baseline="0">
                <a:solidFill>
                  <a:srgbClr val="000090"/>
                </a:solidFill>
                <a:latin typeface="+mj-lt"/>
                <a:cs typeface="Helvetica"/>
              </a:defRPr>
            </a:lvl1pPr>
          </a:lstStyle>
          <a:p>
            <a:r>
              <a:rPr lang="en-US" dirty="0"/>
              <a:t>Heading 1</a:t>
            </a:r>
          </a:p>
        </p:txBody>
      </p:sp>
      <p:sp>
        <p:nvSpPr>
          <p:cNvPr id="3" name="Subtitle 2"/>
          <p:cNvSpPr>
            <a:spLocks noGrp="1"/>
          </p:cNvSpPr>
          <p:nvPr>
            <p:ph type="subTitle" idx="1" hasCustomPrompt="1"/>
          </p:nvPr>
        </p:nvSpPr>
        <p:spPr>
          <a:xfrm>
            <a:off x="525514" y="1485044"/>
            <a:ext cx="6400800" cy="543379"/>
          </a:xfrm>
          <a:prstGeom prst="rect">
            <a:avLst/>
          </a:prstGeom>
        </p:spPr>
        <p:txBody>
          <a:bodyPr>
            <a:normAutofit/>
          </a:bodyPr>
          <a:lstStyle>
            <a:lvl1pPr marL="0" indent="0" algn="l">
              <a:buFont typeface="Arial"/>
              <a:buNone/>
              <a:defRPr sz="2400" b="1" baseline="0">
                <a:solidFill>
                  <a:srgbClr val="00009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5" name="Content Placeholder 4"/>
          <p:cNvSpPr>
            <a:spLocks noGrp="1"/>
          </p:cNvSpPr>
          <p:nvPr>
            <p:ph sz="quarter" idx="10"/>
          </p:nvPr>
        </p:nvSpPr>
        <p:spPr>
          <a:xfrm>
            <a:off x="525514" y="2171832"/>
            <a:ext cx="5359453" cy="2411075"/>
          </a:xfrm>
          <a:prstGeom prst="rect">
            <a:avLst/>
          </a:prstGeom>
        </p:spPr>
        <p:txBody>
          <a:bodyPr>
            <a:normAutofit/>
          </a:bodyPr>
          <a:lstStyle>
            <a:lvl1pPr>
              <a:defRPr sz="2000">
                <a:solidFill>
                  <a:srgbClr val="000090"/>
                </a:solidFill>
              </a:defRPr>
            </a:lvl1pPr>
            <a:lvl2pPr>
              <a:defRPr sz="2000">
                <a:solidFill>
                  <a:srgbClr val="000090"/>
                </a:solidFill>
              </a:defRPr>
            </a:lvl2pPr>
            <a:lvl3pPr>
              <a:defRPr sz="2000">
                <a:solidFill>
                  <a:srgbClr val="000090"/>
                </a:solidFill>
              </a:defRPr>
            </a:lvl3pPr>
            <a:lvl4pPr>
              <a:defRPr sz="2000"/>
            </a:lvl4pPr>
            <a:lvl5pPr>
              <a:defRPr sz="2000"/>
            </a:lvl5pPr>
          </a:lstStyle>
          <a:p>
            <a:pPr lvl="0"/>
            <a:r>
              <a:rPr lang="en-AU" dirty="0"/>
              <a:t>Click to edit Master text styles</a:t>
            </a:r>
          </a:p>
          <a:p>
            <a:pPr lvl="1"/>
            <a:r>
              <a:rPr lang="en-AU" dirty="0"/>
              <a:t>Second level</a:t>
            </a:r>
          </a:p>
          <a:p>
            <a:pPr lvl="2"/>
            <a:r>
              <a:rPr lang="en-AU" dirty="0"/>
              <a:t>Third level</a:t>
            </a:r>
          </a:p>
        </p:txBody>
      </p:sp>
      <p:pic>
        <p:nvPicPr>
          <p:cNvPr id="15" name="Picture 14"/>
          <p:cNvPicPr>
            <a:picLocks noChangeAspect="1"/>
          </p:cNvPicPr>
          <p:nvPr userDrawn="1"/>
        </p:nvPicPr>
        <p:blipFill rotWithShape="1">
          <a:blip r:embed="rId3"/>
          <a:srcRect t="15782" b="13613"/>
          <a:stretch/>
        </p:blipFill>
        <p:spPr>
          <a:xfrm>
            <a:off x="7623960" y="4416308"/>
            <a:ext cx="1118259" cy="567480"/>
          </a:xfrm>
          <a:prstGeom prst="rect">
            <a:avLst/>
          </a:prstGeom>
        </p:spPr>
      </p:pic>
      <p:sp>
        <p:nvSpPr>
          <p:cNvPr id="16" name="Rectangle 15"/>
          <p:cNvSpPr/>
          <p:nvPr userDrawn="1"/>
        </p:nvSpPr>
        <p:spPr>
          <a:xfrm>
            <a:off x="403761" y="4375681"/>
            <a:ext cx="1947553" cy="6199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1124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525130"/>
            <a:ext cx="8784898" cy="3885628"/>
          </a:xfrm>
          <a:prstGeom prst="rect">
            <a:avLst/>
          </a:prstGeom>
        </p:spPr>
      </p:pic>
      <p:sp>
        <p:nvSpPr>
          <p:cNvPr id="2" name="Title 1"/>
          <p:cNvSpPr>
            <a:spLocks noGrp="1"/>
          </p:cNvSpPr>
          <p:nvPr>
            <p:ph type="ctrTitle" hasCustomPrompt="1"/>
          </p:nvPr>
        </p:nvSpPr>
        <p:spPr>
          <a:xfrm>
            <a:off x="525514" y="333909"/>
            <a:ext cx="7772400" cy="651891"/>
          </a:xfrm>
          <a:prstGeom prst="rect">
            <a:avLst/>
          </a:prstGeom>
        </p:spPr>
        <p:txBody>
          <a:bodyPr>
            <a:normAutofit/>
          </a:bodyPr>
          <a:lstStyle>
            <a:lvl1pPr algn="l">
              <a:defRPr sz="3600" b="1" i="0" baseline="0">
                <a:solidFill>
                  <a:srgbClr val="000090"/>
                </a:solidFill>
                <a:latin typeface="+mj-lt"/>
                <a:cs typeface="Helvetica"/>
              </a:defRPr>
            </a:lvl1pPr>
          </a:lstStyle>
          <a:p>
            <a:r>
              <a:rPr lang="en-US" dirty="0"/>
              <a:t>Heading 1</a:t>
            </a:r>
          </a:p>
        </p:txBody>
      </p:sp>
      <p:sp>
        <p:nvSpPr>
          <p:cNvPr id="3" name="Subtitle 2"/>
          <p:cNvSpPr>
            <a:spLocks noGrp="1"/>
          </p:cNvSpPr>
          <p:nvPr>
            <p:ph type="subTitle" idx="1" hasCustomPrompt="1"/>
          </p:nvPr>
        </p:nvSpPr>
        <p:spPr>
          <a:xfrm>
            <a:off x="525514" y="1485044"/>
            <a:ext cx="6400800" cy="543379"/>
          </a:xfrm>
          <a:prstGeom prst="rect">
            <a:avLst/>
          </a:prstGeom>
        </p:spPr>
        <p:txBody>
          <a:bodyPr>
            <a:normAutofit/>
          </a:bodyPr>
          <a:lstStyle>
            <a:lvl1pPr marL="342900" indent="-342900" algn="l">
              <a:buFont typeface="Arial"/>
              <a:buChar char="•"/>
              <a:defRPr sz="2400" b="1" baseline="0">
                <a:solidFill>
                  <a:schemeClr val="bg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Content line</a:t>
            </a:r>
          </a:p>
        </p:txBody>
      </p:sp>
      <p:pic>
        <p:nvPicPr>
          <p:cNvPr id="5" name="Picture 4"/>
          <p:cNvPicPr>
            <a:picLocks noChangeAspect="1"/>
          </p:cNvPicPr>
          <p:nvPr userDrawn="1"/>
        </p:nvPicPr>
        <p:blipFill rotWithShape="1">
          <a:blip r:embed="rId3"/>
          <a:srcRect t="15782" b="13613"/>
          <a:stretch/>
        </p:blipFill>
        <p:spPr>
          <a:xfrm>
            <a:off x="7623960" y="4416308"/>
            <a:ext cx="1118259" cy="567480"/>
          </a:xfrm>
          <a:prstGeom prst="rect">
            <a:avLst/>
          </a:prstGeom>
        </p:spPr>
      </p:pic>
      <p:sp>
        <p:nvSpPr>
          <p:cNvPr id="6" name="Rectangle 5"/>
          <p:cNvSpPr/>
          <p:nvPr userDrawn="1"/>
        </p:nvSpPr>
        <p:spPr>
          <a:xfrm>
            <a:off x="403761" y="4375681"/>
            <a:ext cx="1947553" cy="6199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70076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597990" y="887242"/>
            <a:ext cx="8130084" cy="3497084"/>
          </a:xfrm>
          <a:prstGeom prst="rect">
            <a:avLst/>
          </a:prstGeom>
        </p:spPr>
      </p:pic>
      <p:sp>
        <p:nvSpPr>
          <p:cNvPr id="3" name="Content Placeholder 2"/>
          <p:cNvSpPr>
            <a:spLocks noGrp="1"/>
          </p:cNvSpPr>
          <p:nvPr>
            <p:ph idx="1" hasCustomPrompt="1"/>
          </p:nvPr>
        </p:nvSpPr>
        <p:spPr>
          <a:xfrm>
            <a:off x="525514" y="1485044"/>
            <a:ext cx="8062108" cy="2899282"/>
          </a:xfrm>
          <a:prstGeom prst="rect">
            <a:avLst/>
          </a:prstGeom>
        </p:spPr>
        <p:txBody>
          <a:bodyPr>
            <a:normAutofit/>
          </a:bodyPr>
          <a:lstStyle>
            <a:lvl1pPr marL="0" indent="0">
              <a:buNone/>
              <a:defRPr sz="2400" b="1" i="0" baseline="0">
                <a:solidFill>
                  <a:srgbClr val="000090"/>
                </a:solidFill>
                <a:latin typeface="+mn-lt"/>
                <a:cs typeface="Helvetica"/>
              </a:defRPr>
            </a:lvl1pPr>
          </a:lstStyle>
          <a:p>
            <a:pPr lvl="0"/>
            <a:r>
              <a:rPr lang="en-AU" dirty="0"/>
              <a:t>Click to add text </a:t>
            </a:r>
            <a:endParaRPr lang="en-US" dirty="0"/>
          </a:p>
        </p:txBody>
      </p:sp>
      <p:sp>
        <p:nvSpPr>
          <p:cNvPr id="5" name="Title 1"/>
          <p:cNvSpPr>
            <a:spLocks noGrp="1"/>
          </p:cNvSpPr>
          <p:nvPr>
            <p:ph type="ctrTitle" hasCustomPrompt="1"/>
          </p:nvPr>
        </p:nvSpPr>
        <p:spPr>
          <a:xfrm>
            <a:off x="525514" y="333909"/>
            <a:ext cx="7772400" cy="651891"/>
          </a:xfrm>
          <a:prstGeom prst="rect">
            <a:avLst/>
          </a:prstGeom>
        </p:spPr>
        <p:txBody>
          <a:bodyPr>
            <a:normAutofit/>
          </a:bodyPr>
          <a:lstStyle>
            <a:lvl1pPr algn="l">
              <a:defRPr sz="3600" b="1" i="0" baseline="0">
                <a:solidFill>
                  <a:srgbClr val="000090"/>
                </a:solidFill>
                <a:latin typeface="+mj-lt"/>
                <a:cs typeface="Helvetica"/>
              </a:defRPr>
            </a:lvl1pPr>
          </a:lstStyle>
          <a:p>
            <a:r>
              <a:rPr lang="en-US" dirty="0"/>
              <a:t>Click to add title </a:t>
            </a:r>
          </a:p>
        </p:txBody>
      </p:sp>
      <p:pic>
        <p:nvPicPr>
          <p:cNvPr id="6" name="Picture 5"/>
          <p:cNvPicPr>
            <a:picLocks noChangeAspect="1"/>
          </p:cNvPicPr>
          <p:nvPr userDrawn="1"/>
        </p:nvPicPr>
        <p:blipFill rotWithShape="1">
          <a:blip r:embed="rId3"/>
          <a:srcRect t="15782" b="13613"/>
          <a:stretch/>
        </p:blipFill>
        <p:spPr>
          <a:xfrm>
            <a:off x="7623960" y="4416308"/>
            <a:ext cx="1118259" cy="567480"/>
          </a:xfrm>
          <a:prstGeom prst="rect">
            <a:avLst/>
          </a:prstGeom>
        </p:spPr>
      </p:pic>
      <p:sp>
        <p:nvSpPr>
          <p:cNvPr id="7" name="Rectangle 6"/>
          <p:cNvSpPr/>
          <p:nvPr userDrawn="1"/>
        </p:nvSpPr>
        <p:spPr>
          <a:xfrm>
            <a:off x="403761" y="4375681"/>
            <a:ext cx="1947553" cy="6199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11714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597990" y="887242"/>
            <a:ext cx="8130084" cy="3497084"/>
          </a:xfrm>
          <a:prstGeom prst="rect">
            <a:avLst/>
          </a:prstGeom>
        </p:spPr>
      </p:pic>
      <p:sp>
        <p:nvSpPr>
          <p:cNvPr id="2" name="Title 1"/>
          <p:cNvSpPr>
            <a:spLocks noGrp="1"/>
          </p:cNvSpPr>
          <p:nvPr>
            <p:ph type="ctrTitle" hasCustomPrompt="1"/>
          </p:nvPr>
        </p:nvSpPr>
        <p:spPr>
          <a:xfrm>
            <a:off x="525514" y="333909"/>
            <a:ext cx="7772400" cy="651891"/>
          </a:xfrm>
          <a:prstGeom prst="rect">
            <a:avLst/>
          </a:prstGeom>
        </p:spPr>
        <p:txBody>
          <a:bodyPr>
            <a:normAutofit/>
          </a:bodyPr>
          <a:lstStyle>
            <a:lvl1pPr algn="l">
              <a:defRPr sz="3600" b="1" i="0" baseline="0">
                <a:solidFill>
                  <a:srgbClr val="000090"/>
                </a:solidFill>
                <a:latin typeface="+mj-lt"/>
                <a:cs typeface="Helvetica"/>
              </a:defRPr>
            </a:lvl1pPr>
          </a:lstStyle>
          <a:p>
            <a:r>
              <a:rPr lang="en-US" dirty="0"/>
              <a:t>Click to add title </a:t>
            </a:r>
          </a:p>
        </p:txBody>
      </p:sp>
      <p:sp>
        <p:nvSpPr>
          <p:cNvPr id="3" name="Subtitle 2"/>
          <p:cNvSpPr>
            <a:spLocks noGrp="1"/>
          </p:cNvSpPr>
          <p:nvPr>
            <p:ph type="subTitle" idx="1" hasCustomPrompt="1"/>
          </p:nvPr>
        </p:nvSpPr>
        <p:spPr>
          <a:xfrm>
            <a:off x="525514" y="1485044"/>
            <a:ext cx="6400800" cy="543379"/>
          </a:xfrm>
          <a:prstGeom prst="rect">
            <a:avLst/>
          </a:prstGeom>
        </p:spPr>
        <p:txBody>
          <a:bodyPr>
            <a:normAutofit/>
          </a:bodyPr>
          <a:lstStyle>
            <a:lvl1pPr marL="0" indent="0" algn="l">
              <a:buFont typeface="Arial"/>
              <a:buNone/>
              <a:defRPr sz="2400" b="1" i="0" baseline="0">
                <a:solidFill>
                  <a:srgbClr val="000090"/>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style text</a:t>
            </a:r>
          </a:p>
        </p:txBody>
      </p:sp>
      <p:sp>
        <p:nvSpPr>
          <p:cNvPr id="8" name="Content Placeholder 4"/>
          <p:cNvSpPr>
            <a:spLocks noGrp="1"/>
          </p:cNvSpPr>
          <p:nvPr>
            <p:ph sz="quarter" idx="10"/>
          </p:nvPr>
        </p:nvSpPr>
        <p:spPr>
          <a:xfrm>
            <a:off x="525514" y="2171832"/>
            <a:ext cx="5359453" cy="2411075"/>
          </a:xfrm>
          <a:prstGeom prst="rect">
            <a:avLst/>
          </a:prstGeom>
        </p:spPr>
        <p:txBody>
          <a:bodyPr>
            <a:normAutofit/>
          </a:bodyPr>
          <a:lstStyle>
            <a:lvl1pPr>
              <a:defRPr sz="2000">
                <a:solidFill>
                  <a:schemeClr val="bg1">
                    <a:lumMod val="50000"/>
                  </a:schemeClr>
                </a:solidFill>
              </a:defRPr>
            </a:lvl1pPr>
            <a:lvl2pPr>
              <a:defRPr sz="2000">
                <a:solidFill>
                  <a:schemeClr val="bg1">
                    <a:lumMod val="50000"/>
                  </a:schemeClr>
                </a:solidFill>
              </a:defRPr>
            </a:lvl2pPr>
            <a:lvl3pPr>
              <a:defRPr sz="2000">
                <a:solidFill>
                  <a:schemeClr val="bg1">
                    <a:lumMod val="50000"/>
                  </a:schemeClr>
                </a:solidFill>
              </a:defRPr>
            </a:lvl3pPr>
            <a:lvl4pPr>
              <a:defRPr sz="2000"/>
            </a:lvl4pPr>
            <a:lvl5pPr>
              <a:defRPr sz="2000"/>
            </a:lvl5pPr>
          </a:lstStyle>
          <a:p>
            <a:pPr lvl="0"/>
            <a:r>
              <a:rPr lang="en-AU" dirty="0"/>
              <a:t>Click to edit Master text styles</a:t>
            </a:r>
          </a:p>
          <a:p>
            <a:pPr lvl="1"/>
            <a:r>
              <a:rPr lang="en-AU" dirty="0"/>
              <a:t>Second level</a:t>
            </a:r>
          </a:p>
          <a:p>
            <a:pPr lvl="2"/>
            <a:r>
              <a:rPr lang="en-AU" dirty="0"/>
              <a:t>Third level</a:t>
            </a:r>
          </a:p>
        </p:txBody>
      </p:sp>
      <p:pic>
        <p:nvPicPr>
          <p:cNvPr id="6" name="Picture 5"/>
          <p:cNvPicPr>
            <a:picLocks noChangeAspect="1"/>
          </p:cNvPicPr>
          <p:nvPr userDrawn="1"/>
        </p:nvPicPr>
        <p:blipFill rotWithShape="1">
          <a:blip r:embed="rId3"/>
          <a:srcRect t="15782" b="13613"/>
          <a:stretch/>
        </p:blipFill>
        <p:spPr>
          <a:xfrm>
            <a:off x="7623960" y="4416308"/>
            <a:ext cx="1118259" cy="567480"/>
          </a:xfrm>
          <a:prstGeom prst="rect">
            <a:avLst/>
          </a:prstGeom>
        </p:spPr>
      </p:pic>
      <p:sp>
        <p:nvSpPr>
          <p:cNvPr id="7" name="Rectangle 6"/>
          <p:cNvSpPr/>
          <p:nvPr userDrawn="1"/>
        </p:nvSpPr>
        <p:spPr>
          <a:xfrm>
            <a:off x="403761" y="4375681"/>
            <a:ext cx="1947553" cy="6199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047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597990" y="887242"/>
            <a:ext cx="8130084" cy="3497084"/>
          </a:xfrm>
          <a:prstGeom prst="rect">
            <a:avLst/>
          </a:prstGeom>
        </p:spPr>
      </p:pic>
      <p:sp>
        <p:nvSpPr>
          <p:cNvPr id="2" name="Title 1"/>
          <p:cNvSpPr>
            <a:spLocks noGrp="1"/>
          </p:cNvSpPr>
          <p:nvPr>
            <p:ph type="ctrTitle" hasCustomPrompt="1"/>
          </p:nvPr>
        </p:nvSpPr>
        <p:spPr>
          <a:xfrm>
            <a:off x="525514" y="333909"/>
            <a:ext cx="7772400" cy="651891"/>
          </a:xfrm>
          <a:prstGeom prst="rect">
            <a:avLst/>
          </a:prstGeom>
        </p:spPr>
        <p:txBody>
          <a:bodyPr>
            <a:normAutofit/>
          </a:bodyPr>
          <a:lstStyle>
            <a:lvl1pPr algn="l">
              <a:defRPr sz="3600" b="1" i="0" baseline="0">
                <a:solidFill>
                  <a:srgbClr val="3366FF"/>
                </a:solidFill>
                <a:latin typeface="+mj-lt"/>
                <a:cs typeface="Helvetica"/>
              </a:defRPr>
            </a:lvl1pPr>
          </a:lstStyle>
          <a:p>
            <a:r>
              <a:rPr lang="en-US" dirty="0"/>
              <a:t>Click to add title </a:t>
            </a:r>
          </a:p>
        </p:txBody>
      </p:sp>
      <p:sp>
        <p:nvSpPr>
          <p:cNvPr id="3" name="Subtitle 2"/>
          <p:cNvSpPr>
            <a:spLocks noGrp="1"/>
          </p:cNvSpPr>
          <p:nvPr>
            <p:ph type="subTitle" idx="1" hasCustomPrompt="1"/>
          </p:nvPr>
        </p:nvSpPr>
        <p:spPr>
          <a:xfrm>
            <a:off x="525514" y="1485044"/>
            <a:ext cx="6400800" cy="543379"/>
          </a:xfrm>
          <a:prstGeom prst="rect">
            <a:avLst/>
          </a:prstGeom>
        </p:spPr>
        <p:txBody>
          <a:bodyPr>
            <a:normAutofit/>
          </a:bodyPr>
          <a:lstStyle>
            <a:lvl1pPr marL="0" indent="0" algn="l">
              <a:buFont typeface="Arial"/>
              <a:buNone/>
              <a:defRPr sz="2400" b="1" baseline="0">
                <a:solidFill>
                  <a:srgbClr val="000090"/>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style text</a:t>
            </a:r>
          </a:p>
        </p:txBody>
      </p:sp>
      <p:sp>
        <p:nvSpPr>
          <p:cNvPr id="6" name="Content Placeholder 4"/>
          <p:cNvSpPr>
            <a:spLocks noGrp="1"/>
          </p:cNvSpPr>
          <p:nvPr>
            <p:ph sz="quarter" idx="10"/>
          </p:nvPr>
        </p:nvSpPr>
        <p:spPr>
          <a:xfrm>
            <a:off x="525514" y="2171832"/>
            <a:ext cx="5359453" cy="2411075"/>
          </a:xfrm>
          <a:prstGeom prst="rect">
            <a:avLst/>
          </a:prstGeom>
        </p:spPr>
        <p:txBody>
          <a:bodyPr>
            <a:normAutofit/>
          </a:bodyPr>
          <a:lstStyle>
            <a:lvl1pPr>
              <a:defRPr sz="2000">
                <a:solidFill>
                  <a:schemeClr val="bg1">
                    <a:lumMod val="50000"/>
                  </a:schemeClr>
                </a:solidFill>
              </a:defRPr>
            </a:lvl1pPr>
            <a:lvl2pPr>
              <a:defRPr sz="2000">
                <a:solidFill>
                  <a:schemeClr val="bg1">
                    <a:lumMod val="50000"/>
                  </a:schemeClr>
                </a:solidFill>
              </a:defRPr>
            </a:lvl2pPr>
            <a:lvl3pPr>
              <a:defRPr sz="2000">
                <a:solidFill>
                  <a:schemeClr val="bg1">
                    <a:lumMod val="50000"/>
                  </a:schemeClr>
                </a:solidFill>
              </a:defRPr>
            </a:lvl3pPr>
            <a:lvl4pPr>
              <a:defRPr sz="2000"/>
            </a:lvl4pPr>
            <a:lvl5pPr>
              <a:defRPr sz="2000"/>
            </a:lvl5pPr>
          </a:lstStyle>
          <a:p>
            <a:pPr lvl="0"/>
            <a:r>
              <a:rPr lang="en-AU" dirty="0"/>
              <a:t>Click to edit Master text styles</a:t>
            </a:r>
          </a:p>
          <a:p>
            <a:pPr lvl="1"/>
            <a:r>
              <a:rPr lang="en-AU" dirty="0"/>
              <a:t>Second level</a:t>
            </a:r>
          </a:p>
          <a:p>
            <a:pPr lvl="2"/>
            <a:r>
              <a:rPr lang="en-AU" dirty="0"/>
              <a:t>Third level</a:t>
            </a:r>
          </a:p>
        </p:txBody>
      </p:sp>
      <p:pic>
        <p:nvPicPr>
          <p:cNvPr id="7" name="Picture 6"/>
          <p:cNvPicPr>
            <a:picLocks noChangeAspect="1"/>
          </p:cNvPicPr>
          <p:nvPr userDrawn="1"/>
        </p:nvPicPr>
        <p:blipFill rotWithShape="1">
          <a:blip r:embed="rId3"/>
          <a:srcRect t="15782" b="13613"/>
          <a:stretch/>
        </p:blipFill>
        <p:spPr>
          <a:xfrm>
            <a:off x="7623960" y="4416308"/>
            <a:ext cx="1118259" cy="567480"/>
          </a:xfrm>
          <a:prstGeom prst="rect">
            <a:avLst/>
          </a:prstGeom>
        </p:spPr>
      </p:pic>
      <p:sp>
        <p:nvSpPr>
          <p:cNvPr id="8" name="Rectangle 7"/>
          <p:cNvSpPr/>
          <p:nvPr userDrawn="1"/>
        </p:nvSpPr>
        <p:spPr>
          <a:xfrm>
            <a:off x="403761" y="4375681"/>
            <a:ext cx="1947553" cy="6199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56602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525130"/>
            <a:ext cx="8784898" cy="3885628"/>
          </a:xfrm>
          <a:prstGeom prst="rect">
            <a:avLst/>
          </a:prstGeom>
        </p:spPr>
      </p:pic>
      <p:sp>
        <p:nvSpPr>
          <p:cNvPr id="6" name="Title 1"/>
          <p:cNvSpPr>
            <a:spLocks noGrp="1"/>
          </p:cNvSpPr>
          <p:nvPr>
            <p:ph type="ctrTitle" hasCustomPrompt="1"/>
          </p:nvPr>
        </p:nvSpPr>
        <p:spPr>
          <a:xfrm>
            <a:off x="525514" y="333909"/>
            <a:ext cx="7772400" cy="651891"/>
          </a:xfrm>
          <a:prstGeom prst="rect">
            <a:avLst/>
          </a:prstGeom>
        </p:spPr>
        <p:txBody>
          <a:bodyPr>
            <a:normAutofit/>
          </a:bodyPr>
          <a:lstStyle>
            <a:lvl1pPr algn="l">
              <a:defRPr sz="3600" b="1" i="0" baseline="0">
                <a:solidFill>
                  <a:srgbClr val="000090"/>
                </a:solidFill>
                <a:latin typeface="+mj-lt"/>
                <a:cs typeface="Helvetica"/>
              </a:defRPr>
            </a:lvl1pPr>
          </a:lstStyle>
          <a:p>
            <a:r>
              <a:rPr lang="en-US" dirty="0"/>
              <a:t>Click to add title </a:t>
            </a:r>
          </a:p>
        </p:txBody>
      </p:sp>
      <p:sp>
        <p:nvSpPr>
          <p:cNvPr id="4" name="Content Placeholder 3"/>
          <p:cNvSpPr>
            <a:spLocks noGrp="1"/>
          </p:cNvSpPr>
          <p:nvPr>
            <p:ph sz="quarter" idx="10"/>
          </p:nvPr>
        </p:nvSpPr>
        <p:spPr>
          <a:xfrm>
            <a:off x="525463" y="1404938"/>
            <a:ext cx="7772400" cy="2582862"/>
          </a:xfrm>
          <a:prstGeom prst="rect">
            <a:avLst/>
          </a:prstGeom>
        </p:spPr>
        <p:txBody>
          <a:bodyPr>
            <a:normAutofit/>
          </a:bodyPr>
          <a:lstStyle>
            <a:lvl1pPr marL="0" indent="0">
              <a:buFontTx/>
              <a:buNone/>
              <a:defRPr sz="2000" baseline="0">
                <a:solidFill>
                  <a:schemeClr val="bg1"/>
                </a:solidFill>
                <a:latin typeface="+mn-lt"/>
              </a:defRPr>
            </a:lvl1pPr>
          </a:lstStyle>
          <a:p>
            <a:pPr lvl="0"/>
            <a:r>
              <a:rPr lang="en-AU" dirty="0"/>
              <a:t>Click to edit Master text styles</a:t>
            </a:r>
          </a:p>
        </p:txBody>
      </p:sp>
      <p:pic>
        <p:nvPicPr>
          <p:cNvPr id="7" name="Picture 6"/>
          <p:cNvPicPr>
            <a:picLocks noChangeAspect="1"/>
          </p:cNvPicPr>
          <p:nvPr userDrawn="1"/>
        </p:nvPicPr>
        <p:blipFill rotWithShape="1">
          <a:blip r:embed="rId3"/>
          <a:srcRect t="15782" b="13613"/>
          <a:stretch/>
        </p:blipFill>
        <p:spPr>
          <a:xfrm>
            <a:off x="7623960" y="4416308"/>
            <a:ext cx="1118259" cy="567480"/>
          </a:xfrm>
          <a:prstGeom prst="rect">
            <a:avLst/>
          </a:prstGeom>
        </p:spPr>
      </p:pic>
      <p:sp>
        <p:nvSpPr>
          <p:cNvPr id="8" name="Rectangle 7"/>
          <p:cNvSpPr/>
          <p:nvPr userDrawn="1"/>
        </p:nvSpPr>
        <p:spPr>
          <a:xfrm>
            <a:off x="403761" y="4375681"/>
            <a:ext cx="1947553" cy="6199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16592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endParaRPr lang="en-A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2EF534D5-E338-4400-926D-F6212CF1F115}" type="datetimeFigureOut">
              <a:rPr lang="en-AU" smtClean="0"/>
              <a:t>8/11/2016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49CA76D-00A0-412A-9F28-B03BA82BEEEC}" type="slidenum">
              <a:rPr lang="en-AU" smtClean="0"/>
              <a:t>‹#›</a:t>
            </a:fld>
            <a:endParaRPr lang="en-AU"/>
          </a:p>
        </p:txBody>
      </p:sp>
    </p:spTree>
    <p:extLst>
      <p:ext uri="{BB962C8B-B14F-4D97-AF65-F5344CB8AC3E}">
        <p14:creationId xmlns:p14="http://schemas.microsoft.com/office/powerpoint/2010/main" val="1268006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2EF534D5-E338-4400-926D-F6212CF1F115}" type="datetimeFigureOut">
              <a:rPr lang="en-AU" smtClean="0"/>
              <a:t>8/11/2016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49CA76D-00A0-412A-9F28-B03BA82BEEEC}" type="slidenum">
              <a:rPr lang="en-AU" smtClean="0"/>
              <a:t>‹#›</a:t>
            </a:fld>
            <a:endParaRPr lang="en-AU"/>
          </a:p>
        </p:txBody>
      </p:sp>
    </p:spTree>
    <p:extLst>
      <p:ext uri="{BB962C8B-B14F-4D97-AF65-F5344CB8AC3E}">
        <p14:creationId xmlns:p14="http://schemas.microsoft.com/office/powerpoint/2010/main" val="248342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CCNSW guideline logo Primary Tagline FA.eps"/>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45104" y="4457128"/>
            <a:ext cx="1451429" cy="481110"/>
          </a:xfrm>
          <a:prstGeom prst="rect">
            <a:avLst/>
          </a:prstGeom>
        </p:spPr>
      </p:pic>
      <p:pic>
        <p:nvPicPr>
          <p:cNvPr id="10" name="Picture 9" descr="CC_NSW_CMYK.eps"/>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618335" y="4423560"/>
            <a:ext cx="1095453" cy="542477"/>
          </a:xfrm>
          <a:prstGeom prst="rect">
            <a:avLst/>
          </a:prstGeom>
        </p:spPr>
      </p:pic>
      <p:pic>
        <p:nvPicPr>
          <p:cNvPr id="1026" name="Picture 2"/>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45104" y="4386040"/>
            <a:ext cx="1863306" cy="6775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93035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EF534D5-E338-4400-926D-F6212CF1F115}" type="datetimeFigureOut">
              <a:rPr lang="en-AU" smtClean="0"/>
              <a:t>8/11/2016</a:t>
            </a:fld>
            <a:endParaRPr lang="en-AU"/>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749CA76D-00A0-412A-9F28-B03BA82BEEEC}" type="slidenum">
              <a:rPr lang="en-AU" smtClean="0"/>
              <a:t>‹#›</a:t>
            </a:fld>
            <a:endParaRPr lang="en-AU"/>
          </a:p>
        </p:txBody>
      </p:sp>
    </p:spTree>
    <p:extLst>
      <p:ext uri="{BB962C8B-B14F-4D97-AF65-F5344CB8AC3E}">
        <p14:creationId xmlns:p14="http://schemas.microsoft.com/office/powerpoint/2010/main" val="351323096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mailto:anniem@nswcc.org.au"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a:xfrm>
            <a:off x="375492" y="847921"/>
            <a:ext cx="8229600" cy="2002153"/>
          </a:xfrm>
        </p:spPr>
        <p:txBody>
          <a:bodyPr>
            <a:normAutofit/>
          </a:bodyPr>
          <a:lstStyle/>
          <a:p>
            <a:pPr>
              <a:lnSpc>
                <a:spcPts val="3400"/>
              </a:lnSpc>
            </a:pPr>
            <a:r>
              <a:rPr lang="en-AU" sz="3000" b="0" dirty="0">
                <a:cs typeface="Arial" panose="020B0604020202020204" pitchFamily="34" charset="0"/>
              </a:rPr>
              <a:t>Using Webinars to empower and support people affected by Cancer</a:t>
            </a:r>
            <a:br>
              <a:rPr lang="en-AU" sz="3200" dirty="0">
                <a:latin typeface="Arial" panose="020B0604020202020204" pitchFamily="34" charset="0"/>
                <a:cs typeface="Arial" panose="020B0604020202020204" pitchFamily="34" charset="0"/>
              </a:rPr>
            </a:br>
            <a:br>
              <a:rPr lang="en-AU" sz="3200" dirty="0">
                <a:latin typeface="Arial" panose="020B0604020202020204" pitchFamily="34" charset="0"/>
                <a:cs typeface="Arial" panose="020B0604020202020204" pitchFamily="34" charset="0"/>
              </a:rPr>
            </a:br>
            <a:r>
              <a:rPr lang="en-AU" sz="3200" dirty="0">
                <a:latin typeface="Arial" panose="020B0604020202020204" pitchFamily="34" charset="0"/>
                <a:cs typeface="Arial" panose="020B0604020202020204" pitchFamily="34" charset="0"/>
              </a:rPr>
              <a:t>	</a:t>
            </a:r>
            <a:endParaRPr lang="en-AU" sz="3200" b="0" dirty="0">
              <a:cs typeface="Arial" panose="020B0604020202020204" pitchFamily="34" charset="0"/>
            </a:endParaRPr>
          </a:p>
        </p:txBody>
      </p:sp>
    </p:spTree>
    <p:extLst>
      <p:ext uri="{BB962C8B-B14F-4D97-AF65-F5344CB8AC3E}">
        <p14:creationId xmlns:p14="http://schemas.microsoft.com/office/powerpoint/2010/main" val="3288667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5514" y="1252330"/>
            <a:ext cx="8062108" cy="3131996"/>
          </a:xfrm>
        </p:spPr>
        <p:txBody>
          <a:bodyPr>
            <a:normAutofit lnSpcReduction="10000"/>
          </a:bodyPr>
          <a:lstStyle/>
          <a:p>
            <a:pPr marL="342900" indent="-342900">
              <a:buFont typeface="Arial" panose="020B0604020202020204" pitchFamily="34" charset="0"/>
              <a:buChar char="•"/>
            </a:pPr>
            <a:r>
              <a:rPr lang="en-AU" sz="2000" b="0" dirty="0"/>
              <a:t>Diverse population in Australia</a:t>
            </a:r>
          </a:p>
          <a:p>
            <a:pPr marL="342900" indent="-342900">
              <a:buFont typeface="Arial" panose="020B0604020202020204" pitchFamily="34" charset="0"/>
              <a:buChar char="•"/>
            </a:pPr>
            <a:r>
              <a:rPr lang="en-AU" sz="2000" b="0" dirty="0"/>
              <a:t>Chinese - one of the largest migrant group in Australia</a:t>
            </a:r>
          </a:p>
          <a:p>
            <a:pPr marL="342900" indent="-342900">
              <a:buFont typeface="Arial" panose="020B0604020202020204" pitchFamily="34" charset="0"/>
              <a:buChar char="•"/>
            </a:pPr>
            <a:r>
              <a:rPr lang="en-AU" sz="2000" b="0" dirty="0"/>
              <a:t>Aim - to improve the dissemination of information and support to Chinese people living with cancer and their families and to develop linkages with the Chinese community to improve access to coordinated and quality cancer support</a:t>
            </a:r>
          </a:p>
          <a:p>
            <a:pPr marL="342900" indent="-342900">
              <a:buFont typeface="Arial" panose="020B0604020202020204" pitchFamily="34" charset="0"/>
              <a:buChar char="•"/>
            </a:pPr>
            <a:r>
              <a:rPr lang="en-AU" sz="2000" b="0" dirty="0"/>
              <a:t>Objective - Develop and deliver in language (Mandarin and Cantonese) webinar information sessions, identify and compile existing supportive care services and resources available to the Chinese community</a:t>
            </a:r>
          </a:p>
          <a:p>
            <a:pPr marL="342900" indent="-342900">
              <a:buFont typeface="Arial" panose="020B0604020202020204" pitchFamily="34" charset="0"/>
              <a:buChar char="•"/>
            </a:pPr>
            <a:endParaRPr lang="en-AU" sz="2000" b="0" dirty="0"/>
          </a:p>
          <a:p>
            <a:pPr marL="342900" indent="-342900">
              <a:buFont typeface="Arial" panose="020B0604020202020204" pitchFamily="34" charset="0"/>
              <a:buChar char="•"/>
            </a:pPr>
            <a:endParaRPr lang="en-AU" sz="2000" b="0" dirty="0"/>
          </a:p>
        </p:txBody>
      </p:sp>
      <p:sp>
        <p:nvSpPr>
          <p:cNvPr id="3" name="Title 2"/>
          <p:cNvSpPr>
            <a:spLocks noGrp="1"/>
          </p:cNvSpPr>
          <p:nvPr>
            <p:ph type="ctrTitle"/>
          </p:nvPr>
        </p:nvSpPr>
        <p:spPr/>
        <p:txBody>
          <a:bodyPr/>
          <a:lstStyle/>
          <a:p>
            <a:r>
              <a:rPr lang="en-AU" dirty="0"/>
              <a:t>Where to next?</a:t>
            </a:r>
          </a:p>
        </p:txBody>
      </p:sp>
    </p:spTree>
    <p:extLst>
      <p:ext uri="{BB962C8B-B14F-4D97-AF65-F5344CB8AC3E}">
        <p14:creationId xmlns:p14="http://schemas.microsoft.com/office/powerpoint/2010/main" val="3850374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5514" y="1612900"/>
            <a:ext cx="8062108" cy="2771426"/>
          </a:xfrm>
        </p:spPr>
        <p:txBody>
          <a:bodyPr>
            <a:normAutofit/>
          </a:bodyPr>
          <a:lstStyle/>
          <a:p>
            <a:pPr marL="342900" indent="-342900">
              <a:buFont typeface="Arial" panose="020B0604020202020204" pitchFamily="34" charset="0"/>
              <a:buChar char="•"/>
            </a:pPr>
            <a:r>
              <a:rPr lang="en-AU" sz="2000" b="0" dirty="0"/>
              <a:t>Webinars to be delivered early 2017</a:t>
            </a:r>
          </a:p>
          <a:p>
            <a:pPr marL="342900" indent="-342900">
              <a:buFont typeface="Arial" panose="020B0604020202020204" pitchFamily="34" charset="0"/>
              <a:buChar char="•"/>
            </a:pPr>
            <a:r>
              <a:rPr lang="en-AU" sz="2000" b="0" dirty="0"/>
              <a:t>Three themes; Trust, Wellness, Rights</a:t>
            </a:r>
          </a:p>
          <a:p>
            <a:pPr marL="342900" indent="-342900">
              <a:buFont typeface="Arial" panose="020B0604020202020204" pitchFamily="34" charset="0"/>
              <a:buChar char="•"/>
            </a:pPr>
            <a:r>
              <a:rPr lang="en-AU" sz="2000" b="0" dirty="0"/>
              <a:t>One on one peer support volunteers will be trained to work in language </a:t>
            </a:r>
          </a:p>
          <a:p>
            <a:pPr marL="342900" indent="-342900">
              <a:buFont typeface="Arial" panose="020B0604020202020204" pitchFamily="34" charset="0"/>
              <a:buChar char="•"/>
            </a:pPr>
            <a:r>
              <a:rPr lang="en-AU" sz="2000" b="0" dirty="0"/>
              <a:t>Resources supporting the webinars will be available</a:t>
            </a:r>
          </a:p>
          <a:p>
            <a:endParaRPr lang="en-AU" sz="2000" b="0" dirty="0"/>
          </a:p>
          <a:p>
            <a:endParaRPr lang="en-AU" sz="2000" b="0" dirty="0"/>
          </a:p>
          <a:p>
            <a:pPr marL="342900" indent="-342900">
              <a:buFont typeface="Arial" panose="020B0604020202020204" pitchFamily="34" charset="0"/>
              <a:buChar char="•"/>
            </a:pPr>
            <a:endParaRPr lang="en-AU" sz="2000" b="0" dirty="0"/>
          </a:p>
        </p:txBody>
      </p:sp>
      <p:sp>
        <p:nvSpPr>
          <p:cNvPr id="3" name="Title 2"/>
          <p:cNvSpPr>
            <a:spLocks noGrp="1"/>
          </p:cNvSpPr>
          <p:nvPr>
            <p:ph type="ctrTitle"/>
          </p:nvPr>
        </p:nvSpPr>
        <p:spPr/>
        <p:txBody>
          <a:bodyPr/>
          <a:lstStyle/>
          <a:p>
            <a:r>
              <a:rPr lang="en-AU" dirty="0"/>
              <a:t>Where we are currently</a:t>
            </a:r>
          </a:p>
        </p:txBody>
      </p:sp>
    </p:spTree>
    <p:extLst>
      <p:ext uri="{BB962C8B-B14F-4D97-AF65-F5344CB8AC3E}">
        <p14:creationId xmlns:p14="http://schemas.microsoft.com/office/powerpoint/2010/main" val="2052437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5514" y="1193800"/>
            <a:ext cx="8062108" cy="3190526"/>
          </a:xfrm>
        </p:spPr>
        <p:txBody>
          <a:bodyPr>
            <a:normAutofit/>
          </a:bodyPr>
          <a:lstStyle/>
          <a:p>
            <a:pPr marL="342900" indent="-342900">
              <a:buFont typeface="Arial" panose="020B0604020202020204" pitchFamily="34" charset="0"/>
              <a:buChar char="•"/>
            </a:pPr>
            <a:r>
              <a:rPr lang="en-AU" sz="2000" b="0" dirty="0"/>
              <a:t>Cost of translation </a:t>
            </a:r>
          </a:p>
          <a:p>
            <a:endParaRPr lang="en-AU" sz="2000" b="0" dirty="0"/>
          </a:p>
          <a:p>
            <a:pPr marL="342900" indent="-342900">
              <a:buFont typeface="Arial" panose="020B0604020202020204" pitchFamily="34" charset="0"/>
              <a:buChar char="•"/>
            </a:pPr>
            <a:r>
              <a:rPr lang="en-AU" sz="2000" b="0" dirty="0"/>
              <a:t>Navigating the differing ideas people from the Chinese community have with regards to providing feedback about the cultural appropriateness of the translated materials</a:t>
            </a:r>
          </a:p>
          <a:p>
            <a:endParaRPr lang="en-AU" sz="2000" b="0" dirty="0"/>
          </a:p>
          <a:p>
            <a:pPr marL="342900" indent="-342900">
              <a:buFont typeface="Arial" panose="020B0604020202020204" pitchFamily="34" charset="0"/>
              <a:buChar char="•"/>
            </a:pPr>
            <a:r>
              <a:rPr lang="en-AU" sz="2000" b="0" dirty="0"/>
              <a:t>Myths about cancer are common(cancer is contagious), leading to difficulty identifying cancer survivors to share their personal stories about their cancer journey on the webinar</a:t>
            </a:r>
          </a:p>
        </p:txBody>
      </p:sp>
      <p:sp>
        <p:nvSpPr>
          <p:cNvPr id="3" name="Title 2"/>
          <p:cNvSpPr>
            <a:spLocks noGrp="1"/>
          </p:cNvSpPr>
          <p:nvPr>
            <p:ph type="ctrTitle"/>
          </p:nvPr>
        </p:nvSpPr>
        <p:spPr/>
        <p:txBody>
          <a:bodyPr/>
          <a:lstStyle/>
          <a:p>
            <a:r>
              <a:rPr lang="en-AU" dirty="0"/>
              <a:t>Challenges</a:t>
            </a:r>
          </a:p>
        </p:txBody>
      </p:sp>
    </p:spTree>
    <p:extLst>
      <p:ext uri="{BB962C8B-B14F-4D97-AF65-F5344CB8AC3E}">
        <p14:creationId xmlns:p14="http://schemas.microsoft.com/office/powerpoint/2010/main" val="26407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5514" y="1580322"/>
            <a:ext cx="8173986" cy="2804004"/>
          </a:xfrm>
        </p:spPr>
        <p:txBody>
          <a:bodyPr/>
          <a:lstStyle/>
          <a:p>
            <a:pPr marL="342900" indent="-342900">
              <a:buFont typeface="Arial"/>
              <a:buChar char="•"/>
            </a:pPr>
            <a:r>
              <a:rPr lang="en-US" sz="2000" b="0" dirty="0"/>
              <a:t>Build on current research project to deliver online and interactive webinars in other languages for the CALD community</a:t>
            </a:r>
          </a:p>
          <a:p>
            <a:pPr marL="342900" indent="-342900">
              <a:buFont typeface="Arial"/>
              <a:buChar char="•"/>
            </a:pPr>
            <a:r>
              <a:rPr lang="en-US" sz="2000" b="0" dirty="0"/>
              <a:t>Webinars can be supported with in language information resources in addition to trained cancer survivors to assist with in language peer support</a:t>
            </a:r>
          </a:p>
          <a:p>
            <a:endParaRPr lang="en-US" b="0" dirty="0"/>
          </a:p>
        </p:txBody>
      </p:sp>
      <p:sp>
        <p:nvSpPr>
          <p:cNvPr id="3" name="Title 2"/>
          <p:cNvSpPr>
            <a:spLocks noGrp="1"/>
          </p:cNvSpPr>
          <p:nvPr>
            <p:ph type="ctrTitle"/>
          </p:nvPr>
        </p:nvSpPr>
        <p:spPr/>
        <p:txBody>
          <a:bodyPr/>
          <a:lstStyle/>
          <a:p>
            <a:r>
              <a:rPr lang="en-US" dirty="0"/>
              <a:t>Looking ahead</a:t>
            </a:r>
          </a:p>
        </p:txBody>
      </p:sp>
    </p:spTree>
    <p:extLst>
      <p:ext uri="{BB962C8B-B14F-4D97-AF65-F5344CB8AC3E}">
        <p14:creationId xmlns:p14="http://schemas.microsoft.com/office/powerpoint/2010/main" val="1988404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9269" y="1485044"/>
            <a:ext cx="8527773" cy="2505065"/>
          </a:xfrm>
        </p:spPr>
        <p:txBody>
          <a:bodyPr>
            <a:normAutofit lnSpcReduction="10000"/>
          </a:bodyPr>
          <a:lstStyle/>
          <a:p>
            <a:pPr>
              <a:spcAft>
                <a:spcPts val="1200"/>
              </a:spcAft>
            </a:pPr>
            <a:r>
              <a:rPr lang="en-AU" dirty="0"/>
              <a:t>Annie Miller – Cancer Council NSW</a:t>
            </a:r>
          </a:p>
          <a:p>
            <a:pPr>
              <a:spcAft>
                <a:spcPts val="1200"/>
              </a:spcAft>
            </a:pPr>
            <a:r>
              <a:rPr lang="en-AU" dirty="0">
                <a:hlinkClick r:id="rId3"/>
              </a:rPr>
              <a:t>anniem@nswcc.org.au</a:t>
            </a:r>
            <a:endParaRPr lang="en-AU" dirty="0"/>
          </a:p>
          <a:p>
            <a:r>
              <a:rPr lang="en-AU" u="sng" dirty="0">
                <a:sym typeface="Wingdings"/>
              </a:rPr>
              <a:t>http://www.cancercouncil.com.au/get-support/webinars/</a:t>
            </a:r>
          </a:p>
          <a:p>
            <a:endParaRPr lang="en-AU" dirty="0">
              <a:sym typeface="Wingdings"/>
            </a:endParaRPr>
          </a:p>
          <a:p>
            <a:r>
              <a:rPr lang="en-AU" dirty="0">
                <a:sym typeface="Wingdings"/>
              </a:rPr>
              <a:t> </a:t>
            </a:r>
            <a:r>
              <a:rPr lang="en-AU" dirty="0"/>
              <a:t>+61 2 9334 1465</a:t>
            </a:r>
          </a:p>
          <a:p>
            <a:endParaRPr lang="en-AU" dirty="0"/>
          </a:p>
        </p:txBody>
      </p:sp>
      <p:sp>
        <p:nvSpPr>
          <p:cNvPr id="3" name="Title 2"/>
          <p:cNvSpPr>
            <a:spLocks noGrp="1"/>
          </p:cNvSpPr>
          <p:nvPr>
            <p:ph type="ctrTitle"/>
          </p:nvPr>
        </p:nvSpPr>
        <p:spPr/>
        <p:txBody>
          <a:bodyPr/>
          <a:lstStyle/>
          <a:p>
            <a:r>
              <a:rPr lang="en-AU"/>
              <a:t>Thank you</a:t>
            </a:r>
            <a:endParaRPr lang="en-AU" dirty="0"/>
          </a:p>
        </p:txBody>
      </p:sp>
    </p:spTree>
    <p:extLst>
      <p:ext uri="{BB962C8B-B14F-4D97-AF65-F5344CB8AC3E}">
        <p14:creationId xmlns:p14="http://schemas.microsoft.com/office/powerpoint/2010/main" val="2026006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6166" y="373951"/>
            <a:ext cx="7431668" cy="4395597"/>
          </a:xfrm>
          <a:prstGeom prst="rect">
            <a:avLst/>
          </a:prstGeom>
        </p:spPr>
      </p:pic>
    </p:spTree>
    <p:extLst>
      <p:ext uri="{BB962C8B-B14F-4D97-AF65-F5344CB8AC3E}">
        <p14:creationId xmlns:p14="http://schemas.microsoft.com/office/powerpoint/2010/main" val="1820964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514" y="1071490"/>
            <a:ext cx="8062108" cy="3488634"/>
          </a:xfrm>
        </p:spPr>
        <p:txBody>
          <a:bodyPr>
            <a:noAutofit/>
          </a:bodyPr>
          <a:lstStyle/>
          <a:p>
            <a:pPr marL="457200" indent="-457200">
              <a:buFont typeface="Arial" panose="020B0604020202020204" pitchFamily="34" charset="0"/>
              <a:buChar char="•"/>
            </a:pPr>
            <a:r>
              <a:rPr lang="en-AU" sz="2000" b="0" dirty="0"/>
              <a:t>A live online 60 min presentation delivered via the internet</a:t>
            </a:r>
          </a:p>
          <a:p>
            <a:pPr marL="457200" indent="-457200">
              <a:buFont typeface="Arial" panose="020B0604020202020204" pitchFamily="34" charset="0"/>
              <a:buChar char="•"/>
            </a:pPr>
            <a:r>
              <a:rPr lang="en-AU" sz="2000" b="0" dirty="0"/>
              <a:t>Available on tablet, phone or computer</a:t>
            </a:r>
          </a:p>
          <a:p>
            <a:pPr marL="457200" indent="-457200">
              <a:buFont typeface="Arial" panose="020B0604020202020204" pitchFamily="34" charset="0"/>
              <a:buChar char="•"/>
            </a:pPr>
            <a:r>
              <a:rPr lang="en-AU" sz="2000" b="0" dirty="0"/>
              <a:t>Facilitator and panellists with professional and personal expertise</a:t>
            </a:r>
          </a:p>
          <a:p>
            <a:pPr marL="457200" indent="-457200">
              <a:buFont typeface="Arial" panose="020B0604020202020204" pitchFamily="34" charset="0"/>
              <a:buChar char="•"/>
            </a:pPr>
            <a:r>
              <a:rPr lang="en-AU" sz="2000" b="0" dirty="0"/>
              <a:t>Online participant interaction with a chat box during or after the presentation</a:t>
            </a:r>
          </a:p>
          <a:p>
            <a:pPr marL="457200" indent="-457200">
              <a:buFont typeface="Arial" panose="020B0604020202020204" pitchFamily="34" charset="0"/>
              <a:buChar char="•"/>
            </a:pPr>
            <a:r>
              <a:rPr lang="en-AU" sz="2000" b="0" dirty="0"/>
              <a:t>Webinars are all recorded and available to view at a later date and archived on Cancer Councils website</a:t>
            </a:r>
          </a:p>
          <a:p>
            <a:pPr marL="457200" indent="-457200">
              <a:buFont typeface="Arial" panose="020B0604020202020204" pitchFamily="34" charset="0"/>
              <a:buChar char="•"/>
            </a:pPr>
            <a:r>
              <a:rPr lang="en-AU" sz="2000" b="0" dirty="0"/>
              <a:t>Webinars are delivered in different formats; guest presenters (panel) with PPT presentations on the screen for participants to view or PPT with presenters voice only and not visual on screen</a:t>
            </a:r>
          </a:p>
          <a:p>
            <a:pPr marL="457200" indent="-457200">
              <a:buFont typeface="Arial" panose="020B0604020202020204" pitchFamily="34" charset="0"/>
              <a:buChar char="•"/>
            </a:pPr>
            <a:endParaRPr lang="en-AU" sz="2000" b="0" dirty="0"/>
          </a:p>
          <a:p>
            <a:pPr marL="457200" indent="-457200">
              <a:buFont typeface="Arial" panose="020B0604020202020204" pitchFamily="34" charset="0"/>
              <a:buChar char="•"/>
            </a:pPr>
            <a:endParaRPr lang="en-AU" sz="2600" b="0" dirty="0"/>
          </a:p>
          <a:p>
            <a:endParaRPr lang="en-AU" sz="2600" b="0" dirty="0"/>
          </a:p>
          <a:p>
            <a:pPr marL="457200" indent="-457200">
              <a:buFont typeface="Arial" panose="020B0604020202020204" pitchFamily="34" charset="0"/>
              <a:buChar char="•"/>
            </a:pPr>
            <a:endParaRPr lang="en-AU" sz="2600" b="0" dirty="0"/>
          </a:p>
          <a:p>
            <a:pPr marL="457200" indent="-457200">
              <a:buFont typeface="Arial" panose="020B0604020202020204" pitchFamily="34" charset="0"/>
              <a:buChar char="•"/>
            </a:pPr>
            <a:endParaRPr lang="en-AU" sz="2600" b="0" dirty="0"/>
          </a:p>
          <a:p>
            <a:r>
              <a:rPr lang="en-AU" sz="2600" b="0" dirty="0"/>
              <a:t> </a:t>
            </a:r>
          </a:p>
        </p:txBody>
      </p:sp>
      <p:sp>
        <p:nvSpPr>
          <p:cNvPr id="2" name="Title 1"/>
          <p:cNvSpPr>
            <a:spLocks noGrp="1"/>
          </p:cNvSpPr>
          <p:nvPr>
            <p:ph type="ctrTitle"/>
          </p:nvPr>
        </p:nvSpPr>
        <p:spPr/>
        <p:txBody>
          <a:bodyPr/>
          <a:lstStyle/>
          <a:p>
            <a:r>
              <a:rPr lang="en-AU" dirty="0"/>
              <a:t>What is a Webinar?</a:t>
            </a:r>
          </a:p>
        </p:txBody>
      </p:sp>
    </p:spTree>
    <p:extLst>
      <p:ext uri="{BB962C8B-B14F-4D97-AF65-F5344CB8AC3E}">
        <p14:creationId xmlns:p14="http://schemas.microsoft.com/office/powerpoint/2010/main" val="4178996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287" y="79513"/>
            <a:ext cx="3429304" cy="4790662"/>
          </a:xfrm>
          <a:prstGeom prst="rect">
            <a:avLst/>
          </a:prstGeom>
        </p:spPr>
      </p:pic>
      <p:pic>
        <p:nvPicPr>
          <p:cNvPr id="3" name="Picture 2"/>
          <p:cNvPicPr>
            <a:picLocks noChangeAspect="1"/>
          </p:cNvPicPr>
          <p:nvPr/>
        </p:nvPicPr>
        <p:blipFill rotWithShape="1">
          <a:blip r:embed="rId4"/>
          <a:srcRect t="15782" b="13613"/>
          <a:stretch/>
        </p:blipFill>
        <p:spPr>
          <a:xfrm>
            <a:off x="7623960" y="4416308"/>
            <a:ext cx="1118259" cy="567480"/>
          </a:xfrm>
          <a:prstGeom prst="rect">
            <a:avLst/>
          </a:prstGeom>
        </p:spPr>
      </p:pic>
    </p:spTree>
    <p:extLst>
      <p:ext uri="{BB962C8B-B14F-4D97-AF65-F5344CB8AC3E}">
        <p14:creationId xmlns:p14="http://schemas.microsoft.com/office/powerpoint/2010/main" val="49693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49837" y="1095997"/>
            <a:ext cx="7341588" cy="3260722"/>
            <a:chOff x="1273587" y="1143497"/>
            <a:chExt cx="7341588" cy="3260722"/>
          </a:xfrm>
        </p:grpSpPr>
        <p:sp>
          <p:nvSpPr>
            <p:cNvPr id="5" name="Freeform 4"/>
            <p:cNvSpPr/>
            <p:nvPr/>
          </p:nvSpPr>
          <p:spPr>
            <a:xfrm>
              <a:off x="1273587" y="1143507"/>
              <a:ext cx="2250000" cy="1080000"/>
            </a:xfrm>
            <a:custGeom>
              <a:avLst/>
              <a:gdLst>
                <a:gd name="connsiteX0" fmla="*/ 0 w 1630349"/>
                <a:gd name="connsiteY0" fmla="*/ 0 h 978209"/>
                <a:gd name="connsiteX1" fmla="*/ 1630349 w 1630349"/>
                <a:gd name="connsiteY1" fmla="*/ 0 h 978209"/>
                <a:gd name="connsiteX2" fmla="*/ 1630349 w 1630349"/>
                <a:gd name="connsiteY2" fmla="*/ 978209 h 978209"/>
                <a:gd name="connsiteX3" fmla="*/ 0 w 1630349"/>
                <a:gd name="connsiteY3" fmla="*/ 978209 h 978209"/>
                <a:gd name="connsiteX4" fmla="*/ 0 w 1630349"/>
                <a:gd name="connsiteY4" fmla="*/ 0 h 97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349" h="978209">
                  <a:moveTo>
                    <a:pt x="0" y="0"/>
                  </a:moveTo>
                  <a:lnTo>
                    <a:pt x="1630349" y="0"/>
                  </a:lnTo>
                  <a:lnTo>
                    <a:pt x="1630349" y="978209"/>
                  </a:lnTo>
                  <a:lnTo>
                    <a:pt x="0" y="978209"/>
                  </a:lnTo>
                  <a:lnTo>
                    <a:pt x="0" y="0"/>
                  </a:lnTo>
                  <a:close/>
                </a:path>
              </a:pathLst>
            </a:custGeom>
            <a:solidFill>
              <a:srgbClr val="4D90D7"/>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2">
                <a:hueOff val="0"/>
                <a:satOff val="0"/>
                <a:lumOff val="0"/>
                <a:alphaOff val="0"/>
              </a:schemeClr>
            </a:lnRef>
            <a:fillRef idx="1">
              <a:scrgbClr r="0" g="0" b="0"/>
            </a:fillRef>
            <a:effectRef idx="2">
              <a:schemeClr val="dk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ts val="1600"/>
                </a:lnSpc>
                <a:spcBef>
                  <a:spcPct val="0"/>
                </a:spcBef>
                <a:spcAft>
                  <a:spcPct val="35000"/>
                </a:spcAft>
              </a:pPr>
              <a:r>
                <a:rPr lang="en-AU" sz="1600" dirty="0"/>
                <a:t>Convenient a</a:t>
              </a:r>
              <a:r>
                <a:rPr lang="en-AU" sz="1600" kern="1200" dirty="0"/>
                <a:t>ccess to information and support, regardless of location and time</a:t>
              </a:r>
            </a:p>
          </p:txBody>
        </p:sp>
        <p:sp>
          <p:nvSpPr>
            <p:cNvPr id="6" name="Freeform 5"/>
            <p:cNvSpPr/>
            <p:nvPr/>
          </p:nvSpPr>
          <p:spPr>
            <a:xfrm>
              <a:off x="3861583" y="1143497"/>
              <a:ext cx="2250000" cy="1080000"/>
            </a:xfrm>
            <a:custGeom>
              <a:avLst/>
              <a:gdLst>
                <a:gd name="connsiteX0" fmla="*/ 0 w 1871999"/>
                <a:gd name="connsiteY0" fmla="*/ 0 h 978209"/>
                <a:gd name="connsiteX1" fmla="*/ 1871999 w 1871999"/>
                <a:gd name="connsiteY1" fmla="*/ 0 h 978209"/>
                <a:gd name="connsiteX2" fmla="*/ 1871999 w 1871999"/>
                <a:gd name="connsiteY2" fmla="*/ 978209 h 978209"/>
                <a:gd name="connsiteX3" fmla="*/ 0 w 1871999"/>
                <a:gd name="connsiteY3" fmla="*/ 978209 h 978209"/>
                <a:gd name="connsiteX4" fmla="*/ 0 w 1871999"/>
                <a:gd name="connsiteY4" fmla="*/ 0 h 97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999" h="978209">
                  <a:moveTo>
                    <a:pt x="0" y="0"/>
                  </a:moveTo>
                  <a:lnTo>
                    <a:pt x="1871999" y="0"/>
                  </a:lnTo>
                  <a:lnTo>
                    <a:pt x="1871999" y="978209"/>
                  </a:lnTo>
                  <a:lnTo>
                    <a:pt x="0" y="978209"/>
                  </a:lnTo>
                  <a:lnTo>
                    <a:pt x="0" y="0"/>
                  </a:lnTo>
                  <a:close/>
                </a:path>
              </a:pathLst>
            </a:custGeom>
            <a:solidFill>
              <a:srgbClr val="4D90D7"/>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2">
                <a:hueOff val="0"/>
                <a:satOff val="0"/>
                <a:lumOff val="0"/>
                <a:alphaOff val="0"/>
              </a:schemeClr>
            </a:lnRef>
            <a:fillRef idx="1">
              <a:scrgbClr r="0" g="0" b="0"/>
            </a:fillRef>
            <a:effectRef idx="2">
              <a:schemeClr val="dk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ts val="1600"/>
                </a:lnSpc>
                <a:spcBef>
                  <a:spcPct val="0"/>
                </a:spcBef>
                <a:spcAft>
                  <a:spcPct val="35000"/>
                </a:spcAft>
              </a:pPr>
              <a:r>
                <a:rPr lang="en-AU" sz="1600" dirty="0"/>
                <a:t>Referral pathway for other support services</a:t>
              </a:r>
            </a:p>
          </p:txBody>
        </p:sp>
        <p:sp>
          <p:nvSpPr>
            <p:cNvPr id="7" name="Freeform 6"/>
            <p:cNvSpPr/>
            <p:nvPr/>
          </p:nvSpPr>
          <p:spPr>
            <a:xfrm>
              <a:off x="6365175" y="1143502"/>
              <a:ext cx="2250000" cy="1080000"/>
            </a:xfrm>
            <a:custGeom>
              <a:avLst/>
              <a:gdLst>
                <a:gd name="connsiteX0" fmla="*/ 0 w 1630349"/>
                <a:gd name="connsiteY0" fmla="*/ 0 h 978209"/>
                <a:gd name="connsiteX1" fmla="*/ 1630349 w 1630349"/>
                <a:gd name="connsiteY1" fmla="*/ 0 h 978209"/>
                <a:gd name="connsiteX2" fmla="*/ 1630349 w 1630349"/>
                <a:gd name="connsiteY2" fmla="*/ 978209 h 978209"/>
                <a:gd name="connsiteX3" fmla="*/ 0 w 1630349"/>
                <a:gd name="connsiteY3" fmla="*/ 978209 h 978209"/>
                <a:gd name="connsiteX4" fmla="*/ 0 w 1630349"/>
                <a:gd name="connsiteY4" fmla="*/ 0 h 97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349" h="978209">
                  <a:moveTo>
                    <a:pt x="0" y="0"/>
                  </a:moveTo>
                  <a:lnTo>
                    <a:pt x="1630349" y="0"/>
                  </a:lnTo>
                  <a:lnTo>
                    <a:pt x="1630349" y="978209"/>
                  </a:lnTo>
                  <a:lnTo>
                    <a:pt x="0" y="978209"/>
                  </a:lnTo>
                  <a:lnTo>
                    <a:pt x="0" y="0"/>
                  </a:lnTo>
                  <a:close/>
                </a:path>
              </a:pathLst>
            </a:custGeom>
            <a:solidFill>
              <a:srgbClr val="4D90D7"/>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2">
                <a:hueOff val="0"/>
                <a:satOff val="0"/>
                <a:lumOff val="0"/>
                <a:alphaOff val="0"/>
              </a:schemeClr>
            </a:lnRef>
            <a:fillRef idx="1">
              <a:scrgbClr r="0" g="0" b="0"/>
            </a:fillRef>
            <a:effectRef idx="2">
              <a:schemeClr val="dk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ts val="1600"/>
                </a:lnSpc>
                <a:spcBef>
                  <a:spcPct val="0"/>
                </a:spcBef>
                <a:spcAft>
                  <a:spcPct val="35000"/>
                </a:spcAft>
              </a:pPr>
              <a:r>
                <a:rPr lang="en-AU" sz="1600" dirty="0"/>
                <a:t>A panel mix of health professionals, subject matter experts and people affected by cancer </a:t>
              </a:r>
              <a:endParaRPr lang="en-AU" sz="1600" kern="1200" dirty="0"/>
            </a:p>
          </p:txBody>
        </p:sp>
        <p:sp>
          <p:nvSpPr>
            <p:cNvPr id="8" name="Freeform 7"/>
            <p:cNvSpPr/>
            <p:nvPr/>
          </p:nvSpPr>
          <p:spPr>
            <a:xfrm>
              <a:off x="6365175" y="3426010"/>
              <a:ext cx="2250000" cy="978209"/>
            </a:xfrm>
            <a:custGeom>
              <a:avLst/>
              <a:gdLst>
                <a:gd name="connsiteX0" fmla="*/ 0 w 1630349"/>
                <a:gd name="connsiteY0" fmla="*/ 0 h 978209"/>
                <a:gd name="connsiteX1" fmla="*/ 1630349 w 1630349"/>
                <a:gd name="connsiteY1" fmla="*/ 0 h 978209"/>
                <a:gd name="connsiteX2" fmla="*/ 1630349 w 1630349"/>
                <a:gd name="connsiteY2" fmla="*/ 978209 h 978209"/>
                <a:gd name="connsiteX3" fmla="*/ 0 w 1630349"/>
                <a:gd name="connsiteY3" fmla="*/ 978209 h 978209"/>
                <a:gd name="connsiteX4" fmla="*/ 0 w 1630349"/>
                <a:gd name="connsiteY4" fmla="*/ 0 h 97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349" h="978209">
                  <a:moveTo>
                    <a:pt x="0" y="0"/>
                  </a:moveTo>
                  <a:lnTo>
                    <a:pt x="1630349" y="0"/>
                  </a:lnTo>
                  <a:lnTo>
                    <a:pt x="1630349" y="978209"/>
                  </a:lnTo>
                  <a:lnTo>
                    <a:pt x="0" y="978209"/>
                  </a:lnTo>
                  <a:lnTo>
                    <a:pt x="0" y="0"/>
                  </a:lnTo>
                  <a:close/>
                </a:path>
              </a:pathLst>
            </a:custGeom>
            <a:solidFill>
              <a:srgbClr val="4D90D7"/>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2">
                <a:hueOff val="0"/>
                <a:satOff val="0"/>
                <a:lumOff val="0"/>
                <a:alphaOff val="0"/>
              </a:schemeClr>
            </a:lnRef>
            <a:fillRef idx="1">
              <a:scrgbClr r="0" g="0" b="0"/>
            </a:fillRef>
            <a:effectRef idx="2">
              <a:schemeClr val="dk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ts val="1600"/>
                </a:lnSpc>
                <a:spcBef>
                  <a:spcPct val="0"/>
                </a:spcBef>
                <a:spcAft>
                  <a:spcPct val="35000"/>
                </a:spcAft>
              </a:pPr>
              <a:r>
                <a:rPr lang="en-AU" sz="1600" kern="1200" dirty="0"/>
                <a:t>Access to key oncology health professionals that many don’t have the advantage of  </a:t>
              </a:r>
            </a:p>
          </p:txBody>
        </p:sp>
        <p:sp>
          <p:nvSpPr>
            <p:cNvPr id="9" name="Freeform 8"/>
            <p:cNvSpPr/>
            <p:nvPr/>
          </p:nvSpPr>
          <p:spPr>
            <a:xfrm>
              <a:off x="1273588" y="2296628"/>
              <a:ext cx="2249999" cy="978209"/>
            </a:xfrm>
            <a:custGeom>
              <a:avLst/>
              <a:gdLst>
                <a:gd name="connsiteX0" fmla="*/ 0 w 1630349"/>
                <a:gd name="connsiteY0" fmla="*/ 0 h 978209"/>
                <a:gd name="connsiteX1" fmla="*/ 1630349 w 1630349"/>
                <a:gd name="connsiteY1" fmla="*/ 0 h 978209"/>
                <a:gd name="connsiteX2" fmla="*/ 1630349 w 1630349"/>
                <a:gd name="connsiteY2" fmla="*/ 978209 h 978209"/>
                <a:gd name="connsiteX3" fmla="*/ 0 w 1630349"/>
                <a:gd name="connsiteY3" fmla="*/ 978209 h 978209"/>
                <a:gd name="connsiteX4" fmla="*/ 0 w 1630349"/>
                <a:gd name="connsiteY4" fmla="*/ 0 h 97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349" h="978209">
                  <a:moveTo>
                    <a:pt x="0" y="0"/>
                  </a:moveTo>
                  <a:lnTo>
                    <a:pt x="1630349" y="0"/>
                  </a:lnTo>
                  <a:lnTo>
                    <a:pt x="1630349" y="978209"/>
                  </a:lnTo>
                  <a:lnTo>
                    <a:pt x="0" y="978209"/>
                  </a:lnTo>
                  <a:lnTo>
                    <a:pt x="0" y="0"/>
                  </a:lnTo>
                  <a:close/>
                </a:path>
              </a:pathLst>
            </a:custGeom>
            <a:solidFill>
              <a:srgbClr val="4D90D7"/>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2">
                <a:hueOff val="0"/>
                <a:satOff val="0"/>
                <a:lumOff val="0"/>
                <a:alphaOff val="0"/>
              </a:schemeClr>
            </a:lnRef>
            <a:fillRef idx="1">
              <a:scrgbClr r="0" g="0" b="0"/>
            </a:fillRef>
            <a:effectRef idx="2">
              <a:schemeClr val="dk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ts val="1600"/>
                </a:lnSpc>
                <a:spcBef>
                  <a:spcPct val="0"/>
                </a:spcBef>
                <a:spcAft>
                  <a:spcPct val="35000"/>
                </a:spcAft>
              </a:pPr>
              <a:r>
                <a:rPr lang="en-AU" sz="1600" kern="1200" dirty="0"/>
                <a:t>Free access to anyone national or international and cost effective for program delivery</a:t>
              </a:r>
            </a:p>
          </p:txBody>
        </p:sp>
        <p:sp>
          <p:nvSpPr>
            <p:cNvPr id="10" name="Freeform 9"/>
            <p:cNvSpPr/>
            <p:nvPr/>
          </p:nvSpPr>
          <p:spPr>
            <a:xfrm>
              <a:off x="3861583" y="2332252"/>
              <a:ext cx="2249999" cy="978209"/>
            </a:xfrm>
            <a:custGeom>
              <a:avLst/>
              <a:gdLst>
                <a:gd name="connsiteX0" fmla="*/ 0 w 1630349"/>
                <a:gd name="connsiteY0" fmla="*/ 0 h 978209"/>
                <a:gd name="connsiteX1" fmla="*/ 1630349 w 1630349"/>
                <a:gd name="connsiteY1" fmla="*/ 0 h 978209"/>
                <a:gd name="connsiteX2" fmla="*/ 1630349 w 1630349"/>
                <a:gd name="connsiteY2" fmla="*/ 978209 h 978209"/>
                <a:gd name="connsiteX3" fmla="*/ 0 w 1630349"/>
                <a:gd name="connsiteY3" fmla="*/ 978209 h 978209"/>
                <a:gd name="connsiteX4" fmla="*/ 0 w 1630349"/>
                <a:gd name="connsiteY4" fmla="*/ 0 h 97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349" h="978209">
                  <a:moveTo>
                    <a:pt x="0" y="0"/>
                  </a:moveTo>
                  <a:lnTo>
                    <a:pt x="1630349" y="0"/>
                  </a:lnTo>
                  <a:lnTo>
                    <a:pt x="1630349" y="978209"/>
                  </a:lnTo>
                  <a:lnTo>
                    <a:pt x="0" y="978209"/>
                  </a:lnTo>
                  <a:lnTo>
                    <a:pt x="0" y="0"/>
                  </a:lnTo>
                  <a:close/>
                </a:path>
              </a:pathLst>
            </a:custGeom>
            <a:solidFill>
              <a:srgbClr val="4D90D7"/>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2">
                <a:hueOff val="0"/>
                <a:satOff val="0"/>
                <a:lumOff val="0"/>
                <a:alphaOff val="0"/>
              </a:schemeClr>
            </a:lnRef>
            <a:fillRef idx="1">
              <a:scrgbClr r="0" g="0" b="0"/>
            </a:fillRef>
            <a:effectRef idx="2">
              <a:schemeClr val="dk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ts val="1600"/>
                </a:lnSpc>
                <a:spcBef>
                  <a:spcPct val="0"/>
                </a:spcBef>
                <a:spcAft>
                  <a:spcPct val="35000"/>
                </a:spcAft>
              </a:pPr>
              <a:r>
                <a:rPr lang="en-AU" sz="1600" dirty="0"/>
                <a:t>Good for people with low literacy as they can watch and listen</a:t>
              </a:r>
            </a:p>
          </p:txBody>
        </p:sp>
        <p:sp>
          <p:nvSpPr>
            <p:cNvPr id="11" name="Freeform 10"/>
            <p:cNvSpPr/>
            <p:nvPr/>
          </p:nvSpPr>
          <p:spPr>
            <a:xfrm>
              <a:off x="6365175" y="2296628"/>
              <a:ext cx="2250000" cy="978209"/>
            </a:xfrm>
            <a:custGeom>
              <a:avLst/>
              <a:gdLst>
                <a:gd name="connsiteX0" fmla="*/ 0 w 1630349"/>
                <a:gd name="connsiteY0" fmla="*/ 0 h 978209"/>
                <a:gd name="connsiteX1" fmla="*/ 1630349 w 1630349"/>
                <a:gd name="connsiteY1" fmla="*/ 0 h 978209"/>
                <a:gd name="connsiteX2" fmla="*/ 1630349 w 1630349"/>
                <a:gd name="connsiteY2" fmla="*/ 978209 h 978209"/>
                <a:gd name="connsiteX3" fmla="*/ 0 w 1630349"/>
                <a:gd name="connsiteY3" fmla="*/ 978209 h 978209"/>
                <a:gd name="connsiteX4" fmla="*/ 0 w 1630349"/>
                <a:gd name="connsiteY4" fmla="*/ 0 h 97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349" h="978209">
                  <a:moveTo>
                    <a:pt x="0" y="0"/>
                  </a:moveTo>
                  <a:lnTo>
                    <a:pt x="1630349" y="0"/>
                  </a:lnTo>
                  <a:lnTo>
                    <a:pt x="1630349" y="978209"/>
                  </a:lnTo>
                  <a:lnTo>
                    <a:pt x="0" y="978209"/>
                  </a:lnTo>
                  <a:lnTo>
                    <a:pt x="0" y="0"/>
                  </a:lnTo>
                  <a:close/>
                </a:path>
              </a:pathLst>
            </a:custGeom>
            <a:solidFill>
              <a:srgbClr val="4D90D7"/>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2">
                <a:hueOff val="0"/>
                <a:satOff val="0"/>
                <a:lumOff val="0"/>
                <a:alphaOff val="0"/>
              </a:schemeClr>
            </a:lnRef>
            <a:fillRef idx="1">
              <a:scrgbClr r="0" g="0" b="0"/>
            </a:fillRef>
            <a:effectRef idx="2">
              <a:schemeClr val="dk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ts val="1600"/>
                </a:lnSpc>
                <a:spcBef>
                  <a:spcPct val="0"/>
                </a:spcBef>
                <a:spcAft>
                  <a:spcPct val="35000"/>
                </a:spcAft>
              </a:pPr>
              <a:r>
                <a:rPr lang="en-AU" sz="1600" kern="1200" dirty="0"/>
                <a:t>Effective reach and unlimited amount of topics available to be delivered </a:t>
              </a:r>
            </a:p>
          </p:txBody>
        </p:sp>
        <p:sp>
          <p:nvSpPr>
            <p:cNvPr id="12" name="Freeform 11"/>
            <p:cNvSpPr/>
            <p:nvPr/>
          </p:nvSpPr>
          <p:spPr>
            <a:xfrm>
              <a:off x="1273588" y="3426010"/>
              <a:ext cx="2249999" cy="978209"/>
            </a:xfrm>
            <a:custGeom>
              <a:avLst/>
              <a:gdLst>
                <a:gd name="connsiteX0" fmla="*/ 0 w 1630349"/>
                <a:gd name="connsiteY0" fmla="*/ 0 h 978209"/>
                <a:gd name="connsiteX1" fmla="*/ 1630349 w 1630349"/>
                <a:gd name="connsiteY1" fmla="*/ 0 h 978209"/>
                <a:gd name="connsiteX2" fmla="*/ 1630349 w 1630349"/>
                <a:gd name="connsiteY2" fmla="*/ 978209 h 978209"/>
                <a:gd name="connsiteX3" fmla="*/ 0 w 1630349"/>
                <a:gd name="connsiteY3" fmla="*/ 978209 h 978209"/>
                <a:gd name="connsiteX4" fmla="*/ 0 w 1630349"/>
                <a:gd name="connsiteY4" fmla="*/ 0 h 97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349" h="978209">
                  <a:moveTo>
                    <a:pt x="0" y="0"/>
                  </a:moveTo>
                  <a:lnTo>
                    <a:pt x="1630349" y="0"/>
                  </a:lnTo>
                  <a:lnTo>
                    <a:pt x="1630349" y="978209"/>
                  </a:lnTo>
                  <a:lnTo>
                    <a:pt x="0" y="978209"/>
                  </a:lnTo>
                  <a:lnTo>
                    <a:pt x="0" y="0"/>
                  </a:lnTo>
                  <a:close/>
                </a:path>
              </a:pathLst>
            </a:custGeom>
            <a:solidFill>
              <a:srgbClr val="4D90D7"/>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2">
                <a:hueOff val="0"/>
                <a:satOff val="0"/>
                <a:lumOff val="0"/>
                <a:alphaOff val="0"/>
              </a:schemeClr>
            </a:lnRef>
            <a:fillRef idx="1">
              <a:scrgbClr r="0" g="0" b="0"/>
            </a:fillRef>
            <a:effectRef idx="2">
              <a:schemeClr val="dk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ts val="1600"/>
                </a:lnSpc>
                <a:spcBef>
                  <a:spcPct val="0"/>
                </a:spcBef>
                <a:spcAft>
                  <a:spcPct val="35000"/>
                </a:spcAft>
              </a:pPr>
              <a:r>
                <a:rPr lang="en-AU" sz="1600" kern="1200" dirty="0"/>
                <a:t>Provides strategies that can be implemented in everyday life wherever the participant lives</a:t>
              </a:r>
            </a:p>
          </p:txBody>
        </p:sp>
        <p:sp>
          <p:nvSpPr>
            <p:cNvPr id="13" name="Freeform 12"/>
            <p:cNvSpPr/>
            <p:nvPr/>
          </p:nvSpPr>
          <p:spPr>
            <a:xfrm>
              <a:off x="3861583" y="3425997"/>
              <a:ext cx="2250000" cy="978209"/>
            </a:xfrm>
            <a:custGeom>
              <a:avLst/>
              <a:gdLst>
                <a:gd name="connsiteX0" fmla="*/ 0 w 1630349"/>
                <a:gd name="connsiteY0" fmla="*/ 0 h 978209"/>
                <a:gd name="connsiteX1" fmla="*/ 1630349 w 1630349"/>
                <a:gd name="connsiteY1" fmla="*/ 0 h 978209"/>
                <a:gd name="connsiteX2" fmla="*/ 1630349 w 1630349"/>
                <a:gd name="connsiteY2" fmla="*/ 978209 h 978209"/>
                <a:gd name="connsiteX3" fmla="*/ 0 w 1630349"/>
                <a:gd name="connsiteY3" fmla="*/ 978209 h 978209"/>
                <a:gd name="connsiteX4" fmla="*/ 0 w 1630349"/>
                <a:gd name="connsiteY4" fmla="*/ 0 h 97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349" h="978209">
                  <a:moveTo>
                    <a:pt x="0" y="0"/>
                  </a:moveTo>
                  <a:lnTo>
                    <a:pt x="1630349" y="0"/>
                  </a:lnTo>
                  <a:lnTo>
                    <a:pt x="1630349" y="978209"/>
                  </a:lnTo>
                  <a:lnTo>
                    <a:pt x="0" y="978209"/>
                  </a:lnTo>
                  <a:lnTo>
                    <a:pt x="0" y="0"/>
                  </a:lnTo>
                  <a:close/>
                </a:path>
              </a:pathLst>
            </a:custGeom>
            <a:solidFill>
              <a:srgbClr val="4D90D7"/>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2">
                <a:hueOff val="0"/>
                <a:satOff val="0"/>
                <a:lumOff val="0"/>
                <a:alphaOff val="0"/>
              </a:schemeClr>
            </a:lnRef>
            <a:fillRef idx="1">
              <a:scrgbClr r="0" g="0" b="0"/>
            </a:fillRef>
            <a:effectRef idx="2">
              <a:schemeClr val="dk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ts val="1600"/>
                </a:lnSpc>
                <a:spcBef>
                  <a:spcPct val="0"/>
                </a:spcBef>
                <a:spcAft>
                  <a:spcPct val="35000"/>
                </a:spcAft>
              </a:pPr>
              <a:r>
                <a:rPr lang="en-AU" sz="1600" kern="1200" dirty="0"/>
                <a:t>Strong peer support online</a:t>
              </a:r>
            </a:p>
          </p:txBody>
        </p:sp>
      </p:grpSp>
      <p:sp>
        <p:nvSpPr>
          <p:cNvPr id="2" name="Title 1"/>
          <p:cNvSpPr>
            <a:spLocks noGrp="1"/>
          </p:cNvSpPr>
          <p:nvPr>
            <p:ph type="ctrTitle"/>
          </p:nvPr>
        </p:nvSpPr>
        <p:spPr/>
        <p:txBody>
          <a:bodyPr/>
          <a:lstStyle/>
          <a:p>
            <a:r>
              <a:rPr lang="en-AU" dirty="0"/>
              <a:t>What works?</a:t>
            </a:r>
          </a:p>
        </p:txBody>
      </p:sp>
    </p:spTree>
    <p:extLst>
      <p:ext uri="{BB962C8B-B14F-4D97-AF65-F5344CB8AC3E}">
        <p14:creationId xmlns:p14="http://schemas.microsoft.com/office/powerpoint/2010/main" val="1304302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1764" y="1142999"/>
            <a:ext cx="8062108" cy="3230217"/>
          </a:xfrm>
        </p:spPr>
        <p:txBody>
          <a:bodyPr>
            <a:noAutofit/>
          </a:bodyPr>
          <a:lstStyle/>
          <a:p>
            <a:pPr marL="342900" indent="-342900">
              <a:buFont typeface="Arial" panose="020B0604020202020204" pitchFamily="34" charset="0"/>
              <a:buChar char="•"/>
            </a:pPr>
            <a:r>
              <a:rPr lang="en-AU" sz="2000" b="0" dirty="0"/>
              <a:t>25 Webinars held – Cost approx. $11.50 per participant </a:t>
            </a:r>
          </a:p>
          <a:p>
            <a:pPr marL="342900" indent="-342900">
              <a:buFont typeface="Arial" panose="020B0604020202020204" pitchFamily="34" charset="0"/>
              <a:buChar char="•"/>
            </a:pPr>
            <a:r>
              <a:rPr lang="en-AU" sz="2000" b="0" dirty="0"/>
              <a:t>Total Registrations – N=6,960</a:t>
            </a:r>
          </a:p>
          <a:p>
            <a:pPr marL="342900" indent="-342900">
              <a:buFont typeface="Arial" panose="020B0604020202020204" pitchFamily="34" charset="0"/>
              <a:buChar char="•"/>
            </a:pPr>
            <a:r>
              <a:rPr lang="en-AU" sz="2000" b="0" dirty="0"/>
              <a:t>Live views N=1,728 (25%)</a:t>
            </a:r>
          </a:p>
          <a:p>
            <a:pPr marL="342900" indent="-342900">
              <a:buFont typeface="Arial" panose="020B0604020202020204" pitchFamily="34" charset="0"/>
              <a:buChar char="•"/>
            </a:pPr>
            <a:r>
              <a:rPr lang="en-AU" sz="2000" b="0" dirty="0"/>
              <a:t>Recorded views N=3,497 (50%)</a:t>
            </a:r>
          </a:p>
          <a:p>
            <a:pPr marL="342900" indent="-342900">
              <a:buFont typeface="Arial" panose="020B0604020202020204" pitchFamily="34" charset="0"/>
              <a:buChar char="•"/>
            </a:pPr>
            <a:r>
              <a:rPr lang="en-AU" sz="2000" b="0" dirty="0"/>
              <a:t>Female 80%, Male 19%</a:t>
            </a:r>
          </a:p>
          <a:p>
            <a:pPr marL="342900" indent="-342900">
              <a:buFont typeface="Arial" panose="020B0604020202020204" pitchFamily="34" charset="0"/>
              <a:buChar char="•"/>
            </a:pPr>
            <a:r>
              <a:rPr lang="en-AU" sz="2000" b="0" dirty="0"/>
              <a:t>Health Professional 37%                   </a:t>
            </a:r>
          </a:p>
          <a:p>
            <a:pPr marL="342900" indent="-342900">
              <a:buFont typeface="Arial" panose="020B0604020202020204" pitchFamily="34" charset="0"/>
              <a:buChar char="•"/>
            </a:pPr>
            <a:r>
              <a:rPr lang="en-AU" sz="2000" b="0" dirty="0"/>
              <a:t>Major cities 68%</a:t>
            </a:r>
          </a:p>
          <a:p>
            <a:pPr marL="342900" indent="-342900">
              <a:buFont typeface="Arial" panose="020B0604020202020204" pitchFamily="34" charset="0"/>
              <a:buChar char="•"/>
            </a:pPr>
            <a:r>
              <a:rPr lang="en-AU" sz="2000" b="0" dirty="0"/>
              <a:t>Regional and remote 30%</a:t>
            </a:r>
          </a:p>
          <a:p>
            <a:pPr marL="342900" indent="-342900">
              <a:buFont typeface="Arial" panose="020B0604020202020204" pitchFamily="34" charset="0"/>
              <a:buChar char="•"/>
            </a:pPr>
            <a:r>
              <a:rPr lang="en-AU" sz="2000" b="0" dirty="0"/>
              <a:t>International 2%</a:t>
            </a:r>
          </a:p>
          <a:p>
            <a:pPr marL="1085850" lvl="1" indent="-342900">
              <a:buFont typeface="Arial" panose="020B0604020202020204" pitchFamily="34" charset="0"/>
              <a:buChar char="•"/>
            </a:pPr>
            <a:endParaRPr lang="en-AU" sz="2000" b="0" dirty="0"/>
          </a:p>
          <a:p>
            <a:pPr marL="1085850" lvl="1" indent="-342900">
              <a:buFont typeface="Arial" panose="020B0604020202020204" pitchFamily="34" charset="0"/>
              <a:buChar char="•"/>
            </a:pPr>
            <a:endParaRPr lang="en-AU" sz="2000" b="0" dirty="0"/>
          </a:p>
          <a:p>
            <a:pPr marL="1085850" lvl="1" indent="-342900">
              <a:buFont typeface="Arial" panose="020B0604020202020204" pitchFamily="34" charset="0"/>
              <a:buChar char="•"/>
            </a:pPr>
            <a:endParaRPr lang="en-AU" sz="2000" b="0" dirty="0"/>
          </a:p>
          <a:p>
            <a:pPr marL="342900" indent="-342900">
              <a:buFont typeface="Arial" panose="020B0604020202020204" pitchFamily="34" charset="0"/>
              <a:buChar char="•"/>
            </a:pPr>
            <a:r>
              <a:rPr lang="en-AU" sz="2000" b="0" dirty="0"/>
              <a:t> in major cities 68%</a:t>
            </a:r>
          </a:p>
          <a:p>
            <a:pPr marL="342900" indent="-342900">
              <a:buFont typeface="Arial" panose="020B0604020202020204" pitchFamily="34" charset="0"/>
              <a:buChar char="•"/>
            </a:pPr>
            <a:r>
              <a:rPr lang="en-AU" sz="2000" b="0" dirty="0"/>
              <a:t>Participant in regional and r</a:t>
            </a:r>
          </a:p>
        </p:txBody>
      </p:sp>
      <p:sp>
        <p:nvSpPr>
          <p:cNvPr id="2" name="Title 1"/>
          <p:cNvSpPr>
            <a:spLocks noGrp="1"/>
          </p:cNvSpPr>
          <p:nvPr>
            <p:ph type="ctrTitle"/>
          </p:nvPr>
        </p:nvSpPr>
        <p:spPr/>
        <p:txBody>
          <a:bodyPr/>
          <a:lstStyle/>
          <a:p>
            <a:r>
              <a:rPr lang="en-AU" dirty="0"/>
              <a:t>Some key stats</a:t>
            </a:r>
          </a:p>
        </p:txBody>
      </p:sp>
    </p:spTree>
    <p:extLst>
      <p:ext uri="{BB962C8B-B14F-4D97-AF65-F5344CB8AC3E}">
        <p14:creationId xmlns:p14="http://schemas.microsoft.com/office/powerpoint/2010/main" val="2165541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5514" y="1083365"/>
            <a:ext cx="8062108" cy="3478696"/>
          </a:xfrm>
        </p:spPr>
        <p:txBody>
          <a:bodyPr>
            <a:normAutofit fontScale="77500" lnSpcReduction="20000"/>
          </a:bodyPr>
          <a:lstStyle/>
          <a:p>
            <a:pPr marL="342900" indent="-342900">
              <a:lnSpc>
                <a:spcPct val="110000"/>
              </a:lnSpc>
              <a:buFont typeface="Arial" panose="020B0604020202020204" pitchFamily="34" charset="0"/>
              <a:buChar char="•"/>
            </a:pPr>
            <a:r>
              <a:rPr lang="en-AU" sz="2600" b="0" dirty="0"/>
              <a:t>19% asked a question on registration</a:t>
            </a:r>
          </a:p>
          <a:p>
            <a:pPr marL="342900" indent="-342900">
              <a:lnSpc>
                <a:spcPct val="110000"/>
              </a:lnSpc>
              <a:buFont typeface="Arial" panose="020B0604020202020204" pitchFamily="34" charset="0"/>
              <a:buChar char="•"/>
            </a:pPr>
            <a:r>
              <a:rPr lang="en-AU" sz="2600" b="0" dirty="0"/>
              <a:t>57% completed exit survey</a:t>
            </a:r>
          </a:p>
          <a:p>
            <a:pPr marL="342900" indent="-342900">
              <a:lnSpc>
                <a:spcPct val="110000"/>
              </a:lnSpc>
              <a:buFont typeface="Arial" panose="020B0604020202020204" pitchFamily="34" charset="0"/>
              <a:buChar char="•"/>
            </a:pPr>
            <a:r>
              <a:rPr lang="en-AU" sz="2600" b="0" dirty="0"/>
              <a:t>95% content was relevant to their interests and needs</a:t>
            </a:r>
          </a:p>
          <a:p>
            <a:pPr marL="342900" indent="-342900">
              <a:lnSpc>
                <a:spcPct val="110000"/>
              </a:lnSpc>
              <a:buFont typeface="Arial" panose="020B0604020202020204" pitchFamily="34" charset="0"/>
              <a:buChar char="•"/>
            </a:pPr>
            <a:r>
              <a:rPr lang="en-AU" sz="2600" b="0" dirty="0"/>
              <a:t>90% increased knowledge</a:t>
            </a:r>
          </a:p>
          <a:p>
            <a:pPr marL="342900" indent="-342900">
              <a:lnSpc>
                <a:spcPct val="110000"/>
              </a:lnSpc>
              <a:buFont typeface="Arial" panose="020B0604020202020204" pitchFamily="34" charset="0"/>
              <a:buChar char="•"/>
            </a:pPr>
            <a:r>
              <a:rPr lang="en-AU" sz="2600" b="0" dirty="0"/>
              <a:t>89% provided strategies</a:t>
            </a:r>
          </a:p>
          <a:p>
            <a:pPr marL="342900" indent="-342900">
              <a:lnSpc>
                <a:spcPct val="110000"/>
              </a:lnSpc>
              <a:buFont typeface="Arial" panose="020B0604020202020204" pitchFamily="34" charset="0"/>
              <a:buChar char="•"/>
            </a:pPr>
            <a:r>
              <a:rPr lang="en-AU" sz="2600" b="0" dirty="0"/>
              <a:t>84% confident to apply strategies</a:t>
            </a:r>
          </a:p>
          <a:p>
            <a:pPr marL="342900" indent="-342900">
              <a:lnSpc>
                <a:spcPct val="110000"/>
              </a:lnSpc>
              <a:buFont typeface="Arial" panose="020B0604020202020204" pitchFamily="34" charset="0"/>
              <a:buChar char="•"/>
            </a:pPr>
            <a:r>
              <a:rPr lang="en-AU" sz="2600" b="0" dirty="0"/>
              <a:t>90% engaged with information</a:t>
            </a:r>
          </a:p>
          <a:p>
            <a:pPr marL="342900" indent="-342900">
              <a:lnSpc>
                <a:spcPct val="110000"/>
              </a:lnSpc>
              <a:buFont typeface="Arial" panose="020B0604020202020204" pitchFamily="34" charset="0"/>
              <a:buChar char="•"/>
            </a:pPr>
            <a:r>
              <a:rPr lang="en-AU" sz="2600" b="0" dirty="0"/>
              <a:t>92% felt it was easy to access</a:t>
            </a:r>
          </a:p>
          <a:p>
            <a:pPr marL="342900" indent="-342900">
              <a:lnSpc>
                <a:spcPct val="110000"/>
              </a:lnSpc>
              <a:buFont typeface="Arial" panose="020B0604020202020204" pitchFamily="34" charset="0"/>
              <a:buChar char="•"/>
            </a:pPr>
            <a:r>
              <a:rPr lang="en-AU" sz="2600" b="0" dirty="0"/>
              <a:t>97% would attend another webinar</a:t>
            </a:r>
          </a:p>
          <a:p>
            <a:pPr marL="342900" indent="-342900">
              <a:lnSpc>
                <a:spcPct val="110000"/>
              </a:lnSpc>
              <a:buFont typeface="Arial" panose="020B0604020202020204" pitchFamily="34" charset="0"/>
              <a:buChar char="•"/>
            </a:pPr>
            <a:r>
              <a:rPr lang="en-AU" sz="2600" b="0" dirty="0"/>
              <a:t>95% would refer others to webinars</a:t>
            </a:r>
          </a:p>
          <a:p>
            <a:pPr marL="342900" indent="-342900">
              <a:buFont typeface="Arial" panose="020B0604020202020204" pitchFamily="34" charset="0"/>
              <a:buChar char="•"/>
            </a:pPr>
            <a:endParaRPr lang="en-AU" sz="2000" b="0" dirty="0"/>
          </a:p>
          <a:p>
            <a:pPr marL="342900" indent="-342900">
              <a:buFont typeface="Arial" panose="020B0604020202020204" pitchFamily="34" charset="0"/>
              <a:buChar char="•"/>
            </a:pPr>
            <a:endParaRPr lang="en-AU" sz="2000" b="0" dirty="0"/>
          </a:p>
        </p:txBody>
      </p:sp>
      <p:sp>
        <p:nvSpPr>
          <p:cNvPr id="3" name="Title 2"/>
          <p:cNvSpPr>
            <a:spLocks noGrp="1"/>
          </p:cNvSpPr>
          <p:nvPr>
            <p:ph type="ctrTitle"/>
          </p:nvPr>
        </p:nvSpPr>
        <p:spPr/>
        <p:txBody>
          <a:bodyPr/>
          <a:lstStyle/>
          <a:p>
            <a:r>
              <a:rPr lang="en-AU" dirty="0"/>
              <a:t>How did we do?</a:t>
            </a:r>
          </a:p>
        </p:txBody>
      </p:sp>
    </p:spTree>
    <p:extLst>
      <p:ext uri="{BB962C8B-B14F-4D97-AF65-F5344CB8AC3E}">
        <p14:creationId xmlns:p14="http://schemas.microsoft.com/office/powerpoint/2010/main" val="1853660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5514" y="1083365"/>
            <a:ext cx="8062108" cy="3309731"/>
          </a:xfrm>
        </p:spPr>
        <p:txBody>
          <a:bodyPr>
            <a:normAutofit fontScale="85000" lnSpcReduction="20000"/>
          </a:bodyPr>
          <a:lstStyle/>
          <a:p>
            <a:pPr marL="342900" indent="-342900">
              <a:buFont typeface="Arial" panose="020B0604020202020204" pitchFamily="34" charset="0"/>
              <a:buChar char="•"/>
            </a:pPr>
            <a:r>
              <a:rPr lang="en-AU" sz="2200" b="0" i="1" dirty="0"/>
              <a:t>“So much information in such a short time and in my own lounge room” </a:t>
            </a:r>
          </a:p>
          <a:p>
            <a:pPr marL="342900" indent="-342900">
              <a:buFont typeface="Arial" panose="020B0604020202020204" pitchFamily="34" charset="0"/>
              <a:buChar char="•"/>
            </a:pPr>
            <a:r>
              <a:rPr lang="en-AU" sz="2200" b="0" i="1" dirty="0"/>
              <a:t>“Appreciated perspectives of different professionals that presented, rather than one type of perspective (just medical, legal or allied health)” </a:t>
            </a:r>
          </a:p>
          <a:p>
            <a:pPr marL="342900" indent="-342900">
              <a:buFont typeface="Arial" panose="020B0604020202020204" pitchFamily="34" charset="0"/>
              <a:buChar char="•"/>
            </a:pPr>
            <a:r>
              <a:rPr lang="en-AU" sz="2200" b="0" i="1" dirty="0"/>
              <a:t>“Makes me feel like I'm not alone with the issues I'm experiencing post treatment”</a:t>
            </a:r>
          </a:p>
          <a:p>
            <a:pPr marL="342900" indent="-342900">
              <a:buFont typeface="Arial" panose="020B0604020202020204" pitchFamily="34" charset="0"/>
              <a:buChar char="•"/>
            </a:pPr>
            <a:r>
              <a:rPr lang="en-AU" sz="2200" b="0" i="1" dirty="0"/>
              <a:t>“So good not to travel, and was so informative”</a:t>
            </a:r>
          </a:p>
          <a:p>
            <a:pPr marL="342900" indent="-342900">
              <a:buFont typeface="Arial" panose="020B0604020202020204" pitchFamily="34" charset="0"/>
              <a:buChar char="•"/>
            </a:pPr>
            <a:r>
              <a:rPr lang="en-AU" sz="2200" b="0" i="1" dirty="0"/>
              <a:t>“Thoroughly enjoyed this webinar...I feel motivated to start exercising   which has been my Achilles heel”</a:t>
            </a:r>
          </a:p>
          <a:p>
            <a:pPr marL="342900" indent="-342900">
              <a:buFont typeface="Arial" panose="020B0604020202020204" pitchFamily="34" charset="0"/>
              <a:buChar char="•"/>
            </a:pPr>
            <a:r>
              <a:rPr lang="en-AU" sz="2200" b="0" i="1" dirty="0"/>
              <a:t>“Considering I am in England, the reception was fantastic. Not one hiccup or programme loss , even for a second”</a:t>
            </a:r>
          </a:p>
          <a:p>
            <a:pPr marL="342900" indent="-342900">
              <a:buFont typeface="Arial" panose="020B0604020202020204" pitchFamily="34" charset="0"/>
              <a:buChar char="•"/>
            </a:pPr>
            <a:endParaRPr lang="en-AU" sz="2200" b="0" i="1" dirty="0"/>
          </a:p>
        </p:txBody>
      </p:sp>
      <p:sp>
        <p:nvSpPr>
          <p:cNvPr id="3" name="Title 2"/>
          <p:cNvSpPr>
            <a:spLocks noGrp="1"/>
          </p:cNvSpPr>
          <p:nvPr>
            <p:ph type="ctrTitle"/>
          </p:nvPr>
        </p:nvSpPr>
        <p:spPr/>
        <p:txBody>
          <a:bodyPr/>
          <a:lstStyle/>
          <a:p>
            <a:r>
              <a:rPr lang="en-AU" dirty="0"/>
              <a:t>Comments within exit survey</a:t>
            </a:r>
          </a:p>
        </p:txBody>
      </p:sp>
    </p:spTree>
    <p:extLst>
      <p:ext uri="{BB962C8B-B14F-4D97-AF65-F5344CB8AC3E}">
        <p14:creationId xmlns:p14="http://schemas.microsoft.com/office/powerpoint/2010/main" val="2132981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5514" y="1143000"/>
            <a:ext cx="8062108" cy="3241326"/>
          </a:xfrm>
        </p:spPr>
        <p:txBody>
          <a:bodyPr>
            <a:normAutofit/>
          </a:bodyPr>
          <a:lstStyle/>
          <a:p>
            <a:r>
              <a:rPr lang="en-AU" sz="2000" b="0" dirty="0"/>
              <a:t>Using online digital platforms such as Webinars are an effective, acceptable, cost effective and sustainable mode of delivering reliable information and support to people affected by cancer and health professionals</a:t>
            </a:r>
          </a:p>
          <a:p>
            <a:endParaRPr lang="en-AU" sz="2000" b="0" dirty="0"/>
          </a:p>
          <a:p>
            <a:r>
              <a:rPr lang="en-AU" sz="2000" b="0" dirty="0"/>
              <a:t>The format and information presented is meeting the needs of the participants especially where delivering face to face programs is not practical or possible</a:t>
            </a:r>
          </a:p>
          <a:p>
            <a:endParaRPr lang="en-AU" b="0" dirty="0"/>
          </a:p>
        </p:txBody>
      </p:sp>
      <p:sp>
        <p:nvSpPr>
          <p:cNvPr id="3" name="Title 2"/>
          <p:cNvSpPr>
            <a:spLocks noGrp="1"/>
          </p:cNvSpPr>
          <p:nvPr>
            <p:ph type="ctrTitle"/>
          </p:nvPr>
        </p:nvSpPr>
        <p:spPr/>
        <p:txBody>
          <a:bodyPr/>
          <a:lstStyle/>
          <a:p>
            <a:r>
              <a:rPr lang="en-AU" dirty="0"/>
              <a:t>Conclusions</a:t>
            </a:r>
          </a:p>
        </p:txBody>
      </p:sp>
    </p:spTree>
    <p:extLst>
      <p:ext uri="{BB962C8B-B14F-4D97-AF65-F5344CB8AC3E}">
        <p14:creationId xmlns:p14="http://schemas.microsoft.com/office/powerpoint/2010/main" val="1256622705"/>
      </p:ext>
    </p:extLst>
  </p:cSld>
  <p:clrMapOvr>
    <a:masterClrMapping/>
  </p:clrMapOvr>
</p:sld>
</file>

<file path=ppt/theme/theme1.xml><?xml version="1.0" encoding="utf-8"?>
<a:theme xmlns:a="http://schemas.openxmlformats.org/drawingml/2006/main" name="1_Office Theme">
  <a:themeElements>
    <a:clrScheme name="CCNSW blue RGB">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2285</TotalTime>
  <Words>1843</Words>
  <Application>Microsoft Office PowerPoint</Application>
  <PresentationFormat>On-screen Show (16:9)</PresentationFormat>
  <Paragraphs>166</Paragraphs>
  <Slides>14</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Helvetica</vt:lpstr>
      <vt:lpstr>Wingdings</vt:lpstr>
      <vt:lpstr>1_Office Theme</vt:lpstr>
      <vt:lpstr>Custom Design</vt:lpstr>
      <vt:lpstr>Using Webinars to empower and support people affected by Cancer   </vt:lpstr>
      <vt:lpstr>PowerPoint Presentation</vt:lpstr>
      <vt:lpstr>What is a Webinar?</vt:lpstr>
      <vt:lpstr>PowerPoint Presentation</vt:lpstr>
      <vt:lpstr>What works?</vt:lpstr>
      <vt:lpstr>Some key stats</vt:lpstr>
      <vt:lpstr>How did we do?</vt:lpstr>
      <vt:lpstr>Comments within exit survey</vt:lpstr>
      <vt:lpstr>Conclusions</vt:lpstr>
      <vt:lpstr>Where to next?</vt:lpstr>
      <vt:lpstr>Where we are currently</vt:lpstr>
      <vt:lpstr>Challenges</vt:lpstr>
      <vt:lpstr>Looking ahead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Studio2</dc:creator>
  <cp:lastModifiedBy>Kevin Babb</cp:lastModifiedBy>
  <cp:revision>113</cp:revision>
  <cp:lastPrinted>2014-11-27T05:10:57Z</cp:lastPrinted>
  <dcterms:created xsi:type="dcterms:W3CDTF">2014-11-24T04:55:10Z</dcterms:created>
  <dcterms:modified xsi:type="dcterms:W3CDTF">2016-11-08T20:22:42Z</dcterms:modified>
</cp:coreProperties>
</file>