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357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6C564"/>
    <a:srgbClr val="FFFDB3"/>
    <a:srgbClr val="F0DAAE"/>
    <a:srgbClr val="F0CCAE"/>
    <a:srgbClr val="8C77E3"/>
    <a:srgbClr val="0033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94" autoAdjust="0"/>
  </p:normalViewPr>
  <p:slideViewPr>
    <p:cSldViewPr>
      <p:cViewPr varScale="1">
        <p:scale>
          <a:sx n="64" d="100"/>
          <a:sy n="64" d="100"/>
        </p:scale>
        <p:origin x="-6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1553A66-A6D6-4506-AC71-F3F0A870A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96A3B59-C40E-46F5-9945-411E8B0BD1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CC3388-8FC6-45CA-904A-CF61FADC8F8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Independent network of 45 members from 30 countries </a:t>
            </a:r>
          </a:p>
          <a:p>
            <a:r>
              <a:rPr lang="en-US" smtClean="0"/>
              <a:t>Founded in 1996</a:t>
            </a:r>
          </a:p>
          <a:p>
            <a:r>
              <a:rPr lang="en-US" smtClean="0"/>
              <a:t>Partner with UICC</a:t>
            </a:r>
          </a:p>
          <a:p>
            <a:r>
              <a:rPr lang="en-US" smtClean="0"/>
              <a:t>To help cancer organizations throughout the world establish and deliver quality cancer information services by:</a:t>
            </a:r>
          </a:p>
          <a:p>
            <a:pPr lvl="1"/>
            <a:r>
              <a:rPr lang="en-US" smtClean="0"/>
              <a:t>Promoting collaboration</a:t>
            </a:r>
          </a:p>
          <a:p>
            <a:pPr lvl="1"/>
            <a:r>
              <a:rPr lang="en-US" smtClean="0"/>
              <a:t>Sharing information and tools</a:t>
            </a:r>
          </a:p>
          <a:p>
            <a:pPr lvl="1"/>
            <a:r>
              <a:rPr lang="en-US" smtClean="0"/>
              <a:t>Developing and updating service standards</a:t>
            </a:r>
          </a:p>
          <a:p>
            <a:pPr lvl="1"/>
            <a:r>
              <a:rPr lang="en-US" smtClean="0"/>
              <a:t>Increasing awareness of CIS</a:t>
            </a:r>
          </a:p>
          <a:p>
            <a:pPr lvl="1"/>
            <a:r>
              <a:rPr lang="en-US" smtClean="0"/>
              <a:t>Supporting new services</a:t>
            </a:r>
          </a:p>
          <a:p>
            <a:pPr lvl="1"/>
            <a:r>
              <a:rPr lang="en-US" smtClean="0"/>
              <a:t>Delivering courses</a:t>
            </a:r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Logo-CIS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686425"/>
            <a:ext cx="23050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Logo-UICC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5732463"/>
            <a:ext cx="18002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Fond-blu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013"/>
            <a:ext cx="91440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Collage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188" y="2132013"/>
            <a:ext cx="799306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0"/>
            <a:ext cx="7772400" cy="191611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1588" y="44450"/>
            <a:ext cx="2057400" cy="6038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019800" cy="6038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F6448-77CC-4969-97CC-868F11177B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0C07D2-B9C8-4900-9D58-12292AEF8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CD109-0ACB-4014-98F3-1FD404E27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5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4575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00291-ABD5-4062-85D1-5F37726D2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1E86-2724-44A9-A31A-D1CC3BF23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68C5-9E52-4D3A-AB25-3733A2D3B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08B6D-3533-48CF-9150-8FAEF6021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2B214-D170-4AA4-892A-9AF5AEE1F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B9FE-A12B-4E14-85E9-7EA60172B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3B680-B266-4EE8-8A81-083C55AA3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74638"/>
            <a:ext cx="2108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53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A806C-59F5-43EA-911E-44200096C9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6125" y="1557338"/>
            <a:ext cx="37084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6925" y="1557338"/>
            <a:ext cx="3709988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Logo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783263"/>
            <a:ext cx="9144000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Collage-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7900" y="5789613"/>
            <a:ext cx="4356100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6125" y="1557338"/>
            <a:ext cx="757078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7" r:id="rId3"/>
    <p:sldLayoutId id="2147483726" r:id="rId4"/>
    <p:sldLayoutId id="2147483725" r:id="rId5"/>
    <p:sldLayoutId id="2147483724" r:id="rId6"/>
    <p:sldLayoutId id="2147483723" r:id="rId7"/>
    <p:sldLayoutId id="2147483722" r:id="rId8"/>
    <p:sldLayoutId id="2147483721" r:id="rId9"/>
    <p:sldLayoutId id="2147483720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sz="28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Arial" charset="0"/>
        <a:buChar char="–"/>
        <a:defRPr sz="24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3575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D0DAF97-2870-4197-B2A9-874323148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7" descr="Logos-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-26988"/>
            <a:ext cx="9144000" cy="108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8" descr="Collage-3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787900" y="-26988"/>
            <a:ext cx="4356100" cy="106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SzPct val="85000"/>
        <a:buChar char="•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icisg.org" TargetMode="External"/><Relationship Id="rId2" Type="http://schemas.openxmlformats.org/officeDocument/2006/relationships/hyperlink" Target="mailto:morram@earthlink.ne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cisg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95288" y="260350"/>
            <a:ext cx="8280400" cy="1800225"/>
          </a:xfrm>
        </p:spPr>
        <p:txBody>
          <a:bodyPr/>
          <a:lstStyle/>
          <a:p>
            <a:pPr algn="ctr"/>
            <a:r>
              <a:rPr lang="en-US" sz="3200" smtClean="0"/>
              <a:t>The Role of CIS in Enabling Informed Decision Making</a:t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Marion E. Morra, M.A.</a:t>
            </a:r>
            <a:endParaRPr lang="en-US" sz="3200" smtClean="0">
              <a:solidFill>
                <a:srgbClr val="FF9900"/>
              </a:solidFill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3635375" y="5995988"/>
            <a:ext cx="2154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9900"/>
                </a:solidFill>
              </a:rPr>
              <a:t>Montreal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13787" cy="1143000"/>
          </a:xfrm>
        </p:spPr>
        <p:txBody>
          <a:bodyPr/>
          <a:lstStyle/>
          <a:p>
            <a:pPr eaLnBrk="1" hangingPunct="1"/>
            <a:r>
              <a:rPr lang="en-US" smtClean="0"/>
              <a:t>Need for Informed Decision Making in Cancer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524000"/>
            <a:ext cx="8001000" cy="4800600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sz="3200" smtClean="0"/>
              <a:t>Importance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/>
              <a:t>Patients, family members need information</a:t>
            </a:r>
          </a:p>
          <a:p>
            <a:pPr lvl="2" eaLnBrk="1" hangingPunct="1"/>
            <a:r>
              <a:rPr lang="en-US" smtClean="0"/>
              <a:t>Right questions to ask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z="3200" smtClean="0"/>
              <a:t>Challenging</a:t>
            </a:r>
          </a:p>
          <a:p>
            <a:pPr lvl="2" eaLnBrk="1" hangingPunct="1"/>
            <a:r>
              <a:rPr lang="en-US" smtClean="0"/>
              <a:t>Complex medical information</a:t>
            </a:r>
          </a:p>
          <a:p>
            <a:pPr lvl="2" eaLnBrk="1" hangingPunct="1"/>
            <a:r>
              <a:rPr lang="en-US" smtClean="0"/>
              <a:t>Uncertainty regarding disease its treatments and their outcomes</a:t>
            </a:r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 of Informed Decision Making in Cancer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149350"/>
            <a:ext cx="8001000" cy="4800600"/>
          </a:xfrm>
        </p:spPr>
        <p:txBody>
          <a:bodyPr/>
          <a:lstStyle/>
          <a:p>
            <a:pPr eaLnBrk="1" hangingPunct="1"/>
            <a:r>
              <a:rPr lang="en-US" smtClean="0"/>
              <a:t>Benefits both patients and health professionals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Compromises care delivery and patient satisfaction</a:t>
            </a:r>
            <a:r>
              <a:rPr lang="en-US" sz="1200" smtClean="0"/>
              <a:t> </a:t>
            </a:r>
            <a:r>
              <a:rPr lang="en-US" sz="1400" smtClean="0"/>
              <a:t>(Back AL, Arnold RM, Tulsky JA et al. Teaching communication skills to medical oncology fellows. JClinc Oncol 21:2433-2436)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Relationship between quality of physician-patient communication and variety of outcomes, including</a:t>
            </a:r>
          </a:p>
          <a:p>
            <a:pPr lvl="2" eaLnBrk="1" hangingPunct="1"/>
            <a:r>
              <a:rPr lang="en-US" smtClean="0"/>
              <a:t>Symptom management, adherence to treatment, accrual to clinical trials </a:t>
            </a:r>
            <a:r>
              <a:rPr lang="en-US" sz="1400" smtClean="0"/>
              <a:t>(Perocchia FS, Kodorowski JK, Williams LA, et al. Patient Centered Communication in Cancer Care: Role of the CIS. J Cancer Education DOI; 10.1007/s13187-010-0121-y) </a:t>
            </a:r>
          </a:p>
          <a:p>
            <a:pPr lvl="1" eaLnBrk="1" hangingPunct="1">
              <a:buFont typeface="Arial" charset="0"/>
              <a:buChar char="•"/>
            </a:pPr>
            <a:endParaRPr lang="en-US" sz="1400" smtClean="0"/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Providers of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Impact care and health outcomes</a:t>
            </a:r>
          </a:p>
          <a:p>
            <a:pPr eaLnBrk="1" hangingPunct="1"/>
            <a:r>
              <a:rPr lang="en-US" smtClean="0"/>
              <a:t>Play pivotal role in decision making</a:t>
            </a:r>
          </a:p>
          <a:p>
            <a:pPr eaLnBrk="1" hangingPunct="1"/>
            <a:r>
              <a:rPr lang="en-US" smtClean="0"/>
              <a:t>Facilitate access to information</a:t>
            </a:r>
          </a:p>
          <a:p>
            <a:pPr eaLnBrk="1" hangingPunct="1"/>
            <a:r>
              <a:rPr lang="en-US" smtClean="0"/>
              <a:t>Provide decision aids and other resources</a:t>
            </a:r>
          </a:p>
          <a:p>
            <a:pPr eaLnBrk="1" hangingPunct="1"/>
            <a:r>
              <a:rPr lang="en-US" smtClean="0"/>
              <a:t>Preserve patient-doctor relationship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Cancer Information Service (CIS) as a Provider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913" y="1773238"/>
            <a:ext cx="8001000" cy="4525962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smtClean="0"/>
              <a:t>One-on-one personalized interaction with trained information specialist (phone, e-mail, social media)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Provides evidence-based, up to date information; not medical advice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Supports doctor-patient relationship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Helps patient, family members understand and make decisions based on his/her preferences and values</a:t>
            </a:r>
          </a:p>
          <a:p>
            <a:pPr eaLnBrk="1" hangingPunct="1"/>
            <a:endParaRPr lang="en-US" smtClean="0"/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  <a:p>
            <a:pPr lvl="1" eaLnBrk="1" hangingPunct="1">
              <a:buFont typeface="Arial" charset="0"/>
              <a:buChar char="•"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Lessons we</a:t>
            </a:r>
            <a:r>
              <a:rPr lang="en-US" altLang="en-US" smtClean="0"/>
              <a:t>’</a:t>
            </a:r>
            <a:r>
              <a:rPr lang="en-US" smtClean="0"/>
              <a:t>ve learned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746125" y="1350963"/>
            <a:ext cx="7570788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It</a:t>
            </a:r>
            <a:r>
              <a:rPr lang="en-US" altLang="en-US" sz="2400" smtClean="0"/>
              <a:t>’</a:t>
            </a:r>
            <a:r>
              <a:rPr lang="en-US" sz="2400" smtClean="0"/>
              <a:t>s a small, small world … sharing best practices and expertise </a:t>
            </a:r>
          </a:p>
          <a:p>
            <a:pPr eaLnBrk="1" hangingPunct="1"/>
            <a:r>
              <a:rPr lang="en-US" sz="2400" smtClean="0"/>
              <a:t>Well-trained staff who can give credible, accurate, up to date information</a:t>
            </a:r>
          </a:p>
          <a:p>
            <a:pPr eaLnBrk="1" hangingPunct="1"/>
            <a:r>
              <a:rPr lang="en-US" sz="2400" smtClean="0"/>
              <a:t>Opportunity for patients and family members to share fears and doubts with someone who can listen and answer their questions</a:t>
            </a:r>
          </a:p>
          <a:p>
            <a:pPr eaLnBrk="1" hangingPunct="1"/>
            <a:r>
              <a:rPr lang="en-US" sz="2400" smtClean="0"/>
              <a:t>Working side by side with health professionals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Lessons learned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Measuring quality is essential, external and internal</a:t>
            </a:r>
          </a:p>
          <a:p>
            <a:pPr eaLnBrk="1" hangingPunct="1"/>
            <a:r>
              <a:rPr lang="en-US" sz="2400" smtClean="0"/>
              <a:t>External: Satisfaction and actions, patients, families</a:t>
            </a:r>
          </a:p>
          <a:p>
            <a:pPr eaLnBrk="1" hangingPunct="1"/>
            <a:r>
              <a:rPr lang="en-US" sz="2400" smtClean="0"/>
              <a:t>Internal performance measures</a:t>
            </a:r>
          </a:p>
          <a:p>
            <a:pPr lvl="1" eaLnBrk="1" hangingPunct="1"/>
            <a:r>
              <a:rPr lang="en-US" smtClean="0"/>
              <a:t>Meeting caller</a:t>
            </a:r>
            <a:r>
              <a:rPr lang="en-US" altLang="en-US" smtClean="0"/>
              <a:t>’</a:t>
            </a:r>
            <a:r>
              <a:rPr lang="en-US" smtClean="0"/>
              <a:t>s needs </a:t>
            </a:r>
          </a:p>
          <a:p>
            <a:pPr lvl="1" eaLnBrk="1" hangingPunct="1"/>
            <a:r>
              <a:rPr lang="en-US" smtClean="0"/>
              <a:t>Information: accurate, complete, address caller</a:t>
            </a:r>
            <a:r>
              <a:rPr lang="en-US" altLang="en-US" smtClean="0"/>
              <a:t>’</a:t>
            </a:r>
            <a:r>
              <a:rPr lang="en-US" smtClean="0"/>
              <a:t>s needs, concerns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Lessons learned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en-US" smtClean="0"/>
              <a:t>Assessment: complete, tailored to the caller</a:t>
            </a:r>
            <a:r>
              <a:rPr lang="en-US" altLang="en-US" smtClean="0"/>
              <a:t>’</a:t>
            </a:r>
            <a:r>
              <a:rPr lang="en-US" smtClean="0"/>
              <a:t>s needs and questions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Caller</a:t>
            </a:r>
            <a:r>
              <a:rPr lang="en-US" altLang="en-US" smtClean="0"/>
              <a:t>’</a:t>
            </a:r>
            <a:r>
              <a:rPr lang="en-US" smtClean="0"/>
              <a:t>s understanding: checked? Technical terms explained?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Organization: information communicated in an organized, logical manner? In a professional, credible, empathetic way?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Resources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Marion Morra: </a:t>
            </a:r>
            <a:r>
              <a:rPr lang="en-US" smtClean="0">
                <a:hlinkClick r:id="rId2"/>
              </a:rPr>
              <a:t>morram@earthlink.net</a:t>
            </a:r>
            <a:endParaRPr lang="en-US" smtClean="0"/>
          </a:p>
          <a:p>
            <a:r>
              <a:rPr lang="en-US" smtClean="0"/>
              <a:t>ICISG e-mail: </a:t>
            </a:r>
            <a:r>
              <a:rPr lang="en-US" smtClean="0">
                <a:hlinkClick r:id="rId3"/>
              </a:rPr>
              <a:t>info@icisg.org</a:t>
            </a:r>
            <a:endParaRPr lang="en-US" smtClean="0"/>
          </a:p>
          <a:p>
            <a:r>
              <a:rPr lang="en-US" smtClean="0"/>
              <a:t>ICISG Website: </a:t>
            </a:r>
            <a:r>
              <a:rPr lang="en-US" smtClean="0">
                <a:hlinkClick r:id="rId4"/>
              </a:rPr>
              <a:t>www.icisg.org</a:t>
            </a:r>
            <a:endParaRPr lang="en-US" smtClean="0"/>
          </a:p>
          <a:p>
            <a:pPr lvl="1">
              <a:buFont typeface="Arial" charset="0"/>
              <a:buChar char="•"/>
            </a:pPr>
            <a:r>
              <a:rPr lang="en-US" smtClean="0"/>
              <a:t>Tool box for program operations</a:t>
            </a:r>
          </a:p>
          <a:p>
            <a:pPr lvl="1">
              <a:buFont typeface="Arial" charset="0"/>
              <a:buChar char="•"/>
            </a:pPr>
            <a:r>
              <a:rPr lang="en-US" smtClean="0"/>
              <a:t>Using social media in Cancer Information Services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1652</TotalTime>
  <Words>429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Verdana</vt:lpstr>
      <vt:lpstr>Wingdings</vt:lpstr>
      <vt:lpstr>Default Design</vt:lpstr>
      <vt:lpstr>Custom Design</vt:lpstr>
      <vt:lpstr>The Role of CIS in Enabling Informed Decision Making  Marion E. Morra, M.A.</vt:lpstr>
      <vt:lpstr>Need for Informed Decision Making in Cancer</vt:lpstr>
      <vt:lpstr>Benefits of Informed Decision Making in Cancer</vt:lpstr>
      <vt:lpstr>Other Providers of Information</vt:lpstr>
      <vt:lpstr>Cancer Information Service (CIS) as a Provider </vt:lpstr>
      <vt:lpstr>Lessons we’ve learned</vt:lpstr>
      <vt:lpstr>Lessons learned</vt:lpstr>
      <vt:lpstr>Lessons learned</vt:lpstr>
      <vt:lpstr>Resources</vt:lpstr>
    </vt:vector>
  </TitlesOfParts>
  <Company>UICC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ocampo</dc:creator>
  <cp:lastModifiedBy>ccsadmin</cp:lastModifiedBy>
  <cp:revision>60</cp:revision>
  <dcterms:created xsi:type="dcterms:W3CDTF">2006-03-30T15:10:27Z</dcterms:created>
  <dcterms:modified xsi:type="dcterms:W3CDTF">2012-09-06T17:11:45Z</dcterms:modified>
</cp:coreProperties>
</file>