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 id="2147483660" r:id="rId6"/>
    <p:sldMasterId id="2147483673" r:id="rId7"/>
  </p:sldMasterIdLst>
  <p:notesMasterIdLst>
    <p:notesMasterId r:id="rId18"/>
  </p:notesMasterIdLst>
  <p:sldIdLst>
    <p:sldId id="257" r:id="rId8"/>
    <p:sldId id="259" r:id="rId9"/>
    <p:sldId id="260" r:id="rId10"/>
    <p:sldId id="270" r:id="rId11"/>
    <p:sldId id="265" r:id="rId12"/>
    <p:sldId id="271" r:id="rId13"/>
    <p:sldId id="275" r:id="rId14"/>
    <p:sldId id="276" r:id="rId15"/>
    <p:sldId id="264" r:id="rId16"/>
    <p:sldId id="262" r:id="rId17"/>
  </p:sldIdLst>
  <p:sldSz cx="9144000" cy="5143500" type="screen16x9"/>
  <p:notesSz cx="9866313" cy="67357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1" autoAdjust="0"/>
    <p:restoredTop sz="86323" autoAdjust="0"/>
  </p:normalViewPr>
  <p:slideViewPr>
    <p:cSldViewPr>
      <p:cViewPr>
        <p:scale>
          <a:sx n="82" d="100"/>
          <a:sy n="82" d="100"/>
        </p:scale>
        <p:origin x="-1330" y="-4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1"/>
            <a:ext cx="4276255" cy="337059"/>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5587733" y="1"/>
            <a:ext cx="4276254" cy="337059"/>
          </a:xfrm>
          <a:prstGeom prst="rect">
            <a:avLst/>
          </a:prstGeom>
        </p:spPr>
        <p:txBody>
          <a:bodyPr vert="horz" lIns="91440" tIns="45720" rIns="91440" bIns="45720" rtlCol="0"/>
          <a:lstStyle>
            <a:lvl1pPr algn="r">
              <a:defRPr sz="1200"/>
            </a:lvl1pPr>
          </a:lstStyle>
          <a:p>
            <a:fld id="{05721EC9-B8B6-4C7C-B2DB-AEB8D36FE2D6}" type="datetimeFigureOut">
              <a:rPr lang="da-DK" smtClean="0"/>
              <a:t>08-01-2015</a:t>
            </a:fld>
            <a:endParaRPr lang="da-DK"/>
          </a:p>
        </p:txBody>
      </p:sp>
      <p:sp>
        <p:nvSpPr>
          <p:cNvPr id="4" name="Pladsholder til diasbillede 3"/>
          <p:cNvSpPr>
            <a:spLocks noGrp="1" noRot="1" noChangeAspect="1"/>
          </p:cNvSpPr>
          <p:nvPr>
            <p:ph type="sldImg" idx="2"/>
          </p:nvPr>
        </p:nvSpPr>
        <p:spPr>
          <a:xfrm>
            <a:off x="2686050" y="504825"/>
            <a:ext cx="4494213" cy="25273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985934" y="3199352"/>
            <a:ext cx="7894446" cy="3031364"/>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1" y="6397620"/>
            <a:ext cx="4276255" cy="337059"/>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5587733" y="6397620"/>
            <a:ext cx="4276254" cy="337059"/>
          </a:xfrm>
          <a:prstGeom prst="rect">
            <a:avLst/>
          </a:prstGeom>
        </p:spPr>
        <p:txBody>
          <a:bodyPr vert="horz" lIns="91440" tIns="45720" rIns="91440" bIns="45720" rtlCol="0" anchor="b"/>
          <a:lstStyle>
            <a:lvl1pPr algn="r">
              <a:defRPr sz="1200"/>
            </a:lvl1pPr>
          </a:lstStyle>
          <a:p>
            <a:fld id="{FE9905AA-8EF6-4F47-9EB8-029AA891ED48}" type="slidenum">
              <a:rPr lang="da-DK" smtClean="0"/>
              <a:t>‹#›</a:t>
            </a:fld>
            <a:endParaRPr lang="da-DK"/>
          </a:p>
        </p:txBody>
      </p:sp>
    </p:spTree>
    <p:extLst>
      <p:ext uri="{BB962C8B-B14F-4D97-AF65-F5344CB8AC3E}">
        <p14:creationId xmlns:p14="http://schemas.microsoft.com/office/powerpoint/2010/main" val="176854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etreferralmd.com/2013/09/healthcare-social-media-statistic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2686050" y="504825"/>
            <a:ext cx="4494213" cy="2527300"/>
          </a:xfrm>
        </p:spPr>
      </p:sp>
      <p:sp>
        <p:nvSpPr>
          <p:cNvPr id="3" name="Pladsholder til not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a:t>
            </a:r>
            <a:r>
              <a:rPr lang="en-US" sz="1200" kern="1200" baseline="0" dirty="0" smtClean="0">
                <a:solidFill>
                  <a:schemeClr val="tx1"/>
                </a:solidFill>
                <a:effectLst/>
                <a:latin typeface="+mn-lt"/>
                <a:ea typeface="+mn-ea"/>
                <a:cs typeface="+mn-cs"/>
              </a:rPr>
              <a:t> 1 – </a:t>
            </a:r>
          </a:p>
          <a:p>
            <a:r>
              <a:rPr lang="en-US" sz="1200" kern="1200" dirty="0" smtClean="0">
                <a:solidFill>
                  <a:schemeClr val="tx1"/>
                </a:solidFill>
                <a:effectLst/>
                <a:latin typeface="+mn-lt"/>
                <a:ea typeface="+mn-ea"/>
                <a:cs typeface="+mn-cs"/>
              </a:rPr>
              <a:t>Thank you for allowing me the opportunity to speak to you about the role of social media in cancer information provision.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of all I think it is important to say that there are no simple answers as to what the role of social media is.. or should be for that matter, since we are in a field where everything changes rapidly as new technological solutions are developed and the needs for cancer information change. My session is mostly based on how we use social media at the Danish Cancer Society today.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 I am the first speaker on the subject, I will focus on the more general aspects, while the following speakers will go into detail on their specific experiences with the use of social media.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will go through</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Characteristics of the Social Media</a:t>
            </a:r>
          </a:p>
          <a:p>
            <a:r>
              <a:rPr lang="en-US" sz="1200" kern="1200" dirty="0" smtClean="0">
                <a:solidFill>
                  <a:schemeClr val="tx1"/>
                </a:solidFill>
                <a:effectLst/>
                <a:latin typeface="+mn-lt"/>
                <a:ea typeface="+mn-ea"/>
                <a:cs typeface="+mn-cs"/>
              </a:rPr>
              <a:t>•	Some statistics</a:t>
            </a:r>
          </a:p>
          <a:p>
            <a:r>
              <a:rPr lang="en-US" sz="1200" kern="1200" dirty="0" smtClean="0">
                <a:solidFill>
                  <a:schemeClr val="tx1"/>
                </a:solidFill>
                <a:effectLst/>
                <a:latin typeface="+mn-lt"/>
                <a:ea typeface="+mn-ea"/>
                <a:cs typeface="+mn-cs"/>
              </a:rPr>
              <a:t>•	Challenges in cancer information today</a:t>
            </a:r>
          </a:p>
          <a:p>
            <a:r>
              <a:rPr lang="en-US" sz="1200" kern="1200" dirty="0" smtClean="0">
                <a:solidFill>
                  <a:schemeClr val="tx1"/>
                </a:solidFill>
                <a:effectLst/>
                <a:latin typeface="+mn-lt"/>
                <a:ea typeface="+mn-ea"/>
                <a:cs typeface="+mn-cs"/>
              </a:rPr>
              <a:t>•	The cancer information paradox</a:t>
            </a:r>
          </a:p>
          <a:p>
            <a:r>
              <a:rPr lang="en-US" sz="1200" kern="1200" dirty="0" smtClean="0">
                <a:solidFill>
                  <a:schemeClr val="tx1"/>
                </a:solidFill>
                <a:effectLst/>
                <a:latin typeface="+mn-lt"/>
                <a:ea typeface="+mn-ea"/>
                <a:cs typeface="+mn-cs"/>
              </a:rPr>
              <a:t>•	The current status at The Danish Cancer Society</a:t>
            </a:r>
          </a:p>
          <a:p>
            <a:r>
              <a:rPr lang="en-US" sz="1200" kern="1200" dirty="0" smtClean="0">
                <a:solidFill>
                  <a:schemeClr val="tx1"/>
                </a:solidFill>
                <a:effectLst/>
                <a:latin typeface="+mn-lt"/>
                <a:ea typeface="+mn-ea"/>
                <a:cs typeface="+mn-cs"/>
              </a:rPr>
              <a:t>•	Concluding remarks</a:t>
            </a:r>
          </a:p>
          <a:p>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FE9905AA-8EF6-4F47-9EB8-029AA891ED48}" type="slidenum">
              <a:rPr lang="da-DK" smtClean="0"/>
              <a:t>1</a:t>
            </a:fld>
            <a:endParaRPr lang="da-DK"/>
          </a:p>
        </p:txBody>
      </p:sp>
    </p:spTree>
    <p:extLst>
      <p:ext uri="{BB962C8B-B14F-4D97-AF65-F5344CB8AC3E}">
        <p14:creationId xmlns:p14="http://schemas.microsoft.com/office/powerpoint/2010/main" val="2192338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2686050" y="504825"/>
            <a:ext cx="4494213" cy="2527300"/>
          </a:xfrm>
        </p:spPr>
      </p:sp>
      <p:sp>
        <p:nvSpPr>
          <p:cNvPr id="3" name="Pladsholder til noter 2"/>
          <p:cNvSpPr>
            <a:spLocks noGrp="1"/>
          </p:cNvSpPr>
          <p:nvPr>
            <p:ph type="body" idx="1"/>
          </p:nvPr>
        </p:nvSpPr>
        <p:spPr/>
        <p:txBody>
          <a:bodyPr/>
          <a:lstStyle/>
          <a:p>
            <a:endParaRPr lang="da-DK" i="1" dirty="0"/>
          </a:p>
        </p:txBody>
      </p:sp>
      <p:sp>
        <p:nvSpPr>
          <p:cNvPr id="4" name="Pladsholder til diasnummer 3"/>
          <p:cNvSpPr>
            <a:spLocks noGrp="1"/>
          </p:cNvSpPr>
          <p:nvPr>
            <p:ph type="sldNum" sz="quarter" idx="10"/>
          </p:nvPr>
        </p:nvSpPr>
        <p:spPr/>
        <p:txBody>
          <a:bodyPr/>
          <a:lstStyle/>
          <a:p>
            <a:fld id="{FE9905AA-8EF6-4F47-9EB8-029AA891ED48}" type="slidenum">
              <a:rPr lang="da-DK" smtClean="0"/>
              <a:t>10</a:t>
            </a:fld>
            <a:endParaRPr lang="da-DK"/>
          </a:p>
        </p:txBody>
      </p:sp>
    </p:spTree>
    <p:extLst>
      <p:ext uri="{BB962C8B-B14F-4D97-AF65-F5344CB8AC3E}">
        <p14:creationId xmlns:p14="http://schemas.microsoft.com/office/powerpoint/2010/main" val="339206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2686050" y="504825"/>
            <a:ext cx="4494213" cy="2527300"/>
          </a:xfrm>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 2 – DEFINITION AND CHARACTERISTICS</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Social media is described by Wikipedia as </a:t>
            </a:r>
            <a:endParaRPr lang="da-DK"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“Social media are media for social interaction, using highly accessible and scalable communication techniques. The term refers to the use of Web-based and mobile technologies to turn communication into </a:t>
            </a:r>
            <a:r>
              <a:rPr lang="en-US" sz="1200" b="1" u="sng" kern="1200" dirty="0" smtClean="0">
                <a:solidFill>
                  <a:schemeClr val="tx1"/>
                </a:solidFill>
                <a:effectLst/>
                <a:latin typeface="+mn-lt"/>
                <a:ea typeface="+mn-ea"/>
                <a:cs typeface="+mn-cs"/>
              </a:rPr>
              <a:t>interactive</a:t>
            </a:r>
            <a:r>
              <a:rPr lang="en-US" sz="1200" b="1" kern="1200" dirty="0" smtClean="0">
                <a:solidFill>
                  <a:schemeClr val="tx1"/>
                </a:solidFill>
                <a:effectLst/>
                <a:latin typeface="+mn-lt"/>
                <a:ea typeface="+mn-ea"/>
                <a:cs typeface="+mn-cs"/>
              </a:rPr>
              <a:t> dialogue.”</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Social media have the following characteristics among others:</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They allow </a:t>
            </a:r>
            <a:r>
              <a:rPr lang="en-US" sz="1200" b="1" kern="1200" dirty="0" smtClean="0">
                <a:solidFill>
                  <a:schemeClr val="tx1"/>
                </a:solidFill>
                <a:effectLst/>
                <a:latin typeface="+mn-lt"/>
                <a:ea typeface="+mn-ea"/>
                <a:cs typeface="+mn-cs"/>
              </a:rPr>
              <a:t>one-to-one, one-to-many and many-to-many</a:t>
            </a:r>
            <a:r>
              <a:rPr lang="en-US" sz="1200" kern="1200" dirty="0" smtClean="0">
                <a:solidFill>
                  <a:schemeClr val="tx1"/>
                </a:solidFill>
                <a:effectLst/>
                <a:latin typeface="+mn-lt"/>
                <a:ea typeface="+mn-ea"/>
                <a:cs typeface="+mn-cs"/>
              </a:rPr>
              <a:t> communications</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They are</a:t>
            </a:r>
            <a:r>
              <a:rPr lang="en-US" sz="1200" b="1" kern="1200" dirty="0" smtClean="0">
                <a:solidFill>
                  <a:schemeClr val="tx1"/>
                </a:solidFill>
                <a:effectLst/>
                <a:latin typeface="+mn-lt"/>
                <a:ea typeface="+mn-ea"/>
                <a:cs typeface="+mn-cs"/>
              </a:rPr>
              <a:t> device indifferent</a:t>
            </a:r>
            <a:r>
              <a:rPr lang="en-US" sz="1200" kern="1200" dirty="0" smtClean="0">
                <a:solidFill>
                  <a:schemeClr val="tx1"/>
                </a:solidFill>
                <a:effectLst/>
                <a:latin typeface="+mn-lt"/>
                <a:ea typeface="+mn-ea"/>
                <a:cs typeface="+mn-cs"/>
              </a:rPr>
              <a:t>. You can use computers, laptops, tablets and mobile/ smartphones</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They facilitate </a:t>
            </a:r>
            <a:r>
              <a:rPr lang="en-US" sz="1200" b="1" kern="1200" dirty="0" smtClean="0">
                <a:solidFill>
                  <a:schemeClr val="tx1"/>
                </a:solidFill>
                <a:effectLst/>
                <a:latin typeface="+mn-lt"/>
                <a:ea typeface="+mn-ea"/>
                <a:cs typeface="+mn-cs"/>
              </a:rPr>
              <a:t>enhanced speed and breadth of information</a:t>
            </a:r>
            <a:r>
              <a:rPr lang="en-US" sz="1200" kern="1200" dirty="0" smtClean="0">
                <a:solidFill>
                  <a:schemeClr val="tx1"/>
                </a:solidFill>
                <a:effectLst/>
                <a:latin typeface="+mn-lt"/>
                <a:ea typeface="+mn-ea"/>
                <a:cs typeface="+mn-cs"/>
              </a:rPr>
              <a:t> dissemination</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They involve</a:t>
            </a:r>
            <a:r>
              <a:rPr lang="en-US" sz="1200" b="1" kern="1200" dirty="0" smtClean="0">
                <a:solidFill>
                  <a:schemeClr val="tx1"/>
                </a:solidFill>
                <a:effectLst/>
                <a:latin typeface="+mn-lt"/>
                <a:ea typeface="+mn-ea"/>
                <a:cs typeface="+mn-cs"/>
              </a:rPr>
              <a:t> different levels of engagement by participants </a:t>
            </a:r>
            <a:r>
              <a:rPr lang="en-US" sz="1200" kern="1200" dirty="0" smtClean="0">
                <a:solidFill>
                  <a:schemeClr val="tx1"/>
                </a:solidFill>
                <a:effectLst/>
                <a:latin typeface="+mn-lt"/>
                <a:ea typeface="+mn-ea"/>
                <a:cs typeface="+mn-cs"/>
              </a:rPr>
              <a:t>who can create, comment or lurk on social media networks</a:t>
            </a:r>
            <a:endParaRPr lang="da-DK" sz="1200" kern="1200" dirty="0" smtClean="0">
              <a:solidFill>
                <a:schemeClr val="tx1"/>
              </a:solidFill>
              <a:effectLst/>
              <a:latin typeface="+mn-lt"/>
              <a:ea typeface="+mn-ea"/>
              <a:cs typeface="+mn-cs"/>
            </a:endParaRPr>
          </a:p>
          <a:p>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FE9905AA-8EF6-4F47-9EB8-029AA891ED48}" type="slidenum">
              <a:rPr lang="da-DK" smtClean="0"/>
              <a:t>2</a:t>
            </a:fld>
            <a:endParaRPr lang="da-DK"/>
          </a:p>
        </p:txBody>
      </p:sp>
    </p:spTree>
    <p:extLst>
      <p:ext uri="{BB962C8B-B14F-4D97-AF65-F5344CB8AC3E}">
        <p14:creationId xmlns:p14="http://schemas.microsoft.com/office/powerpoint/2010/main" val="219233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2686050" y="504825"/>
            <a:ext cx="4494213" cy="2527300"/>
          </a:xfrm>
        </p:spPr>
      </p:sp>
      <p:sp>
        <p:nvSpPr>
          <p:cNvPr id="3" name="Pladsholder til noter 2"/>
          <p:cNvSpPr>
            <a:spLocks noGrp="1"/>
          </p:cNvSpPr>
          <p:nvPr>
            <p:ph type="body" idx="1"/>
          </p:nvPr>
        </p:nvSpPr>
        <p:spPr/>
        <p:txBody>
          <a:bodyPr/>
          <a:lstStyle/>
          <a:p>
            <a:r>
              <a:rPr lang="en-US" sz="1200" kern="1200" dirty="0" smtClean="0">
                <a:solidFill>
                  <a:schemeClr val="tx1"/>
                </a:solidFill>
                <a:effectLst/>
                <a:latin typeface="+mn-lt"/>
                <a:ea typeface="+mn-ea"/>
                <a:cs typeface="+mn-cs"/>
              </a:rPr>
              <a:t>Slide # 3 – GREAT POTENTIAL IN REGARD TO CANCER INFORMATION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Today more than 1 Billion people use social media, so for obvious reasons there is a lot of potential in providing health information and communication through the social media. The following data I found on the Internet and I believe it only covers the USA but it probably won’t be that much different in other countries around the world.</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More than 40% of consumers say that information found via social media affects the way they deal with their health</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90% of respondents from 18 to 24 years of age said they would trust medical information shared by others on their social media networks</a:t>
            </a:r>
            <a:endParaRPr lang="da-DK"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30% of adults are likely to share information about their health on social media sites with other patients</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hlinkClick r:id="rId3"/>
              </a:rPr>
              <a:t>Internet article on Referral MD, written by Brian </a:t>
            </a:r>
            <a:r>
              <a:rPr lang="en-US" sz="1200" u="sng" kern="1200" dirty="0" err="1" smtClean="0">
                <a:solidFill>
                  <a:schemeClr val="tx1"/>
                </a:solidFill>
                <a:effectLst/>
                <a:latin typeface="+mn-lt"/>
                <a:ea typeface="+mn-ea"/>
                <a:cs typeface="+mn-cs"/>
                <a:hlinkClick r:id="rId3"/>
              </a:rPr>
              <a:t>Honigman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FE9905AA-8EF6-4F47-9EB8-029AA891ED48}" type="slidenum">
              <a:rPr lang="da-DK" smtClean="0"/>
              <a:t>3</a:t>
            </a:fld>
            <a:endParaRPr lang="da-DK"/>
          </a:p>
        </p:txBody>
      </p:sp>
    </p:spTree>
    <p:extLst>
      <p:ext uri="{BB962C8B-B14F-4D97-AF65-F5344CB8AC3E}">
        <p14:creationId xmlns:p14="http://schemas.microsoft.com/office/powerpoint/2010/main" val="51801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4 - CANCER INFORMATION CHALLENGES</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how do the social media fit into the picture when it comes to cancer information provision? In order to answer this question let’s first look at some of the challenges we already face. After all, providing cancer information – and often with the use of communications technology - is by no means new to the most of us. </a:t>
            </a:r>
            <a:endParaRPr lang="da-DK"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as information providers I believe that we basically all share the same challenges: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Firstly</a:t>
            </a:r>
            <a:r>
              <a:rPr lang="en-US" sz="1200" kern="1200" dirty="0" smtClean="0">
                <a:solidFill>
                  <a:schemeClr val="tx1"/>
                </a:solidFill>
                <a:effectLst/>
                <a:latin typeface="+mn-lt"/>
                <a:ea typeface="+mn-ea"/>
                <a:cs typeface="+mn-cs"/>
              </a:rPr>
              <a:t> we attempt to achieve high information </a:t>
            </a:r>
            <a:r>
              <a:rPr lang="en-US" sz="1200" b="1" u="sng" kern="1200" dirty="0" smtClean="0">
                <a:solidFill>
                  <a:schemeClr val="tx1"/>
                </a:solidFill>
                <a:effectLst/>
                <a:latin typeface="+mn-lt"/>
                <a:ea typeface="+mn-ea"/>
                <a:cs typeface="+mn-cs"/>
              </a:rPr>
              <a:t>impact</a:t>
            </a:r>
            <a:r>
              <a:rPr lang="en-US" sz="1200" kern="1200" dirty="0" smtClean="0">
                <a:solidFill>
                  <a:schemeClr val="tx1"/>
                </a:solidFill>
                <a:effectLst/>
                <a:latin typeface="+mn-lt"/>
                <a:ea typeface="+mn-ea"/>
                <a:cs typeface="+mn-cs"/>
              </a:rPr>
              <a:t> - as providers we need to make sure that health related information is available to relevant population groups. </a:t>
            </a:r>
            <a:endParaRPr lang="da-DK" sz="1200"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Secondly</a:t>
            </a:r>
            <a:r>
              <a:rPr lang="en-US" sz="1200" kern="1200" dirty="0" smtClean="0">
                <a:solidFill>
                  <a:schemeClr val="tx1"/>
                </a:solidFill>
                <a:effectLst/>
                <a:latin typeface="+mn-lt"/>
                <a:ea typeface="+mn-ea"/>
                <a:cs typeface="+mn-cs"/>
              </a:rPr>
              <a:t> we attempt to achieve high information </a:t>
            </a:r>
            <a:r>
              <a:rPr lang="en-US" sz="1200" b="1" u="sng" kern="1200" dirty="0" smtClean="0">
                <a:solidFill>
                  <a:schemeClr val="tx1"/>
                </a:solidFill>
                <a:effectLst/>
                <a:latin typeface="+mn-lt"/>
                <a:ea typeface="+mn-ea"/>
                <a:cs typeface="+mn-cs"/>
              </a:rPr>
              <a:t>precision</a:t>
            </a:r>
            <a:r>
              <a:rPr lang="en-US" sz="1200" kern="1200" dirty="0" smtClean="0">
                <a:solidFill>
                  <a:schemeClr val="tx1"/>
                </a:solidFill>
                <a:effectLst/>
                <a:latin typeface="+mn-lt"/>
                <a:ea typeface="+mn-ea"/>
                <a:cs typeface="+mn-cs"/>
              </a:rPr>
              <a:t> – that is to deliver relevant, specific and preferably individualized information in order to meet the user’s (customer’s) expectations for personal help and support.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in our effort to accomplish these tasks I would argue that we run into a paradoxical situation, as it seems to be difficult to achieve both high precision AND high impact at the same time. I would argue that, no single communication instrument or platform can do the whole job.. and therefore we need different tools in our information toolbox. </a:t>
            </a:r>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FE9905AA-8EF6-4F47-9EB8-029AA891ED48}" type="slidenum">
              <a:rPr lang="da-DK" smtClean="0"/>
              <a:t>4</a:t>
            </a:fld>
            <a:endParaRPr lang="da-DK"/>
          </a:p>
        </p:txBody>
      </p:sp>
    </p:spTree>
    <p:extLst>
      <p:ext uri="{BB962C8B-B14F-4D97-AF65-F5344CB8AC3E}">
        <p14:creationId xmlns:p14="http://schemas.microsoft.com/office/powerpoint/2010/main" val="2690387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 5 - THE CANCER INFORMATION PARADOX</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next slide is an attempt to illustrate this point. The horizontal axis represents the relative impact (that is: how effective is the given tool for information dissemination - making information available to many people) and the vertical axis represents the relative precision (how effective is the given tool for providing detailed, specific and personalized information?)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 would argue that the relationship between these two factors is inverse, that is, the better a given communication/information tool is for providing specific and tailored information, the less practical it will turn out to be for information dissemination, and vice versa, as is the case with points A and B. I can maybe better illustrate this point by placing the information tools, currently used by The Danish Cancer Society in the diagram.</a:t>
            </a:r>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FE9905AA-8EF6-4F47-9EB8-029AA891ED48}" type="slidenum">
              <a:rPr lang="da-DK" smtClean="0"/>
              <a:t>5</a:t>
            </a:fld>
            <a:endParaRPr lang="da-DK"/>
          </a:p>
        </p:txBody>
      </p:sp>
    </p:spTree>
    <p:extLst>
      <p:ext uri="{BB962C8B-B14F-4D97-AF65-F5344CB8AC3E}">
        <p14:creationId xmlns:p14="http://schemas.microsoft.com/office/powerpoint/2010/main" val="258938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 6 – Different tools – different features</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at first we look to the top left corner we will see some of our more traditional communication tools as the telephone, online chat and e-mail service. They are very useful for on-demand </a:t>
            </a:r>
            <a:r>
              <a:rPr lang="en-US" sz="1200" b="1" kern="1200" dirty="0" smtClean="0">
                <a:solidFill>
                  <a:schemeClr val="tx1"/>
                </a:solidFill>
                <a:effectLst/>
                <a:latin typeface="+mn-lt"/>
                <a:ea typeface="+mn-ea"/>
                <a:cs typeface="+mn-cs"/>
              </a:rPr>
              <a:t>one-to-one</a:t>
            </a:r>
            <a:r>
              <a:rPr lang="en-US" sz="1200" kern="1200" dirty="0" smtClean="0">
                <a:solidFill>
                  <a:schemeClr val="tx1"/>
                </a:solidFill>
                <a:effectLst/>
                <a:latin typeface="+mn-lt"/>
                <a:ea typeface="+mn-ea"/>
                <a:cs typeface="+mn-cs"/>
              </a:rPr>
              <a:t> dialogue with people affected by cancer who ask for specific information in regard to complex and often very private matters. You could say that the information dosage can be relatively small but very precise. Having a dialogue also gives you the opportunity to check if the information given is understood and relevant to the person. But the backside of the coin is of course, that the information is only available and probably also only relevant to this one person.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opposite corner we find our homepage and our written material which on a </a:t>
            </a:r>
            <a:r>
              <a:rPr lang="en-US" sz="1200" b="1" kern="1200" dirty="0" smtClean="0">
                <a:solidFill>
                  <a:schemeClr val="tx1"/>
                </a:solidFill>
                <a:effectLst/>
                <a:latin typeface="+mn-lt"/>
                <a:ea typeface="+mn-ea"/>
                <a:cs typeface="+mn-cs"/>
              </a:rPr>
              <a:t>one-to-many</a:t>
            </a:r>
            <a:r>
              <a:rPr lang="en-US" sz="1200" kern="1200" dirty="0" smtClean="0">
                <a:solidFill>
                  <a:schemeClr val="tx1"/>
                </a:solidFill>
                <a:effectLst/>
                <a:latin typeface="+mn-lt"/>
                <a:ea typeface="+mn-ea"/>
                <a:cs typeface="+mn-cs"/>
              </a:rPr>
              <a:t> basis offers general cancer related information to large groups. Here the information dosage is large but the precision is relatively low, the users will have the job of searching and extracting the relevant information for personal needs, and since there is no dialogue, there is no way of checking if the information is received and understood in the way it was intended by the information provider. </a:t>
            </a:r>
            <a:endParaRPr lang="da-DK" sz="1200" kern="1200" dirty="0" smtClean="0">
              <a:solidFill>
                <a:schemeClr val="tx1"/>
              </a:solidFill>
              <a:effectLst/>
              <a:latin typeface="+mn-lt"/>
              <a:ea typeface="+mn-ea"/>
              <a:cs typeface="+mn-cs"/>
            </a:endParaRPr>
          </a:p>
          <a:p>
            <a:endParaRPr lang="da-DK" dirty="0"/>
          </a:p>
        </p:txBody>
      </p:sp>
      <p:sp>
        <p:nvSpPr>
          <p:cNvPr id="4" name="Pladsholder til diasnummer 3"/>
          <p:cNvSpPr>
            <a:spLocks noGrp="1"/>
          </p:cNvSpPr>
          <p:nvPr>
            <p:ph type="sldNum" sz="quarter" idx="10"/>
          </p:nvPr>
        </p:nvSpPr>
        <p:spPr/>
        <p:txBody>
          <a:bodyPr/>
          <a:lstStyle/>
          <a:p>
            <a:fld id="{FE9905AA-8EF6-4F47-9EB8-029AA891ED48}" type="slidenum">
              <a:rPr lang="da-DK" smtClean="0"/>
              <a:t>6</a:t>
            </a:fld>
            <a:endParaRPr lang="da-DK"/>
          </a:p>
        </p:txBody>
      </p:sp>
    </p:spTree>
    <p:extLst>
      <p:ext uri="{BB962C8B-B14F-4D97-AF65-F5344CB8AC3E}">
        <p14:creationId xmlns:p14="http://schemas.microsoft.com/office/powerpoint/2010/main" val="1253334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 7 -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And now back to the central question: where do the social media fit into this picture? Well, I would place them somewhere in between, as they seem to have many of the advantages of the traditional information tools. The social media make way for </a:t>
            </a:r>
            <a:r>
              <a:rPr lang="en-US" sz="1200" b="1" kern="1200" dirty="0" smtClean="0">
                <a:solidFill>
                  <a:schemeClr val="tx1"/>
                </a:solidFill>
                <a:effectLst/>
                <a:latin typeface="+mn-lt"/>
                <a:ea typeface="+mn-ea"/>
                <a:cs typeface="+mn-cs"/>
              </a:rPr>
              <a:t>many-to-many</a:t>
            </a:r>
            <a:r>
              <a:rPr lang="en-US" sz="1200" kern="1200" dirty="0" smtClean="0">
                <a:solidFill>
                  <a:schemeClr val="tx1"/>
                </a:solidFill>
                <a:effectLst/>
                <a:latin typeface="+mn-lt"/>
                <a:ea typeface="+mn-ea"/>
                <a:cs typeface="+mn-cs"/>
              </a:rPr>
              <a:t> communication, the information can be specific and personal and at the same time several persons can receive the information.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Danish Cancer Society uses social media channels like </a:t>
            </a:r>
            <a:r>
              <a:rPr lang="en-US" sz="1200" b="1" kern="1200" dirty="0" smtClean="0">
                <a:solidFill>
                  <a:schemeClr val="tx1"/>
                </a:solidFill>
                <a:effectLst/>
                <a:latin typeface="+mn-lt"/>
                <a:ea typeface="+mn-ea"/>
                <a:cs typeface="+mn-cs"/>
              </a:rPr>
              <a:t>Facebook, Twitter and Instagram</a:t>
            </a:r>
            <a:r>
              <a:rPr lang="en-US" sz="1200" kern="1200" dirty="0" smtClean="0">
                <a:solidFill>
                  <a:schemeClr val="tx1"/>
                </a:solidFill>
                <a:effectLst/>
                <a:latin typeface="+mn-lt"/>
                <a:ea typeface="+mn-ea"/>
                <a:cs typeface="+mn-cs"/>
              </a:rPr>
              <a:t> proactively, and their real strength is their ability to create awareness, to engage and to involve people, and to facilitate the sharing of information amongst people who have the same interests or are ‘in the same boat’ so to speak.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Klik</a:t>
            </a:r>
            <a:r>
              <a:rPr lang="en-US" sz="1200" kern="1200" dirty="0" smtClean="0">
                <a:solidFill>
                  <a:schemeClr val="tx1"/>
                </a:solidFill>
                <a:effectLst/>
                <a:latin typeface="+mn-lt"/>
                <a:ea typeface="+mn-ea"/>
                <a:cs typeface="+mn-cs"/>
              </a:rPr>
              <a:t> - We also have an Internet based community for people affected by cancer called Cancerforum. This is a closed forum where patients and others affected by cancer can join different groups in order to share their thoughts and experiences from living with cancer, and with only minimal interference from our organization.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social media have many advantages, and from the organizational point of view, they are particularly efficient for the purpose of raising awareness. Also they are easy and cheap to acquire (at least for the standardized platforms) and not very costly to administrate as a lot of the information is user-generated.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Recently the Danish Cancer Society had a fundraising campaign in collaboration with one of the big Danish TV Channels. It was a huge success not only moneywise, but also in relation to the use of social media and was THE biggest single event on the social media in Denmark to this day. Statistically 3 out of 4 Danish Facebook users saw our postings and commented on them and the hashtag for the event (#</a:t>
            </a:r>
            <a:r>
              <a:rPr lang="en-US" sz="1200" kern="1200" dirty="0" err="1" smtClean="0">
                <a:solidFill>
                  <a:schemeClr val="tx1"/>
                </a:solidFill>
                <a:effectLst/>
                <a:latin typeface="+mn-lt"/>
                <a:ea typeface="+mn-ea"/>
                <a:cs typeface="+mn-cs"/>
              </a:rPr>
              <a:t>knækcancer</a:t>
            </a:r>
            <a:r>
              <a:rPr lang="en-US" sz="1200" kern="1200" dirty="0" smtClean="0">
                <a:solidFill>
                  <a:schemeClr val="tx1"/>
                </a:solidFill>
                <a:effectLst/>
                <a:latin typeface="+mn-lt"/>
                <a:ea typeface="+mn-ea"/>
                <a:cs typeface="+mn-cs"/>
              </a:rPr>
              <a:t>) was number one on Twitter for several days. Even the number of followers on our Instagram profile tripled during the campaign.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FE9905AA-8EF6-4F47-9EB8-029AA891ED48}" type="slidenum">
              <a:rPr lang="da-DK" smtClean="0"/>
              <a:t>7</a:t>
            </a:fld>
            <a:endParaRPr lang="da-DK"/>
          </a:p>
        </p:txBody>
      </p:sp>
    </p:spTree>
    <p:extLst>
      <p:ext uri="{BB962C8B-B14F-4D97-AF65-F5344CB8AC3E}">
        <p14:creationId xmlns:p14="http://schemas.microsoft.com/office/powerpoint/2010/main" val="196180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Slide # 8 – social media – possible disadvantages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social media have many advantages, and from the organizational point of view, they are particularly efficient for the purpose of raising awareness. Also they are easy and cheap to acquire (at least for the standardized platforms) and not very costly to administrate as a lot of the information is user-generated.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Recently the Danish Cancer Society had a fundraising campaign in collaboration with one of the big Danish TV Channels. It was a huge success not only moneywise, but also in relation to the use of social media and was THE biggest single event on the social media in Denmark to this day. Statistically 3 out of 4 Danish Facebook users saw our postings and commented on them and the hashtag for the event (#</a:t>
            </a:r>
            <a:r>
              <a:rPr lang="en-US" sz="1200" kern="1200" dirty="0" err="1" smtClean="0">
                <a:solidFill>
                  <a:schemeClr val="tx1"/>
                </a:solidFill>
                <a:effectLst/>
                <a:latin typeface="+mn-lt"/>
                <a:ea typeface="+mn-ea"/>
                <a:cs typeface="+mn-cs"/>
              </a:rPr>
              <a:t>knækcancer</a:t>
            </a:r>
            <a:r>
              <a:rPr lang="en-US" sz="1200" kern="1200" dirty="0" smtClean="0">
                <a:solidFill>
                  <a:schemeClr val="tx1"/>
                </a:solidFill>
                <a:effectLst/>
                <a:latin typeface="+mn-lt"/>
                <a:ea typeface="+mn-ea"/>
                <a:cs typeface="+mn-cs"/>
              </a:rPr>
              <a:t>) was number one on Twitter for several days. Even the number of followers on our Instagram profile tripled during the campaign.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But we have yet to see </a:t>
            </a:r>
            <a:r>
              <a:rPr lang="en-US" sz="1200" b="1" i="1" kern="1200" dirty="0" smtClean="0">
                <a:solidFill>
                  <a:schemeClr val="tx1"/>
                </a:solidFill>
                <a:effectLst/>
                <a:latin typeface="+mn-lt"/>
                <a:ea typeface="+mn-ea"/>
                <a:cs typeface="+mn-cs"/>
              </a:rPr>
              <a:t>the</a:t>
            </a:r>
            <a:r>
              <a:rPr lang="en-US" sz="1200" kern="1200" dirty="0" smtClean="0">
                <a:solidFill>
                  <a:schemeClr val="tx1"/>
                </a:solidFill>
                <a:effectLst/>
                <a:latin typeface="+mn-lt"/>
                <a:ea typeface="+mn-ea"/>
                <a:cs typeface="+mn-cs"/>
              </a:rPr>
              <a:t> one tool that covers all the needs and for several reasons social media wouldn’t be our first choice when providing personal and often complex information. This kind of information seldom is of interest to others than the person in question, and at the same time there is also the risk that very personal and private matters all of a sudden become public. And people tend to forget, that what has once been posted on the social media, stays there and can be seen by everyone and anyone. In these cases we have very little possibility to protect the individual from unintended exposure. Also the social media – and that goes especially for Twitter – have limited room for detailed and thorough information. And we even sometimes experience that the information gets blurred when several users join the debate, and a discussion in a thread can soon go in a lot of different directions.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reality the different information tools are often used simultaneously and our moderators on the social media often signpost private or very specific questions to our information specialists on the phone or online, or they post a link to a relevant article on our homepage. </a:t>
            </a:r>
            <a:endParaRPr lang="da-DK" sz="1200" kern="1200" dirty="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FE9905AA-8EF6-4F47-9EB8-029AA891ED48}" type="slidenum">
              <a:rPr lang="da-DK" smtClean="0"/>
              <a:t>8</a:t>
            </a:fld>
            <a:endParaRPr lang="da-DK"/>
          </a:p>
        </p:txBody>
      </p:sp>
    </p:spTree>
    <p:extLst>
      <p:ext uri="{BB962C8B-B14F-4D97-AF65-F5344CB8AC3E}">
        <p14:creationId xmlns:p14="http://schemas.microsoft.com/office/powerpoint/2010/main" val="190327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sz="1200" b="1" kern="1200" dirty="0" smtClean="0">
                <a:solidFill>
                  <a:schemeClr val="tx1"/>
                </a:solidFill>
                <a:effectLst/>
                <a:latin typeface="+mn-lt"/>
                <a:ea typeface="+mn-ea"/>
                <a:cs typeface="+mn-cs"/>
              </a:rPr>
              <a:t>Slide #  9 – CONCLUSION</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as information providers have an obligation to protect the people who make use of our services, but this can be pretty complicated when you deal with a tool where communication can only partly be controlled. And this leads to another very important issue. Even with the best of intentions you can’t always be sure what happens to your information once you have pressed the ‘send’ button and the reactions of the public can’t always be foreseen. I would like to finish off with an example from Facebook of what I believe is called a ‘</a:t>
            </a:r>
            <a:r>
              <a:rPr lang="en-US" sz="1200" kern="1200" dirty="0" err="1" smtClean="0">
                <a:solidFill>
                  <a:schemeClr val="tx1"/>
                </a:solidFill>
                <a:effectLst/>
                <a:latin typeface="+mn-lt"/>
                <a:ea typeface="+mn-ea"/>
                <a:cs typeface="+mn-cs"/>
              </a:rPr>
              <a:t>shitstorm</a:t>
            </a:r>
            <a:r>
              <a:rPr lang="en-US" sz="1200" kern="1200" dirty="0" smtClean="0">
                <a:solidFill>
                  <a:schemeClr val="tx1"/>
                </a:solidFill>
                <a:effectLst/>
                <a:latin typeface="+mn-lt"/>
                <a:ea typeface="+mn-ea"/>
                <a:cs typeface="+mn-cs"/>
              </a:rPr>
              <a:t>’, and even though it has nothing to do with cancer, I think it is very illustrative.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all started when the staff at the Copenhagen Zoo in order to avoid inbreeding in their population of giraffes decided to kill the healthy giraffe Marius. Afterwards they invited the public to overlook the dismembering and the following feeding of the lions and tigers with the meat from the dead animal. The intent was to give people a learning opportunity and show them how things actually go on in nature.</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Instead it created a public outrage that lasted for weeks, and the staff members received death threats on the social media. A Facebook page to commemorate Marius was established, the whole story went worldwide and finally the director of the zoo had to explain himself on CNN. </a:t>
            </a:r>
            <a:endParaRPr lang="da-DK"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da-DK" sz="1200" kern="1200" dirty="0" smtClean="0">
              <a:solidFill>
                <a:schemeClr val="tx1"/>
              </a:solidFill>
              <a:effectLst/>
              <a:latin typeface="+mn-lt"/>
              <a:ea typeface="+mn-ea"/>
              <a:cs typeface="+mn-cs"/>
            </a:endParaRPr>
          </a:p>
        </p:txBody>
      </p:sp>
      <p:sp>
        <p:nvSpPr>
          <p:cNvPr id="4" name="Pladsholder til diasnummer 3"/>
          <p:cNvSpPr>
            <a:spLocks noGrp="1"/>
          </p:cNvSpPr>
          <p:nvPr>
            <p:ph type="sldNum" sz="quarter" idx="10"/>
          </p:nvPr>
        </p:nvSpPr>
        <p:spPr/>
        <p:txBody>
          <a:bodyPr/>
          <a:lstStyle/>
          <a:p>
            <a:fld id="{FE9905AA-8EF6-4F47-9EB8-029AA891ED48}" type="slidenum">
              <a:rPr lang="da-DK" smtClean="0"/>
              <a:t>9</a:t>
            </a:fld>
            <a:endParaRPr lang="da-DK"/>
          </a:p>
        </p:txBody>
      </p:sp>
    </p:spTree>
    <p:extLst>
      <p:ext uri="{BB962C8B-B14F-4D97-AF65-F5344CB8AC3E}">
        <p14:creationId xmlns:p14="http://schemas.microsoft.com/office/powerpoint/2010/main" val="426788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5C8E121-C3EE-4533-982B-8827360E86BB}"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232557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5C8E121-C3EE-4533-982B-8827360E86BB}"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960741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5C8E121-C3EE-4533-982B-8827360E86BB}"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2442017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05979"/>
            <a:ext cx="2057400" cy="4388644"/>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05979"/>
            <a:ext cx="6019800" cy="438864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5C8E121-C3EE-4533-982B-8827360E86BB}"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294760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CAFF979-05B3-49FD-BB1E-726A000828E3}"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171385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AFF979-05B3-49FD-BB1E-726A000828E3}"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1330216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CAFF979-05B3-49FD-BB1E-726A000828E3}"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1109471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CAFF979-05B3-49FD-BB1E-726A000828E3}"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1565432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CAFF979-05B3-49FD-BB1E-726A000828E3}" type="datetimeFigureOut">
              <a:rPr lang="da-DK" smtClean="0"/>
              <a:t>08-01-2015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3502742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CAFF979-05B3-49FD-BB1E-726A000828E3}"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2152312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CAFF979-05B3-49FD-BB1E-726A000828E3}" type="datetimeFigureOut">
              <a:rPr lang="da-DK" smtClean="0"/>
              <a:t>08-01-2015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283049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5C8E121-C3EE-4533-982B-8827360E86BB}"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3787433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AFF979-05B3-49FD-BB1E-726A000828E3}"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2773856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CAFF979-05B3-49FD-BB1E-726A000828E3}"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20038219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AFF979-05B3-49FD-BB1E-726A000828E3}"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2909824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05979"/>
            <a:ext cx="2057400" cy="4388644"/>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05979"/>
            <a:ext cx="6019800" cy="438864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CAFF979-05B3-49FD-BB1E-726A000828E3}"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1270B3-8FF0-4865-BA24-797EAE03B68B}" type="slidenum">
              <a:rPr lang="da-DK" smtClean="0"/>
              <a:t>‹#›</a:t>
            </a:fld>
            <a:endParaRPr lang="da-DK"/>
          </a:p>
        </p:txBody>
      </p:sp>
    </p:spTree>
    <p:extLst>
      <p:ext uri="{BB962C8B-B14F-4D97-AF65-F5344CB8AC3E}">
        <p14:creationId xmlns:p14="http://schemas.microsoft.com/office/powerpoint/2010/main" val="1782376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B02CF119-72F4-4817-AD62-558BAD9E9D3D}"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2431945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2CF119-72F4-4817-AD62-558BAD9E9D3D}"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16672540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B02CF119-72F4-4817-AD62-558BAD9E9D3D}"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17701510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02CF119-72F4-4817-AD62-558BAD9E9D3D}"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36138550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02CF119-72F4-4817-AD62-558BAD9E9D3D}" type="datetimeFigureOut">
              <a:rPr lang="da-DK" smtClean="0"/>
              <a:t>08-01-2015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15782610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02CF119-72F4-4817-AD62-558BAD9E9D3D}"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306709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5C8E121-C3EE-4533-982B-8827360E86BB}"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1953548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02CF119-72F4-4817-AD62-558BAD9E9D3D}" type="datetimeFigureOut">
              <a:rPr lang="da-DK" smtClean="0"/>
              <a:t>08-01-2015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40081076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02CF119-72F4-4817-AD62-558BAD9E9D3D}"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6771020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B02CF119-72F4-4817-AD62-558BAD9E9D3D}"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5678845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2CF119-72F4-4817-AD62-558BAD9E9D3D}"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41379493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05979"/>
            <a:ext cx="2057400" cy="4388644"/>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05979"/>
            <a:ext cx="6019800" cy="438864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B02CF119-72F4-4817-AD62-558BAD9E9D3D}"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16000059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B02CF119-72F4-4817-AD62-558BAD9E9D3D}"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2055981F-01FD-4E50-990B-182BEABEB411}" type="slidenum">
              <a:rPr lang="da-DK" smtClean="0"/>
              <a:t>‹#›</a:t>
            </a:fld>
            <a:endParaRPr lang="da-DK"/>
          </a:p>
        </p:txBody>
      </p:sp>
    </p:spTree>
    <p:extLst>
      <p:ext uri="{BB962C8B-B14F-4D97-AF65-F5344CB8AC3E}">
        <p14:creationId xmlns:p14="http://schemas.microsoft.com/office/powerpoint/2010/main" val="30348870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7EE292F-9D97-4ACD-A071-9A30AA4ADA41}"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3258101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7EE292F-9D97-4ACD-A071-9A30AA4ADA41}"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30526215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7EE292F-9D97-4ACD-A071-9A30AA4ADA41}"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363694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7EE292F-9D97-4ACD-A071-9A30AA4ADA41}"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43576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5C8E121-C3EE-4533-982B-8827360E86BB}"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34240515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7EE292F-9D97-4ACD-A071-9A30AA4ADA41}" type="datetimeFigureOut">
              <a:rPr lang="da-DK" smtClean="0"/>
              <a:t>08-01-2015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32649622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7EE292F-9D97-4ACD-A071-9A30AA4ADA41}"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24205614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7EE292F-9D97-4ACD-A071-9A30AA4ADA41}" type="datetimeFigureOut">
              <a:rPr lang="da-DK" smtClean="0"/>
              <a:t>08-01-2015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18339366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7EE292F-9D97-4ACD-A071-9A30AA4ADA41}"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29352474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7EE292F-9D97-4ACD-A071-9A30AA4ADA41}"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19446544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7EE292F-9D97-4ACD-A071-9A30AA4ADA41}"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18393375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05979"/>
            <a:ext cx="2057400" cy="4388644"/>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05979"/>
            <a:ext cx="6019800" cy="438864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7EE292F-9D97-4ACD-A071-9A30AA4ADA41}" type="datetimeFigureOut">
              <a:rPr lang="da-DK" smtClean="0"/>
              <a:t>08-01-2015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D3606BE-2FB3-48CC-8815-10FE94A5D69D}" type="slidenum">
              <a:rPr lang="da-DK" smtClean="0"/>
              <a:t>‹#›</a:t>
            </a:fld>
            <a:endParaRPr lang="da-DK"/>
          </a:p>
        </p:txBody>
      </p:sp>
    </p:spTree>
    <p:extLst>
      <p:ext uri="{BB962C8B-B14F-4D97-AF65-F5344CB8AC3E}">
        <p14:creationId xmlns:p14="http://schemas.microsoft.com/office/powerpoint/2010/main" val="112155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5C8E121-C3EE-4533-982B-8827360E86BB}" type="datetimeFigureOut">
              <a:rPr lang="da-DK" smtClean="0"/>
              <a:t>08-01-2015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205712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5C8E121-C3EE-4533-982B-8827360E86BB}"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429327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1026" name="Picture 2" descr="ICIS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288" y="141481"/>
            <a:ext cx="1841004" cy="4927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il forside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57537" y="4461960"/>
            <a:ext cx="1390128" cy="578644"/>
          </a:xfrm>
          <a:prstGeom prst="rect">
            <a:avLst/>
          </a:prstGeom>
          <a:noFill/>
          <a:extLst>
            <a:ext uri="{909E8E84-426E-40DD-AFC4-6F175D3DCCD1}">
              <a14:hiddenFill xmlns:a14="http://schemas.microsoft.com/office/drawing/2010/main">
                <a:solidFill>
                  <a:srgbClr val="FFFFFF"/>
                </a:solidFill>
              </a14:hiddenFill>
            </a:ext>
          </a:extLst>
        </p:spPr>
      </p:pic>
      <p:sp>
        <p:nvSpPr>
          <p:cNvPr id="7" name="Pladsholder til sidefod 2"/>
          <p:cNvSpPr txBox="1">
            <a:spLocks/>
          </p:cNvSpPr>
          <p:nvPr userDrawn="1"/>
        </p:nvSpPr>
        <p:spPr>
          <a:xfrm>
            <a:off x="6171282" y="4766760"/>
            <a:ext cx="2895600" cy="273844"/>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a-DK" dirty="0" smtClean="0">
                <a:solidFill>
                  <a:schemeClr val="bg1">
                    <a:lumMod val="65000"/>
                  </a:schemeClr>
                </a:solidFill>
              </a:rPr>
              <a:t>Chris Donkin</a:t>
            </a:r>
          </a:p>
          <a:p>
            <a:pPr algn="r"/>
            <a:r>
              <a:rPr lang="da-DK" dirty="0" smtClean="0">
                <a:solidFill>
                  <a:schemeClr val="bg1">
                    <a:lumMod val="65000"/>
                  </a:schemeClr>
                </a:solidFill>
              </a:rPr>
              <a:t>Danish Cancer Society </a:t>
            </a:r>
          </a:p>
        </p:txBody>
      </p:sp>
      <p:sp>
        <p:nvSpPr>
          <p:cNvPr id="8" name="Pladsholder til sidefod 2"/>
          <p:cNvSpPr txBox="1">
            <a:spLocks/>
          </p:cNvSpPr>
          <p:nvPr userDrawn="1"/>
        </p:nvSpPr>
        <p:spPr>
          <a:xfrm>
            <a:off x="3161382" y="4782927"/>
            <a:ext cx="2895600" cy="273844"/>
          </a:xfrm>
          <a:prstGeom prst="rect">
            <a:avLst/>
          </a:prstGeom>
        </p:spPr>
        <p:txBody>
          <a:bodyPr vert="horz" lIns="91440" tIns="45720" rIns="91440" bIns="45720" rtlCol="0" anchor="ctr"/>
          <a:lstStyle>
            <a:defPPr>
              <a:defRPr lang="da-DK"/>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smtClean="0">
                <a:solidFill>
                  <a:schemeClr val="bg1">
                    <a:lumMod val="65000"/>
                  </a:schemeClr>
                </a:solidFill>
              </a:rPr>
              <a:t>The </a:t>
            </a:r>
            <a:r>
              <a:rPr lang="da-DK" dirty="0" err="1" smtClean="0">
                <a:solidFill>
                  <a:schemeClr val="bg1">
                    <a:lumMod val="65000"/>
                  </a:schemeClr>
                </a:solidFill>
              </a:rPr>
              <a:t>Role</a:t>
            </a:r>
            <a:r>
              <a:rPr lang="da-DK" dirty="0" smtClean="0">
                <a:solidFill>
                  <a:schemeClr val="bg1">
                    <a:lumMod val="65000"/>
                  </a:schemeClr>
                </a:solidFill>
              </a:rPr>
              <a:t> of Social Media in </a:t>
            </a:r>
          </a:p>
          <a:p>
            <a:r>
              <a:rPr lang="da-DK" dirty="0" smtClean="0">
                <a:solidFill>
                  <a:schemeClr val="bg1">
                    <a:lumMod val="65000"/>
                  </a:schemeClr>
                </a:solidFill>
              </a:rPr>
              <a:t>Cancer Information Services</a:t>
            </a:r>
          </a:p>
        </p:txBody>
      </p:sp>
    </p:spTree>
    <p:extLst>
      <p:ext uri="{BB962C8B-B14F-4D97-AF65-F5344CB8AC3E}">
        <p14:creationId xmlns:p14="http://schemas.microsoft.com/office/powerpoint/2010/main" val="10024818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5C8E121-C3EE-4533-982B-8827360E86BB}" type="datetimeFigureOut">
              <a:rPr lang="da-DK" smtClean="0"/>
              <a:t>08-01-2015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311048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5C8E121-C3EE-4533-982B-8827360E86BB}" type="datetimeFigureOut">
              <a:rPr lang="da-DK" smtClean="0"/>
              <a:t>08-01-2015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209030D-1FAA-430C-9778-8E1AF05F99DD}" type="slidenum">
              <a:rPr lang="da-DK" smtClean="0"/>
              <a:t>‹#›</a:t>
            </a:fld>
            <a:endParaRPr lang="da-DK"/>
          </a:p>
        </p:txBody>
      </p:sp>
    </p:spTree>
    <p:extLst>
      <p:ext uri="{BB962C8B-B14F-4D97-AF65-F5344CB8AC3E}">
        <p14:creationId xmlns:p14="http://schemas.microsoft.com/office/powerpoint/2010/main" val="15137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C8E121-C3EE-4533-982B-8827360E86BB}" type="datetimeFigureOut">
              <a:rPr lang="da-DK" smtClean="0"/>
              <a:t>08-01-2015</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09030D-1FAA-430C-9778-8E1AF05F99DD}" type="slidenum">
              <a:rPr lang="da-DK" smtClean="0"/>
              <a:t>‹#›</a:t>
            </a:fld>
            <a:endParaRPr lang="da-DK"/>
          </a:p>
        </p:txBody>
      </p:sp>
    </p:spTree>
    <p:extLst>
      <p:ext uri="{BB962C8B-B14F-4D97-AF65-F5344CB8AC3E}">
        <p14:creationId xmlns:p14="http://schemas.microsoft.com/office/powerpoint/2010/main" val="1368118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CAFF979-05B3-49FD-BB1E-726A000828E3}" type="datetimeFigureOut">
              <a:rPr lang="da-DK" smtClean="0"/>
              <a:t>08-01-2015</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C1270B3-8FF0-4865-BA24-797EAE03B68B}" type="slidenum">
              <a:rPr lang="da-DK" smtClean="0"/>
              <a:t>‹#›</a:t>
            </a:fld>
            <a:endParaRPr lang="da-DK"/>
          </a:p>
        </p:txBody>
      </p:sp>
    </p:spTree>
    <p:extLst>
      <p:ext uri="{BB962C8B-B14F-4D97-AF65-F5344CB8AC3E}">
        <p14:creationId xmlns:p14="http://schemas.microsoft.com/office/powerpoint/2010/main" val="3197558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02CF119-72F4-4817-AD62-558BAD9E9D3D}" type="datetimeFigureOut">
              <a:rPr lang="da-DK" smtClean="0"/>
              <a:t>08-01-2015</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55981F-01FD-4E50-990B-182BEABEB411}" type="slidenum">
              <a:rPr lang="da-DK" smtClean="0"/>
              <a:t>‹#›</a:t>
            </a:fld>
            <a:endParaRPr lang="da-DK"/>
          </a:p>
        </p:txBody>
      </p:sp>
    </p:spTree>
    <p:extLst>
      <p:ext uri="{BB962C8B-B14F-4D97-AF65-F5344CB8AC3E}">
        <p14:creationId xmlns:p14="http://schemas.microsoft.com/office/powerpoint/2010/main" val="1514949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7EE292F-9D97-4ACD-A071-9A30AA4ADA41}" type="datetimeFigureOut">
              <a:rPr lang="da-DK" smtClean="0"/>
              <a:t>08-01-2015</a:t>
            </a:fld>
            <a:endParaRPr lang="da-DK"/>
          </a:p>
        </p:txBody>
      </p:sp>
      <p:sp>
        <p:nvSpPr>
          <p:cNvPr id="5" name="Pladsholder til sidefod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D3606BE-2FB3-48CC-8815-10FE94A5D69D}" type="slidenum">
              <a:rPr lang="da-DK" smtClean="0"/>
              <a:t>‹#›</a:t>
            </a:fld>
            <a:endParaRPr lang="da-DK"/>
          </a:p>
        </p:txBody>
      </p:sp>
    </p:spTree>
    <p:extLst>
      <p:ext uri="{BB962C8B-B14F-4D97-AF65-F5344CB8AC3E}">
        <p14:creationId xmlns:p14="http://schemas.microsoft.com/office/powerpoint/2010/main" val="28664679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annotation_id=annotation_2552834439&amp;feature=iv&amp;src_vid=uGI00HV7Cfw&amp;v=r5IC_jyZKJ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who.int/bulletin/volumes/87/8/09-066712/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getreferralmd.com/2013/09/healthcare-social-media-statistics/" TargetMode="External"/><Relationship Id="rId4" Type="http://schemas.openxmlformats.org/officeDocument/2006/relationships/hyperlink" Target="http://techcrunch.com/2012/05/14/itu-there-are-now-over-1-billion-users-of-social-media-worldwide-most-on-mobil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1.jpeg"/><Relationship Id="rId5" Type="http://schemas.openxmlformats.org/officeDocument/2006/relationships/image" Target="../media/image6.jpeg"/><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boks 5"/>
          <p:cNvSpPr txBox="1"/>
          <p:nvPr/>
        </p:nvSpPr>
        <p:spPr>
          <a:xfrm>
            <a:off x="1166904" y="1131777"/>
            <a:ext cx="5616624" cy="1077218"/>
          </a:xfrm>
          <a:prstGeom prst="rect">
            <a:avLst/>
          </a:prstGeom>
          <a:noFill/>
        </p:spPr>
        <p:txBody>
          <a:bodyPr wrap="square" rtlCol="0">
            <a:spAutoFit/>
          </a:bodyPr>
          <a:lstStyle/>
          <a:p>
            <a:r>
              <a:rPr lang="da-DK" sz="3200" dirty="0" smtClean="0"/>
              <a:t>The </a:t>
            </a:r>
            <a:r>
              <a:rPr lang="da-DK" sz="3200" dirty="0" err="1" smtClean="0"/>
              <a:t>Role</a:t>
            </a:r>
            <a:r>
              <a:rPr lang="da-DK" sz="3200" dirty="0" smtClean="0"/>
              <a:t> of </a:t>
            </a:r>
            <a:r>
              <a:rPr lang="da-DK" sz="3200" dirty="0"/>
              <a:t>S</a:t>
            </a:r>
            <a:r>
              <a:rPr lang="da-DK" sz="3200" dirty="0" smtClean="0"/>
              <a:t>ocial Media in Cancer Information Provision</a:t>
            </a:r>
            <a:endParaRPr lang="da-DK" sz="3200" dirty="0"/>
          </a:p>
        </p:txBody>
      </p:sp>
      <p:sp>
        <p:nvSpPr>
          <p:cNvPr id="4" name="Tekstboks 3"/>
          <p:cNvSpPr txBox="1"/>
          <p:nvPr/>
        </p:nvSpPr>
        <p:spPr>
          <a:xfrm>
            <a:off x="1238912" y="2355726"/>
            <a:ext cx="5472608" cy="1477328"/>
          </a:xfrm>
          <a:prstGeom prst="rect">
            <a:avLst/>
          </a:prstGeom>
          <a:noFill/>
        </p:spPr>
        <p:txBody>
          <a:bodyPr wrap="square" rtlCol="0">
            <a:spAutoFit/>
          </a:bodyPr>
          <a:lstStyle/>
          <a:p>
            <a:r>
              <a:rPr lang="da-DK" dirty="0" smtClean="0"/>
              <a:t>PRESENTATION OBJECTIVES</a:t>
            </a:r>
          </a:p>
          <a:p>
            <a:pPr marL="285750" indent="-285750">
              <a:buFont typeface="Arial" panose="020B0604020202020204" pitchFamily="34" charset="0"/>
              <a:buChar char="•"/>
            </a:pPr>
            <a:r>
              <a:rPr lang="da-DK" dirty="0" err="1" smtClean="0"/>
              <a:t>Characteristics</a:t>
            </a:r>
            <a:r>
              <a:rPr lang="da-DK" dirty="0" smtClean="0"/>
              <a:t> and </a:t>
            </a:r>
            <a:r>
              <a:rPr lang="da-DK" dirty="0" err="1" smtClean="0"/>
              <a:t>some</a:t>
            </a:r>
            <a:r>
              <a:rPr lang="da-DK" dirty="0" smtClean="0"/>
              <a:t> </a:t>
            </a:r>
            <a:r>
              <a:rPr lang="da-DK" dirty="0" err="1" smtClean="0"/>
              <a:t>statistics</a:t>
            </a:r>
            <a:r>
              <a:rPr lang="da-DK" dirty="0" smtClean="0"/>
              <a:t> on Social Media</a:t>
            </a:r>
          </a:p>
          <a:p>
            <a:pPr marL="285750" indent="-285750">
              <a:buFont typeface="Arial" panose="020B0604020202020204" pitchFamily="34" charset="0"/>
              <a:buChar char="•"/>
            </a:pPr>
            <a:r>
              <a:rPr lang="da-DK" dirty="0" smtClean="0"/>
              <a:t>Challenges in cancer information </a:t>
            </a:r>
            <a:r>
              <a:rPr lang="da-DK" dirty="0" err="1" smtClean="0"/>
              <a:t>today</a:t>
            </a:r>
            <a:endParaRPr lang="da-DK" dirty="0" smtClean="0"/>
          </a:p>
          <a:p>
            <a:pPr marL="285750" indent="-285750">
              <a:buFont typeface="Arial" panose="020B0604020202020204" pitchFamily="34" charset="0"/>
              <a:buChar char="•"/>
            </a:pPr>
            <a:r>
              <a:rPr lang="da-DK" dirty="0" smtClean="0"/>
              <a:t>The cancer information </a:t>
            </a:r>
            <a:r>
              <a:rPr lang="da-DK" dirty="0" err="1" smtClean="0"/>
              <a:t>paradox</a:t>
            </a:r>
            <a:endParaRPr lang="da-DK" dirty="0" smtClean="0"/>
          </a:p>
          <a:p>
            <a:pPr marL="285750" indent="-285750">
              <a:buFont typeface="Arial" panose="020B0604020202020204" pitchFamily="34" charset="0"/>
              <a:buChar char="•"/>
            </a:pPr>
            <a:r>
              <a:rPr lang="da-DK" dirty="0" smtClean="0"/>
              <a:t>The </a:t>
            </a:r>
            <a:r>
              <a:rPr lang="da-DK" dirty="0" err="1" smtClean="0"/>
              <a:t>current</a:t>
            </a:r>
            <a:r>
              <a:rPr lang="da-DK" dirty="0" smtClean="0"/>
              <a:t> status at The Danish Cancer Society</a:t>
            </a:r>
          </a:p>
        </p:txBody>
      </p:sp>
    </p:spTree>
    <p:extLst>
      <p:ext uri="{BB962C8B-B14F-4D97-AF65-F5344CB8AC3E}">
        <p14:creationId xmlns:p14="http://schemas.microsoft.com/office/powerpoint/2010/main" val="1069177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dirty="0" err="1" smtClean="0"/>
              <a:t>Conclusion</a:t>
            </a:r>
            <a:endParaRPr lang="da-DK" dirty="0"/>
          </a:p>
        </p:txBody>
      </p:sp>
      <p:sp>
        <p:nvSpPr>
          <p:cNvPr id="3" name="Pladsholder til indhold 2"/>
          <p:cNvSpPr>
            <a:spLocks noGrp="1"/>
          </p:cNvSpPr>
          <p:nvPr>
            <p:ph idx="1"/>
          </p:nvPr>
        </p:nvSpPr>
        <p:spPr>
          <a:xfrm>
            <a:off x="467544" y="951571"/>
            <a:ext cx="8229600" cy="3394472"/>
          </a:xfrm>
        </p:spPr>
        <p:txBody>
          <a:bodyPr>
            <a:normAutofit fontScale="92500"/>
          </a:bodyPr>
          <a:lstStyle/>
          <a:p>
            <a:r>
              <a:rPr lang="da-DK" sz="2400" dirty="0"/>
              <a:t>Social media </a:t>
            </a:r>
            <a:r>
              <a:rPr lang="da-DK" sz="2400" dirty="0" err="1" smtClean="0"/>
              <a:t>play</a:t>
            </a:r>
            <a:r>
              <a:rPr lang="da-DK" sz="2400" dirty="0" smtClean="0"/>
              <a:t> </a:t>
            </a:r>
            <a:r>
              <a:rPr lang="da-DK" sz="2400" dirty="0"/>
              <a:t>a central and growing </a:t>
            </a:r>
            <a:r>
              <a:rPr lang="da-DK" sz="2400" dirty="0" err="1"/>
              <a:t>role</a:t>
            </a:r>
            <a:r>
              <a:rPr lang="da-DK" sz="2400" dirty="0"/>
              <a:t> in </a:t>
            </a:r>
            <a:r>
              <a:rPr lang="da-DK" sz="2400" dirty="0" err="1"/>
              <a:t>providing</a:t>
            </a:r>
            <a:r>
              <a:rPr lang="da-DK" sz="2400" dirty="0"/>
              <a:t> cancer information </a:t>
            </a:r>
            <a:r>
              <a:rPr lang="da-DK" sz="2400" i="1" dirty="0"/>
              <a:t>and</a:t>
            </a:r>
            <a:r>
              <a:rPr lang="da-DK" sz="2400" dirty="0"/>
              <a:t> the </a:t>
            </a:r>
            <a:r>
              <a:rPr lang="da-DK" sz="2400" dirty="0" err="1"/>
              <a:t>different</a:t>
            </a:r>
            <a:r>
              <a:rPr lang="da-DK" sz="2400" dirty="0"/>
              <a:t> social media platforms have a </a:t>
            </a:r>
            <a:r>
              <a:rPr lang="da-DK" sz="2400" dirty="0" err="1"/>
              <a:t>lot</a:t>
            </a:r>
            <a:r>
              <a:rPr lang="da-DK" sz="2400" dirty="0"/>
              <a:t> to offer</a:t>
            </a:r>
            <a:endParaRPr lang="da-DK" sz="2400" i="1" dirty="0"/>
          </a:p>
          <a:p>
            <a:r>
              <a:rPr lang="da-DK" sz="2400" dirty="0" err="1" smtClean="0"/>
              <a:t>However</a:t>
            </a:r>
            <a:r>
              <a:rPr lang="da-DK" sz="2400" dirty="0" smtClean="0"/>
              <a:t> </a:t>
            </a:r>
            <a:r>
              <a:rPr lang="da-DK" sz="2400" dirty="0" err="1" smtClean="0"/>
              <a:t>we</a:t>
            </a:r>
            <a:r>
              <a:rPr lang="da-DK" sz="2400" dirty="0" smtClean="0"/>
              <a:t> </a:t>
            </a:r>
            <a:r>
              <a:rPr lang="da-DK" sz="2400" dirty="0"/>
              <a:t>must </a:t>
            </a:r>
            <a:r>
              <a:rPr lang="da-DK" sz="2400" dirty="0" err="1"/>
              <a:t>be</a:t>
            </a:r>
            <a:r>
              <a:rPr lang="da-DK" sz="2400" dirty="0"/>
              <a:t> </a:t>
            </a:r>
            <a:r>
              <a:rPr lang="da-DK" sz="2400" dirty="0" err="1"/>
              <a:t>aware</a:t>
            </a:r>
            <a:r>
              <a:rPr lang="da-DK" sz="2400" dirty="0"/>
              <a:t> of the </a:t>
            </a:r>
            <a:r>
              <a:rPr lang="da-DK" sz="2400" dirty="0" err="1"/>
              <a:t>vulnerabilities</a:t>
            </a:r>
            <a:r>
              <a:rPr lang="da-DK" sz="2400" dirty="0"/>
              <a:t> of the social media in </a:t>
            </a:r>
            <a:r>
              <a:rPr lang="da-DK" sz="2400" dirty="0" err="1"/>
              <a:t>regard</a:t>
            </a:r>
            <a:r>
              <a:rPr lang="da-DK" sz="2400" dirty="0"/>
              <a:t> to </a:t>
            </a:r>
            <a:r>
              <a:rPr lang="da-DK" sz="2400" dirty="0" err="1"/>
              <a:t>unintended</a:t>
            </a:r>
            <a:r>
              <a:rPr lang="da-DK" sz="2400" dirty="0"/>
              <a:t> </a:t>
            </a:r>
            <a:r>
              <a:rPr lang="da-DK" sz="2400" dirty="0" err="1"/>
              <a:t>exposure</a:t>
            </a:r>
            <a:r>
              <a:rPr lang="da-DK" sz="2400" dirty="0"/>
              <a:t> and disclosure of private information</a:t>
            </a:r>
          </a:p>
          <a:p>
            <a:r>
              <a:rPr lang="da-DK" sz="2400" dirty="0" smtClean="0"/>
              <a:t>And for </a:t>
            </a:r>
            <a:r>
              <a:rPr lang="da-DK" sz="2400" dirty="0" err="1"/>
              <a:t>years</a:t>
            </a:r>
            <a:r>
              <a:rPr lang="da-DK" sz="2400" dirty="0"/>
              <a:t> to </a:t>
            </a:r>
            <a:r>
              <a:rPr lang="da-DK" sz="2400" dirty="0" err="1"/>
              <a:t>come</a:t>
            </a:r>
            <a:r>
              <a:rPr lang="da-DK" sz="2400" dirty="0"/>
              <a:t> </a:t>
            </a:r>
            <a:r>
              <a:rPr lang="da-DK" sz="2400" dirty="0" err="1"/>
              <a:t>we</a:t>
            </a:r>
            <a:r>
              <a:rPr lang="da-DK" sz="2400" dirty="0"/>
              <a:t> </a:t>
            </a:r>
            <a:r>
              <a:rPr lang="da-DK" sz="2400" dirty="0" err="1"/>
              <a:t>will</a:t>
            </a:r>
            <a:r>
              <a:rPr lang="da-DK" sz="2400" dirty="0"/>
              <a:t> </a:t>
            </a:r>
            <a:r>
              <a:rPr lang="da-DK" sz="2400" dirty="0" smtClean="0"/>
              <a:t>still </a:t>
            </a:r>
            <a:r>
              <a:rPr lang="da-DK" sz="2400" dirty="0" err="1"/>
              <a:t>be</a:t>
            </a:r>
            <a:r>
              <a:rPr lang="da-DK" sz="2400" dirty="0"/>
              <a:t> </a:t>
            </a:r>
            <a:r>
              <a:rPr lang="da-DK" sz="2400" dirty="0" err="1"/>
              <a:t>able</a:t>
            </a:r>
            <a:r>
              <a:rPr lang="da-DK" sz="2400" dirty="0"/>
              <a:t> to </a:t>
            </a:r>
            <a:r>
              <a:rPr lang="da-DK" sz="2400" dirty="0" err="1"/>
              <a:t>benefit</a:t>
            </a:r>
            <a:r>
              <a:rPr lang="da-DK" sz="2400" dirty="0"/>
              <a:t> from the </a:t>
            </a:r>
            <a:r>
              <a:rPr lang="da-DK" sz="2400" i="1" dirty="0" err="1" smtClean="0"/>
              <a:t>traditional</a:t>
            </a:r>
            <a:r>
              <a:rPr lang="da-DK" sz="2400" i="1" dirty="0" smtClean="0"/>
              <a:t> </a:t>
            </a:r>
            <a:r>
              <a:rPr lang="da-DK" sz="2400" dirty="0" err="1" smtClean="0"/>
              <a:t>communication</a:t>
            </a:r>
            <a:r>
              <a:rPr lang="da-DK" sz="2400" dirty="0" smtClean="0"/>
              <a:t> </a:t>
            </a:r>
            <a:r>
              <a:rPr lang="da-DK" sz="2400" dirty="0" err="1"/>
              <a:t>channels</a:t>
            </a:r>
            <a:r>
              <a:rPr lang="da-DK" sz="2400" dirty="0"/>
              <a:t> </a:t>
            </a:r>
            <a:r>
              <a:rPr lang="da-DK" sz="2400" dirty="0" err="1"/>
              <a:t>e.g</a:t>
            </a:r>
            <a:r>
              <a:rPr lang="da-DK" sz="2400" dirty="0"/>
              <a:t>. mail, </a:t>
            </a:r>
            <a:r>
              <a:rPr lang="da-DK" sz="2400" dirty="0" smtClean="0"/>
              <a:t>online,  </a:t>
            </a:r>
            <a:r>
              <a:rPr lang="da-DK" sz="2400" dirty="0" err="1"/>
              <a:t>telephone</a:t>
            </a:r>
            <a:r>
              <a:rPr lang="da-DK" sz="2400" dirty="0"/>
              <a:t> </a:t>
            </a:r>
            <a:r>
              <a:rPr lang="da-DK" sz="2400" dirty="0" smtClean="0"/>
              <a:t>services and </a:t>
            </a:r>
            <a:r>
              <a:rPr lang="da-DK" sz="2400" dirty="0" err="1" smtClean="0"/>
              <a:t>homepages</a:t>
            </a:r>
            <a:r>
              <a:rPr lang="da-DK" sz="2400" dirty="0" smtClean="0"/>
              <a:t> in </a:t>
            </a:r>
            <a:r>
              <a:rPr lang="da-DK" sz="2400" dirty="0" err="1" smtClean="0"/>
              <a:t>providing</a:t>
            </a:r>
            <a:r>
              <a:rPr lang="da-DK" sz="2400" dirty="0" smtClean="0"/>
              <a:t> cancer information</a:t>
            </a:r>
          </a:p>
        </p:txBody>
      </p:sp>
      <p:sp>
        <p:nvSpPr>
          <p:cNvPr id="4" name="Rektangel 3"/>
          <p:cNvSpPr/>
          <p:nvPr/>
        </p:nvSpPr>
        <p:spPr>
          <a:xfrm>
            <a:off x="251520" y="4277295"/>
            <a:ext cx="8044895" cy="461665"/>
          </a:xfrm>
          <a:prstGeom prst="rect">
            <a:avLst/>
          </a:prstGeom>
        </p:spPr>
        <p:txBody>
          <a:bodyPr wrap="none">
            <a:spAutoFit/>
          </a:bodyPr>
          <a:lstStyle/>
          <a:p>
            <a:r>
              <a:rPr lang="da-DK" sz="1200" dirty="0">
                <a:hlinkClick r:id="rId3"/>
              </a:rPr>
              <a:t>https://</a:t>
            </a:r>
            <a:r>
              <a:rPr lang="da-DK" sz="1200" dirty="0" smtClean="0">
                <a:hlinkClick r:id="rId3"/>
              </a:rPr>
              <a:t>www.youtube.com/watch?annotation_id=annotation_2552834439&amp;feature=iv&amp;src_vid=uGI00HV7Cfw&amp;v=r5IC_jyZKJg</a:t>
            </a:r>
            <a:endParaRPr lang="da-DK" sz="1200" dirty="0" smtClean="0"/>
          </a:p>
          <a:p>
            <a:endParaRPr lang="da-DK" sz="1200" dirty="0"/>
          </a:p>
        </p:txBody>
      </p:sp>
    </p:spTree>
    <p:extLst>
      <p:ext uri="{BB962C8B-B14F-4D97-AF65-F5344CB8AC3E}">
        <p14:creationId xmlns:p14="http://schemas.microsoft.com/office/powerpoint/2010/main" val="1545862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boks 5"/>
          <p:cNvSpPr txBox="1"/>
          <p:nvPr/>
        </p:nvSpPr>
        <p:spPr>
          <a:xfrm>
            <a:off x="539552" y="166304"/>
            <a:ext cx="6192688" cy="523220"/>
          </a:xfrm>
          <a:prstGeom prst="rect">
            <a:avLst/>
          </a:prstGeom>
          <a:noFill/>
        </p:spPr>
        <p:txBody>
          <a:bodyPr wrap="square" rtlCol="0">
            <a:spAutoFit/>
          </a:bodyPr>
          <a:lstStyle/>
          <a:p>
            <a:r>
              <a:rPr lang="da-DK" sz="2800" b="1" dirty="0" smtClean="0"/>
              <a:t>Social media</a:t>
            </a:r>
            <a:endParaRPr lang="da-DK" sz="2800" b="1" dirty="0"/>
          </a:p>
        </p:txBody>
      </p:sp>
      <p:sp>
        <p:nvSpPr>
          <p:cNvPr id="3" name="Tekstboks 2"/>
          <p:cNvSpPr txBox="1"/>
          <p:nvPr/>
        </p:nvSpPr>
        <p:spPr>
          <a:xfrm>
            <a:off x="778506" y="951571"/>
            <a:ext cx="7874285" cy="1815882"/>
          </a:xfrm>
          <a:prstGeom prst="rect">
            <a:avLst/>
          </a:prstGeom>
          <a:noFill/>
        </p:spPr>
        <p:txBody>
          <a:bodyPr wrap="square" rtlCol="0">
            <a:spAutoFit/>
          </a:bodyPr>
          <a:lstStyle/>
          <a:p>
            <a:r>
              <a:rPr lang="en-US" sz="2000" b="1" dirty="0" smtClean="0"/>
              <a:t>“.. </a:t>
            </a:r>
            <a:r>
              <a:rPr lang="en-US" sz="2000" b="1" dirty="0"/>
              <a:t>are media for social interaction, using highly accessible and scalable communication techniques. The term refers to the use of Web-based and mobile technologies to turn communication into </a:t>
            </a:r>
            <a:r>
              <a:rPr lang="en-US" sz="2000" b="1" u="sng" dirty="0"/>
              <a:t>interactive</a:t>
            </a:r>
            <a:r>
              <a:rPr lang="en-US" sz="2000" b="1" dirty="0"/>
              <a:t> dialogue.”</a:t>
            </a:r>
            <a:endParaRPr lang="da-DK" sz="2000" dirty="0"/>
          </a:p>
          <a:p>
            <a:r>
              <a:rPr lang="en-US" dirty="0" smtClean="0"/>
              <a:t>(</a:t>
            </a:r>
            <a:r>
              <a:rPr lang="en-US" i="1" dirty="0" smtClean="0"/>
              <a:t>Wikipedia / ICISG.org</a:t>
            </a:r>
            <a:r>
              <a:rPr lang="en-US" dirty="0" smtClean="0"/>
              <a:t>)</a:t>
            </a:r>
            <a:r>
              <a:rPr lang="en-US" sz="2800" i="1" dirty="0" smtClean="0"/>
              <a:t> </a:t>
            </a:r>
            <a:endParaRPr lang="da-DK" sz="2800" i="1" dirty="0"/>
          </a:p>
        </p:txBody>
      </p:sp>
      <p:sp>
        <p:nvSpPr>
          <p:cNvPr id="2" name="Tekstboks 1"/>
          <p:cNvSpPr txBox="1"/>
          <p:nvPr/>
        </p:nvSpPr>
        <p:spPr>
          <a:xfrm>
            <a:off x="766821" y="2753017"/>
            <a:ext cx="8246651" cy="1938992"/>
          </a:xfrm>
          <a:prstGeom prst="rect">
            <a:avLst/>
          </a:prstGeom>
          <a:noFill/>
        </p:spPr>
        <p:txBody>
          <a:bodyPr wrap="square" rtlCol="0">
            <a:spAutoFit/>
          </a:bodyPr>
          <a:lstStyle/>
          <a:p>
            <a:r>
              <a:rPr lang="en-US" sz="2000" b="1" dirty="0" smtClean="0"/>
              <a:t>CHARACTERISTICS</a:t>
            </a:r>
          </a:p>
          <a:p>
            <a:pPr marL="285750" indent="-285750">
              <a:buFont typeface="Arial" panose="020B0604020202020204" pitchFamily="34" charset="0"/>
              <a:buChar char="•"/>
            </a:pPr>
            <a:r>
              <a:rPr lang="en-US" sz="2000" dirty="0" smtClean="0"/>
              <a:t>one-to-one</a:t>
            </a:r>
            <a:r>
              <a:rPr lang="en-US" sz="2000" dirty="0"/>
              <a:t>, one-to-many and many-to-many</a:t>
            </a:r>
          </a:p>
          <a:p>
            <a:pPr marL="285750" indent="-285750">
              <a:buFont typeface="Arial" panose="020B0604020202020204" pitchFamily="34" charset="0"/>
              <a:buChar char="•"/>
            </a:pPr>
            <a:r>
              <a:rPr lang="en-US" sz="2000" dirty="0" smtClean="0"/>
              <a:t>device </a:t>
            </a:r>
            <a:r>
              <a:rPr lang="en-US" sz="2000" dirty="0"/>
              <a:t>indifferent</a:t>
            </a:r>
          </a:p>
          <a:p>
            <a:pPr marL="285750" indent="-285750">
              <a:buFont typeface="Arial" panose="020B0604020202020204" pitchFamily="34" charset="0"/>
              <a:buChar char="•"/>
            </a:pPr>
            <a:r>
              <a:rPr lang="en-US" sz="2000" dirty="0" smtClean="0"/>
              <a:t>enhanced </a:t>
            </a:r>
            <a:r>
              <a:rPr lang="en-US" sz="2000" dirty="0"/>
              <a:t>speed and breadth of information </a:t>
            </a:r>
            <a:endParaRPr lang="en-US" sz="2000" dirty="0" smtClean="0"/>
          </a:p>
          <a:p>
            <a:pPr marL="285750" indent="-285750">
              <a:buFont typeface="Arial" panose="020B0604020202020204" pitchFamily="34" charset="0"/>
              <a:buChar char="•"/>
            </a:pPr>
            <a:r>
              <a:rPr lang="en-US" sz="2000" dirty="0" smtClean="0"/>
              <a:t>different </a:t>
            </a:r>
            <a:r>
              <a:rPr lang="en-US" sz="2000" dirty="0"/>
              <a:t>levels of engagement by participants </a:t>
            </a:r>
          </a:p>
          <a:p>
            <a:endParaRPr lang="en-US" sz="2000" dirty="0"/>
          </a:p>
        </p:txBody>
      </p:sp>
    </p:spTree>
    <p:extLst>
      <p:ext uri="{BB962C8B-B14F-4D97-AF65-F5344CB8AC3E}">
        <p14:creationId xmlns:p14="http://schemas.microsoft.com/office/powerpoint/2010/main" val="2068055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8378" y="1167594"/>
            <a:ext cx="8229600" cy="1134126"/>
          </a:xfrm>
        </p:spPr>
        <p:txBody>
          <a:bodyPr>
            <a:noAutofit/>
          </a:bodyPr>
          <a:lstStyle/>
          <a:p>
            <a:pPr lvl="0" algn="l"/>
            <a:r>
              <a:rPr lang="en-US" sz="2400" dirty="0"/>
              <a:t>Social media can bring public health information to many more people, more quickly and directly than at any time in history </a:t>
            </a:r>
            <a:r>
              <a:rPr lang="en-US" sz="2800" dirty="0" smtClean="0"/>
              <a:t/>
            </a:r>
            <a:br>
              <a:rPr lang="en-US" sz="2800" dirty="0" smtClean="0"/>
            </a:br>
            <a:r>
              <a:rPr lang="en-US" sz="1400" dirty="0" smtClean="0">
                <a:hlinkClick r:id="rId3"/>
              </a:rPr>
              <a:t>Bulletin of The World Health Organization</a:t>
            </a:r>
            <a:r>
              <a:rPr lang="en-US" sz="1400" dirty="0" smtClean="0"/>
              <a:t> </a:t>
            </a:r>
            <a:r>
              <a:rPr lang="en-US" sz="1600" dirty="0" smtClean="0"/>
              <a:t/>
            </a:r>
            <a:br>
              <a:rPr lang="en-US" sz="1600" dirty="0" smtClean="0"/>
            </a:br>
            <a:endParaRPr lang="da-DK" sz="2000" dirty="0"/>
          </a:p>
        </p:txBody>
      </p:sp>
      <p:sp>
        <p:nvSpPr>
          <p:cNvPr id="5" name="Titel 1"/>
          <p:cNvSpPr txBox="1">
            <a:spLocks/>
          </p:cNvSpPr>
          <p:nvPr/>
        </p:nvSpPr>
        <p:spPr>
          <a:xfrm>
            <a:off x="395536" y="519522"/>
            <a:ext cx="8352928" cy="5341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t>Over 1 Billion Users Of Social Media Worldwide, Most On Mobile</a:t>
            </a:r>
          </a:p>
          <a:p>
            <a:pPr algn="l"/>
            <a:r>
              <a:rPr lang="en-US" sz="1400" dirty="0" smtClean="0">
                <a:solidFill>
                  <a:schemeClr val="bg1"/>
                </a:solidFill>
                <a:hlinkClick r:id="rId4"/>
              </a:rPr>
              <a:t>Report from International Telecommunications Union</a:t>
            </a:r>
            <a:endParaRPr lang="da-DK" sz="1400" dirty="0" smtClean="0">
              <a:solidFill>
                <a:schemeClr val="bg1"/>
              </a:solidFill>
            </a:endParaRPr>
          </a:p>
        </p:txBody>
      </p:sp>
      <p:sp>
        <p:nvSpPr>
          <p:cNvPr id="8" name="Tekstboks 7"/>
          <p:cNvSpPr txBox="1"/>
          <p:nvPr/>
        </p:nvSpPr>
        <p:spPr>
          <a:xfrm>
            <a:off x="372718" y="2136652"/>
            <a:ext cx="8280920" cy="280076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More than 40% of consumers say that information found via social media affects the way they deal with their health</a:t>
            </a:r>
          </a:p>
          <a:p>
            <a:endParaRPr lang="en-US" dirty="0" smtClean="0"/>
          </a:p>
          <a:p>
            <a:pPr marL="285750" indent="-285750">
              <a:buFont typeface="Arial" panose="020B0604020202020204" pitchFamily="34" charset="0"/>
              <a:buChar char="•"/>
            </a:pPr>
            <a:r>
              <a:rPr lang="en-US" dirty="0" smtClean="0"/>
              <a:t>90% of respondents from 18 to 24 years of age said they would trust medical information shared by others on their social media networks</a:t>
            </a:r>
          </a:p>
          <a:p>
            <a:endParaRPr lang="en-US" dirty="0" smtClean="0"/>
          </a:p>
          <a:p>
            <a:pPr marL="285750" indent="-285750">
              <a:buFont typeface="Arial" panose="020B0604020202020204" pitchFamily="34" charset="0"/>
              <a:buChar char="•"/>
            </a:pPr>
            <a:r>
              <a:rPr lang="en-US" dirty="0" smtClean="0"/>
              <a:t>30% of adults are likely to share information about their health on social media sites with other patients</a:t>
            </a:r>
          </a:p>
          <a:p>
            <a:r>
              <a:rPr lang="en-US" sz="1400" u="sng" dirty="0" smtClean="0">
                <a:hlinkClick r:id="rId5"/>
              </a:rPr>
              <a:t>Internet article on Referral MD, written by Brian </a:t>
            </a:r>
            <a:r>
              <a:rPr lang="en-US" sz="1400" u="sng" dirty="0" err="1" smtClean="0">
                <a:hlinkClick r:id="rId5"/>
              </a:rPr>
              <a:t>Honigman</a:t>
            </a:r>
            <a:endParaRPr lang="da-DK" sz="1400" dirty="0" smtClean="0"/>
          </a:p>
          <a:p>
            <a:endParaRPr lang="da-DK" dirty="0"/>
          </a:p>
        </p:txBody>
      </p:sp>
      <p:pic>
        <p:nvPicPr>
          <p:cNvPr id="4" name="Billed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0499" y="915565"/>
            <a:ext cx="8663003" cy="4021853"/>
          </a:xfrm>
          <a:prstGeom prst="rect">
            <a:avLst/>
          </a:prstGeom>
        </p:spPr>
      </p:pic>
    </p:spTree>
    <p:extLst>
      <p:ext uri="{BB962C8B-B14F-4D97-AF65-F5344CB8AC3E}">
        <p14:creationId xmlns:p14="http://schemas.microsoft.com/office/powerpoint/2010/main" val="139079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2000"/>
                                        <p:tgtEl>
                                          <p:spTgt spid="4"/>
                                        </p:tgtEl>
                                        <p:attrNameLst>
                                          <p:attrName>ppt_w</p:attrName>
                                        </p:attrNameLst>
                                      </p:cBhvr>
                                      <p:tavLst>
                                        <p:tav tm="0">
                                          <p:val>
                                            <p:strVal val="ppt_w"/>
                                          </p:val>
                                        </p:tav>
                                        <p:tav tm="100000">
                                          <p:val>
                                            <p:fltVal val="0"/>
                                          </p:val>
                                        </p:tav>
                                      </p:tavLst>
                                    </p:anim>
                                    <p:anim calcmode="lin" valueType="num">
                                      <p:cBhvr>
                                        <p:cTn id="7" dur="2000"/>
                                        <p:tgtEl>
                                          <p:spTgt spid="4"/>
                                        </p:tgtEl>
                                        <p:attrNameLst>
                                          <p:attrName>ppt_h</p:attrName>
                                        </p:attrNameLst>
                                      </p:cBhvr>
                                      <p:tavLst>
                                        <p:tav tm="0">
                                          <p:val>
                                            <p:strVal val="ppt_h"/>
                                          </p:val>
                                        </p:tav>
                                        <p:tav tm="100000">
                                          <p:val>
                                            <p:fltVal val="0"/>
                                          </p:val>
                                        </p:tav>
                                      </p:tavLst>
                                    </p:anim>
                                    <p:anim calcmode="lin" valueType="num">
                                      <p:cBhvr>
                                        <p:cTn id="8" dur="2000"/>
                                        <p:tgtEl>
                                          <p:spTgt spid="4"/>
                                        </p:tgtEl>
                                        <p:attrNameLst>
                                          <p:attrName>style.rotation</p:attrName>
                                        </p:attrNameLst>
                                      </p:cBhvr>
                                      <p:tavLst>
                                        <p:tav tm="0">
                                          <p:val>
                                            <p:fltVal val="0"/>
                                          </p:val>
                                        </p:tav>
                                        <p:tav tm="100000">
                                          <p:val>
                                            <p:fltVal val="90"/>
                                          </p:val>
                                        </p:tav>
                                      </p:tavLst>
                                    </p:anim>
                                    <p:animEffect transition="out" filter="fade">
                                      <p:cBhvr>
                                        <p:cTn id="9" dur="2000"/>
                                        <p:tgtEl>
                                          <p:spTgt spid="4"/>
                                        </p:tgtEl>
                                      </p:cBhvr>
                                    </p:animEffect>
                                    <p:set>
                                      <p:cBhvr>
                                        <p:cTn id="10" dur="1" fill="hold">
                                          <p:stCondLst>
                                            <p:cond delay="1999"/>
                                          </p:stCondLst>
                                        </p:cTn>
                                        <p:tgtEl>
                                          <p:spTgt spid="4"/>
                                        </p:tgtEl>
                                        <p:attrNameLst>
                                          <p:attrName>style.visibility</p:attrName>
                                        </p:attrNameLst>
                                      </p:cBhvr>
                                      <p:to>
                                        <p:strVal val="hidden"/>
                                      </p:to>
                                    </p:set>
                                  </p:childTnLst>
                                </p:cTn>
                              </p:par>
                              <p:par>
                                <p:cTn id="11" presetID="10" presetClass="entr" presetSubtype="0" fill="hold" nodeType="withEffect">
                                  <p:stCondLst>
                                    <p:cond delay="250"/>
                                  </p:stCondLst>
                                  <p:childTnLst>
                                    <p:set>
                                      <p:cBhvr>
                                        <p:cTn id="12" dur="1" fill="hold">
                                          <p:stCondLst>
                                            <p:cond delay="0"/>
                                          </p:stCondLst>
                                        </p:cTn>
                                        <p:tgtEl>
                                          <p:spTgt spid="8">
                                            <p:txEl>
                                              <p:pRg st="0" end="0"/>
                                            </p:txEl>
                                          </p:spTgt>
                                        </p:tgtEl>
                                        <p:attrNameLst>
                                          <p:attrName>style.visibility</p:attrName>
                                        </p:attrNameLst>
                                      </p:cBhvr>
                                      <p:to>
                                        <p:strVal val="visible"/>
                                      </p:to>
                                    </p:set>
                                    <p:animEffect transition="in" filter="fade">
                                      <p:cBhvr>
                                        <p:cTn id="13" dur="10"/>
                                        <p:tgtEl>
                                          <p:spTgt spid="8">
                                            <p:txEl>
                                              <p:pRg st="0" end="0"/>
                                            </p:txEl>
                                          </p:spTgt>
                                        </p:tgtEl>
                                      </p:cBhvr>
                                    </p:animEffect>
                                  </p:childTnLst>
                                </p:cTn>
                              </p:par>
                              <p:par>
                                <p:cTn id="14" presetID="10" presetClass="entr" presetSubtype="0" fill="hold" nodeType="withEffect">
                                  <p:stCondLst>
                                    <p:cond delay="25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10"/>
                                        <p:tgtEl>
                                          <p:spTgt spid="8">
                                            <p:txEl>
                                              <p:pRg st="2" end="2"/>
                                            </p:txEl>
                                          </p:spTgt>
                                        </p:tgtEl>
                                      </p:cBhvr>
                                    </p:animEffect>
                                  </p:childTnLst>
                                </p:cTn>
                              </p:par>
                              <p:par>
                                <p:cTn id="17" presetID="10" presetClass="entr" presetSubtype="0" fill="hold" nodeType="withEffect">
                                  <p:stCondLst>
                                    <p:cond delay="25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fade">
                                      <p:cBhvr>
                                        <p:cTn id="19" dur="10"/>
                                        <p:tgtEl>
                                          <p:spTgt spid="8">
                                            <p:txEl>
                                              <p:pRg st="4" end="4"/>
                                            </p:txEl>
                                          </p:spTgt>
                                        </p:tgtEl>
                                      </p:cBhvr>
                                    </p:animEffect>
                                  </p:childTnLst>
                                </p:cTn>
                              </p:par>
                              <p:par>
                                <p:cTn id="20" presetID="10" presetClass="entr" presetSubtype="0" fill="hold" nodeType="withEffect">
                                  <p:stCondLst>
                                    <p:cond delay="25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fade">
                                      <p:cBhvr>
                                        <p:cTn id="22" dur="1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57200" y="843558"/>
            <a:ext cx="8229600" cy="85725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a-DK" sz="3200" dirty="0" smtClean="0"/>
              <a:t>Basic </a:t>
            </a:r>
            <a:r>
              <a:rPr lang="da-DK" sz="3200" dirty="0" err="1" smtClean="0"/>
              <a:t>challenges</a:t>
            </a:r>
            <a:r>
              <a:rPr lang="da-DK" sz="3200" dirty="0" smtClean="0"/>
              <a:t> in cancer information </a:t>
            </a:r>
            <a:r>
              <a:rPr lang="da-DK" sz="3200" dirty="0" err="1" smtClean="0"/>
              <a:t>today</a:t>
            </a:r>
            <a:endParaRPr lang="da-DK" sz="3200" dirty="0"/>
          </a:p>
        </p:txBody>
      </p:sp>
      <p:sp>
        <p:nvSpPr>
          <p:cNvPr id="3" name="Pladsholder til indhold 2"/>
          <p:cNvSpPr txBox="1">
            <a:spLocks/>
          </p:cNvSpPr>
          <p:nvPr/>
        </p:nvSpPr>
        <p:spPr>
          <a:xfrm>
            <a:off x="457200" y="1851669"/>
            <a:ext cx="7859216" cy="274295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a-DK" sz="2400" dirty="0" err="1" smtClean="0"/>
              <a:t>Two</a:t>
            </a:r>
            <a:r>
              <a:rPr lang="da-DK" sz="2400" dirty="0" smtClean="0"/>
              <a:t> </a:t>
            </a:r>
            <a:r>
              <a:rPr lang="da-DK" sz="2400" dirty="0" err="1" smtClean="0"/>
              <a:t>objectives</a:t>
            </a:r>
            <a:r>
              <a:rPr lang="da-DK" sz="2400" dirty="0" smtClean="0"/>
              <a:t>:</a:t>
            </a:r>
          </a:p>
          <a:p>
            <a:pPr marL="514350" indent="-514350">
              <a:buFont typeface="+mj-lt"/>
              <a:buAutoNum type="arabicPeriod"/>
            </a:pPr>
            <a:r>
              <a:rPr lang="da-DK" sz="2400" dirty="0" smtClean="0"/>
              <a:t>To </a:t>
            </a:r>
            <a:r>
              <a:rPr lang="da-DK" sz="2400" dirty="0" err="1" smtClean="0"/>
              <a:t>meet</a:t>
            </a:r>
            <a:r>
              <a:rPr lang="da-DK" sz="2400" dirty="0" smtClean="0"/>
              <a:t> the </a:t>
            </a:r>
            <a:r>
              <a:rPr lang="da-DK" sz="2400" dirty="0" err="1" smtClean="0"/>
              <a:t>individual</a:t>
            </a:r>
            <a:r>
              <a:rPr lang="da-DK" sz="2400" dirty="0" smtClean="0"/>
              <a:t> </a:t>
            </a:r>
            <a:r>
              <a:rPr lang="da-DK" sz="2400" dirty="0" err="1" smtClean="0"/>
              <a:t>user’s</a:t>
            </a:r>
            <a:r>
              <a:rPr lang="da-DK" sz="2400" dirty="0" smtClean="0"/>
              <a:t> </a:t>
            </a:r>
            <a:r>
              <a:rPr lang="da-DK" sz="2400" dirty="0" err="1" smtClean="0"/>
              <a:t>needs</a:t>
            </a:r>
            <a:r>
              <a:rPr lang="da-DK" sz="2400" dirty="0" smtClean="0"/>
              <a:t> for </a:t>
            </a:r>
            <a:r>
              <a:rPr lang="da-DK" sz="2400" dirty="0" err="1" smtClean="0"/>
              <a:t>personalized</a:t>
            </a:r>
            <a:r>
              <a:rPr lang="da-DK" sz="2400" dirty="0" smtClean="0"/>
              <a:t>, </a:t>
            </a:r>
            <a:r>
              <a:rPr lang="da-DK" sz="2400" dirty="0" err="1" smtClean="0"/>
              <a:t>specific</a:t>
            </a:r>
            <a:r>
              <a:rPr lang="da-DK" sz="2400" dirty="0" smtClean="0"/>
              <a:t>, relevant and </a:t>
            </a:r>
            <a:r>
              <a:rPr lang="da-DK" sz="2400" dirty="0" err="1" smtClean="0"/>
              <a:t>credible</a:t>
            </a:r>
            <a:r>
              <a:rPr lang="da-DK" sz="2400" dirty="0" smtClean="0"/>
              <a:t> information</a:t>
            </a:r>
          </a:p>
          <a:p>
            <a:pPr marL="514350" indent="-514350">
              <a:buFont typeface="+mj-lt"/>
              <a:buAutoNum type="arabicPeriod"/>
            </a:pPr>
            <a:r>
              <a:rPr lang="da-DK" sz="2400" dirty="0" smtClean="0"/>
              <a:t>To </a:t>
            </a:r>
            <a:r>
              <a:rPr lang="da-DK" sz="2400" dirty="0" err="1" smtClean="0"/>
              <a:t>reach</a:t>
            </a:r>
            <a:r>
              <a:rPr lang="da-DK" sz="2400" dirty="0" smtClean="0"/>
              <a:t> out to large population </a:t>
            </a:r>
            <a:r>
              <a:rPr lang="da-DK" sz="2400" dirty="0" err="1" smtClean="0"/>
              <a:t>groups</a:t>
            </a:r>
            <a:r>
              <a:rPr lang="da-DK" sz="2400" dirty="0" smtClean="0"/>
              <a:t> and to </a:t>
            </a:r>
            <a:r>
              <a:rPr lang="da-DK" sz="2400" dirty="0" err="1" smtClean="0"/>
              <a:t>mass</a:t>
            </a:r>
            <a:r>
              <a:rPr lang="da-DK" sz="2400" dirty="0" smtClean="0"/>
              <a:t> </a:t>
            </a:r>
            <a:r>
              <a:rPr lang="da-DK" sz="2400" dirty="0" err="1" smtClean="0"/>
              <a:t>communicate</a:t>
            </a:r>
            <a:r>
              <a:rPr lang="da-DK" sz="2400" dirty="0" smtClean="0"/>
              <a:t> </a:t>
            </a:r>
            <a:r>
              <a:rPr lang="da-DK" sz="2400" dirty="0" err="1" smtClean="0"/>
              <a:t>health</a:t>
            </a:r>
            <a:r>
              <a:rPr lang="da-DK" sz="2400" dirty="0" smtClean="0"/>
              <a:t> </a:t>
            </a:r>
            <a:r>
              <a:rPr lang="da-DK" sz="2400" dirty="0" err="1" smtClean="0"/>
              <a:t>related</a:t>
            </a:r>
            <a:r>
              <a:rPr lang="da-DK" sz="2400" dirty="0" smtClean="0"/>
              <a:t> </a:t>
            </a:r>
            <a:r>
              <a:rPr lang="da-DK" sz="2400" dirty="0" err="1" smtClean="0"/>
              <a:t>issues</a:t>
            </a:r>
            <a:endParaRPr lang="da-DK" sz="2400" dirty="0" smtClean="0"/>
          </a:p>
        </p:txBody>
      </p:sp>
    </p:spTree>
    <p:extLst>
      <p:ext uri="{BB962C8B-B14F-4D97-AF65-F5344CB8AC3E}">
        <p14:creationId xmlns:p14="http://schemas.microsoft.com/office/powerpoint/2010/main" val="5945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5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Lige pilforbindelse 2"/>
          <p:cNvCxnSpPr/>
          <p:nvPr/>
        </p:nvCxnSpPr>
        <p:spPr>
          <a:xfrm flipV="1">
            <a:off x="827584" y="573528"/>
            <a:ext cx="0" cy="388843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 name="Lige pilforbindelse 3"/>
          <p:cNvCxnSpPr/>
          <p:nvPr/>
        </p:nvCxnSpPr>
        <p:spPr>
          <a:xfrm>
            <a:off x="814884" y="4452435"/>
            <a:ext cx="6169217"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Tekstboks 10"/>
          <p:cNvSpPr txBox="1"/>
          <p:nvPr/>
        </p:nvSpPr>
        <p:spPr>
          <a:xfrm rot="16200000">
            <a:off x="162085" y="2565908"/>
            <a:ext cx="1354855" cy="369332"/>
          </a:xfrm>
          <a:prstGeom prst="rect">
            <a:avLst/>
          </a:prstGeom>
          <a:solidFill>
            <a:schemeClr val="bg1"/>
          </a:solidFill>
          <a:ln w="25400">
            <a:noFill/>
          </a:ln>
        </p:spPr>
        <p:txBody>
          <a:bodyPr wrap="square" rtlCol="0">
            <a:spAutoFit/>
          </a:bodyPr>
          <a:lstStyle/>
          <a:p>
            <a:pPr algn="ctr"/>
            <a:r>
              <a:rPr lang="da-DK" b="1" dirty="0" smtClean="0"/>
              <a:t>PRECISION</a:t>
            </a:r>
            <a:endParaRPr lang="da-DK" b="1" dirty="0"/>
          </a:p>
        </p:txBody>
      </p:sp>
      <p:sp>
        <p:nvSpPr>
          <p:cNvPr id="12" name="Tekstboks 11"/>
          <p:cNvSpPr txBox="1"/>
          <p:nvPr/>
        </p:nvSpPr>
        <p:spPr>
          <a:xfrm>
            <a:off x="3561034" y="4307683"/>
            <a:ext cx="1050137" cy="369332"/>
          </a:xfrm>
          <a:prstGeom prst="rect">
            <a:avLst/>
          </a:prstGeom>
          <a:solidFill>
            <a:schemeClr val="bg1"/>
          </a:solidFill>
          <a:ln w="25400">
            <a:noFill/>
          </a:ln>
        </p:spPr>
        <p:txBody>
          <a:bodyPr wrap="square" rtlCol="0">
            <a:spAutoFit/>
          </a:bodyPr>
          <a:lstStyle/>
          <a:p>
            <a:pPr algn="ctr"/>
            <a:r>
              <a:rPr lang="da-DK" b="1" dirty="0" smtClean="0"/>
              <a:t>IMPACT</a:t>
            </a:r>
            <a:endParaRPr lang="da-DK" b="1" dirty="0"/>
          </a:p>
        </p:txBody>
      </p:sp>
      <p:sp>
        <p:nvSpPr>
          <p:cNvPr id="13" name="Tekstboks 12"/>
          <p:cNvSpPr txBox="1"/>
          <p:nvPr/>
        </p:nvSpPr>
        <p:spPr>
          <a:xfrm>
            <a:off x="289986" y="4453690"/>
            <a:ext cx="738849" cy="307777"/>
          </a:xfrm>
          <a:prstGeom prst="rect">
            <a:avLst/>
          </a:prstGeom>
          <a:noFill/>
        </p:spPr>
        <p:txBody>
          <a:bodyPr wrap="square" rtlCol="0">
            <a:spAutoFit/>
          </a:bodyPr>
          <a:lstStyle/>
          <a:p>
            <a:pPr algn="ctr"/>
            <a:r>
              <a:rPr lang="da-DK" sz="1400" dirty="0" smtClean="0"/>
              <a:t>Low</a:t>
            </a:r>
            <a:endParaRPr lang="da-DK" sz="1400" dirty="0"/>
          </a:p>
        </p:txBody>
      </p:sp>
      <p:sp>
        <p:nvSpPr>
          <p:cNvPr id="44" name="Tekstboks 43"/>
          <p:cNvSpPr txBox="1"/>
          <p:nvPr/>
        </p:nvSpPr>
        <p:spPr>
          <a:xfrm>
            <a:off x="99687" y="445095"/>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49" name="Tekstboks 48"/>
          <p:cNvSpPr txBox="1"/>
          <p:nvPr/>
        </p:nvSpPr>
        <p:spPr>
          <a:xfrm>
            <a:off x="6543086" y="4607578"/>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2" name="Tekstboks 1"/>
          <p:cNvSpPr txBox="1"/>
          <p:nvPr/>
        </p:nvSpPr>
        <p:spPr>
          <a:xfrm>
            <a:off x="5004549" y="303498"/>
            <a:ext cx="3815924" cy="523220"/>
          </a:xfrm>
          <a:prstGeom prst="rect">
            <a:avLst/>
          </a:prstGeom>
          <a:noFill/>
        </p:spPr>
        <p:txBody>
          <a:bodyPr wrap="square" rtlCol="0">
            <a:spAutoFit/>
          </a:bodyPr>
          <a:lstStyle/>
          <a:p>
            <a:r>
              <a:rPr lang="da-DK" sz="2800" dirty="0" smtClean="0"/>
              <a:t>The Information Paradox</a:t>
            </a:r>
            <a:endParaRPr lang="da-DK" sz="2800" dirty="0"/>
          </a:p>
        </p:txBody>
      </p:sp>
      <p:cxnSp>
        <p:nvCxnSpPr>
          <p:cNvPr id="23" name="Lige forbindelse 22"/>
          <p:cNvCxnSpPr/>
          <p:nvPr/>
        </p:nvCxnSpPr>
        <p:spPr>
          <a:xfrm>
            <a:off x="1331640" y="1059582"/>
            <a:ext cx="4896544" cy="3096344"/>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26" name="Tekstboks 25"/>
          <p:cNvSpPr txBox="1"/>
          <p:nvPr/>
        </p:nvSpPr>
        <p:spPr>
          <a:xfrm>
            <a:off x="1547664" y="1131590"/>
            <a:ext cx="324036" cy="369332"/>
          </a:xfrm>
          <a:prstGeom prst="rect">
            <a:avLst/>
          </a:prstGeom>
          <a:solidFill>
            <a:schemeClr val="bg1"/>
          </a:solidFill>
        </p:spPr>
        <p:txBody>
          <a:bodyPr wrap="square" rtlCol="0">
            <a:spAutoFit/>
          </a:bodyPr>
          <a:lstStyle/>
          <a:p>
            <a:r>
              <a:rPr lang="da-DK" b="1" dirty="0" smtClean="0">
                <a:solidFill>
                  <a:srgbClr val="FF0000"/>
                </a:solidFill>
              </a:rPr>
              <a:t>A</a:t>
            </a:r>
            <a:endParaRPr lang="da-DK" b="1" dirty="0">
              <a:solidFill>
                <a:srgbClr val="FF0000"/>
              </a:solidFill>
            </a:endParaRPr>
          </a:p>
        </p:txBody>
      </p:sp>
      <p:sp>
        <p:nvSpPr>
          <p:cNvPr id="59" name="Tekstboks 58"/>
          <p:cNvSpPr txBox="1"/>
          <p:nvPr/>
        </p:nvSpPr>
        <p:spPr>
          <a:xfrm>
            <a:off x="5811548" y="3811026"/>
            <a:ext cx="324036" cy="369332"/>
          </a:xfrm>
          <a:prstGeom prst="rect">
            <a:avLst/>
          </a:prstGeom>
          <a:solidFill>
            <a:schemeClr val="bg1"/>
          </a:solidFill>
        </p:spPr>
        <p:txBody>
          <a:bodyPr wrap="square" rtlCol="0">
            <a:spAutoFit/>
          </a:bodyPr>
          <a:lstStyle/>
          <a:p>
            <a:r>
              <a:rPr lang="da-DK" b="1" dirty="0" smtClean="0">
                <a:solidFill>
                  <a:srgbClr val="FF0000"/>
                </a:solidFill>
              </a:rPr>
              <a:t>B</a:t>
            </a:r>
            <a:endParaRPr lang="da-DK" b="1" dirty="0">
              <a:solidFill>
                <a:srgbClr val="FF0000"/>
              </a:solidFill>
            </a:endParaRPr>
          </a:p>
        </p:txBody>
      </p:sp>
    </p:spTree>
    <p:extLst>
      <p:ext uri="{BB962C8B-B14F-4D97-AF65-F5344CB8AC3E}">
        <p14:creationId xmlns:p14="http://schemas.microsoft.com/office/powerpoint/2010/main" val="2359126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0" name="Lige forbindelse 49"/>
          <p:cNvCxnSpPr/>
          <p:nvPr/>
        </p:nvCxnSpPr>
        <p:spPr>
          <a:xfrm>
            <a:off x="1331640" y="1059582"/>
            <a:ext cx="4896544" cy="3096344"/>
          </a:xfrm>
          <a:prstGeom prst="line">
            <a:avLst/>
          </a:prstGeom>
          <a:ln w="76200">
            <a:solidFill>
              <a:schemeClr val="accent1">
                <a:shade val="95000"/>
                <a:satMod val="105000"/>
                <a:alpha val="26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Lige pilforbindelse 2"/>
          <p:cNvCxnSpPr/>
          <p:nvPr/>
        </p:nvCxnSpPr>
        <p:spPr>
          <a:xfrm flipV="1">
            <a:off x="827584" y="573528"/>
            <a:ext cx="0" cy="388843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 name="Lige pilforbindelse 3"/>
          <p:cNvCxnSpPr/>
          <p:nvPr/>
        </p:nvCxnSpPr>
        <p:spPr>
          <a:xfrm>
            <a:off x="814884" y="4452435"/>
            <a:ext cx="6169217"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Tekstboks 10"/>
          <p:cNvSpPr txBox="1"/>
          <p:nvPr/>
        </p:nvSpPr>
        <p:spPr>
          <a:xfrm rot="16200000">
            <a:off x="162085" y="2565908"/>
            <a:ext cx="1354855" cy="369332"/>
          </a:xfrm>
          <a:prstGeom prst="rect">
            <a:avLst/>
          </a:prstGeom>
          <a:solidFill>
            <a:schemeClr val="bg1"/>
          </a:solidFill>
          <a:ln w="25400">
            <a:noFill/>
          </a:ln>
        </p:spPr>
        <p:txBody>
          <a:bodyPr wrap="square" rtlCol="0">
            <a:spAutoFit/>
          </a:bodyPr>
          <a:lstStyle/>
          <a:p>
            <a:pPr algn="ctr"/>
            <a:r>
              <a:rPr lang="da-DK" b="1" dirty="0" smtClean="0"/>
              <a:t>PRECISION</a:t>
            </a:r>
            <a:endParaRPr lang="da-DK" b="1" dirty="0"/>
          </a:p>
        </p:txBody>
      </p:sp>
      <p:sp>
        <p:nvSpPr>
          <p:cNvPr id="12" name="Tekstboks 11"/>
          <p:cNvSpPr txBox="1"/>
          <p:nvPr/>
        </p:nvSpPr>
        <p:spPr>
          <a:xfrm>
            <a:off x="3561034" y="4307683"/>
            <a:ext cx="1050137" cy="369332"/>
          </a:xfrm>
          <a:prstGeom prst="rect">
            <a:avLst/>
          </a:prstGeom>
          <a:solidFill>
            <a:schemeClr val="bg1"/>
          </a:solidFill>
          <a:ln w="25400">
            <a:noFill/>
          </a:ln>
        </p:spPr>
        <p:txBody>
          <a:bodyPr wrap="square" rtlCol="0">
            <a:spAutoFit/>
          </a:bodyPr>
          <a:lstStyle/>
          <a:p>
            <a:pPr algn="ctr"/>
            <a:r>
              <a:rPr lang="da-DK" b="1" dirty="0" smtClean="0"/>
              <a:t>IMPACT</a:t>
            </a:r>
            <a:endParaRPr lang="da-DK" b="1" dirty="0"/>
          </a:p>
        </p:txBody>
      </p:sp>
      <p:sp>
        <p:nvSpPr>
          <p:cNvPr id="13" name="Tekstboks 12"/>
          <p:cNvSpPr txBox="1"/>
          <p:nvPr/>
        </p:nvSpPr>
        <p:spPr>
          <a:xfrm>
            <a:off x="289986" y="4453690"/>
            <a:ext cx="738849" cy="307777"/>
          </a:xfrm>
          <a:prstGeom prst="rect">
            <a:avLst/>
          </a:prstGeom>
          <a:noFill/>
        </p:spPr>
        <p:txBody>
          <a:bodyPr wrap="square" rtlCol="0">
            <a:spAutoFit/>
          </a:bodyPr>
          <a:lstStyle/>
          <a:p>
            <a:pPr algn="ctr"/>
            <a:r>
              <a:rPr lang="da-DK" sz="1400" dirty="0" smtClean="0"/>
              <a:t>Low</a:t>
            </a:r>
            <a:endParaRPr lang="da-DK" sz="1400" dirty="0"/>
          </a:p>
        </p:txBody>
      </p:sp>
      <p:grpSp>
        <p:nvGrpSpPr>
          <p:cNvPr id="5" name="Gruppe 4"/>
          <p:cNvGrpSpPr/>
          <p:nvPr/>
        </p:nvGrpSpPr>
        <p:grpSpPr>
          <a:xfrm>
            <a:off x="1155046" y="854228"/>
            <a:ext cx="1115017" cy="902283"/>
            <a:chOff x="995396" y="996212"/>
            <a:chExt cx="969516" cy="902027"/>
          </a:xfrm>
        </p:grpSpPr>
        <p:pic>
          <p:nvPicPr>
            <p:cNvPr id="10" name="Picture 8" descr="https://encrypted-tbn2.gstatic.com/images?q=tbn:ANd9GcR3RSZfiGft__zuL-sx7DIuujGJxOHN2etPRpPCsYbjfkGJpZZuNlZxQJ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96" y="1450784"/>
              <a:ext cx="447455" cy="44745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783" y="996212"/>
              <a:ext cx="477899" cy="416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6" descr="https://encrypted-tbn0.gstatic.com/images?q=tbn:ANd9GcSwOXSXfozzBuhIZTZ621QHldkq3doj7veUbAGZ6xrhjtTKBBT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8167" y="1482816"/>
              <a:ext cx="452505" cy="36428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encrypted-tbn0.gstatic.com/images?q=tbn:ANd9GcRrqRBSWvUjgSAPVekqyjMueREgnWsOq2yl1kMP6YvXMgfTgZii"/>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32864" y="1020275"/>
              <a:ext cx="432048" cy="432048"/>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kstboks 43"/>
          <p:cNvSpPr txBox="1"/>
          <p:nvPr/>
        </p:nvSpPr>
        <p:spPr>
          <a:xfrm>
            <a:off x="99687" y="445095"/>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49" name="Tekstboks 48"/>
          <p:cNvSpPr txBox="1"/>
          <p:nvPr/>
        </p:nvSpPr>
        <p:spPr>
          <a:xfrm>
            <a:off x="6543086" y="4607578"/>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2" name="Tekstboks 1"/>
          <p:cNvSpPr txBox="1"/>
          <p:nvPr/>
        </p:nvSpPr>
        <p:spPr>
          <a:xfrm>
            <a:off x="3419872" y="303498"/>
            <a:ext cx="5400601" cy="523220"/>
          </a:xfrm>
          <a:prstGeom prst="rect">
            <a:avLst/>
          </a:prstGeom>
          <a:noFill/>
        </p:spPr>
        <p:txBody>
          <a:bodyPr wrap="square" rtlCol="0">
            <a:spAutoFit/>
          </a:bodyPr>
          <a:lstStyle/>
          <a:p>
            <a:r>
              <a:rPr lang="da-DK" sz="2800" dirty="0" err="1" smtClean="0"/>
              <a:t>Different</a:t>
            </a:r>
            <a:r>
              <a:rPr lang="da-DK" sz="2800" dirty="0" smtClean="0"/>
              <a:t> </a:t>
            </a:r>
            <a:r>
              <a:rPr lang="da-DK" sz="2800" dirty="0" err="1" smtClean="0"/>
              <a:t>tools</a:t>
            </a:r>
            <a:r>
              <a:rPr lang="da-DK" sz="2800" dirty="0" smtClean="0"/>
              <a:t> – </a:t>
            </a:r>
            <a:r>
              <a:rPr lang="da-DK" sz="2800" dirty="0" err="1" smtClean="0"/>
              <a:t>different</a:t>
            </a:r>
            <a:r>
              <a:rPr lang="da-DK" sz="2800" dirty="0" smtClean="0"/>
              <a:t> features..</a:t>
            </a:r>
          </a:p>
        </p:txBody>
      </p:sp>
      <p:pic>
        <p:nvPicPr>
          <p:cNvPr id="2050" name="Picture 2" descr="Brystkræf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80" y="3651512"/>
            <a:ext cx="470535" cy="667676"/>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Gruppe 58"/>
          <p:cNvGrpSpPr/>
          <p:nvPr/>
        </p:nvGrpSpPr>
        <p:grpSpPr>
          <a:xfrm>
            <a:off x="5650271" y="3741102"/>
            <a:ext cx="1426535" cy="566581"/>
            <a:chOff x="2655542" y="3488159"/>
            <a:chExt cx="1426535" cy="566581"/>
          </a:xfrm>
        </p:grpSpPr>
        <p:pic>
          <p:nvPicPr>
            <p:cNvPr id="60" name="Picture 2" descr="Til forside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824" y="3488159"/>
              <a:ext cx="967289" cy="461602"/>
            </a:xfrm>
            <a:prstGeom prst="rect">
              <a:avLst/>
            </a:prstGeom>
            <a:noFill/>
            <a:extLst>
              <a:ext uri="{909E8E84-426E-40DD-AFC4-6F175D3DCCD1}">
                <a14:hiddenFill xmlns:a14="http://schemas.microsoft.com/office/drawing/2010/main">
                  <a:solidFill>
                    <a:srgbClr val="FFFFFF"/>
                  </a:solidFill>
                </a14:hiddenFill>
              </a:ext>
            </a:extLst>
          </p:spPr>
        </p:pic>
        <p:sp>
          <p:nvSpPr>
            <p:cNvPr id="61" name="Tekstboks 60"/>
            <p:cNvSpPr txBox="1"/>
            <p:nvPr/>
          </p:nvSpPr>
          <p:spPr>
            <a:xfrm>
              <a:off x="2655542" y="3793130"/>
              <a:ext cx="1426535" cy="261610"/>
            </a:xfrm>
            <a:prstGeom prst="rect">
              <a:avLst/>
            </a:prstGeom>
            <a:solidFill>
              <a:schemeClr val="bg1"/>
            </a:solidFill>
          </p:spPr>
          <p:txBody>
            <a:bodyPr wrap="square" rtlCol="0">
              <a:spAutoFit/>
            </a:bodyPr>
            <a:lstStyle/>
            <a:p>
              <a:r>
                <a:rPr lang="da-DK" sz="1100" b="1" dirty="0" smtClean="0"/>
                <a:t>WWW.CANCER.DK</a:t>
              </a:r>
              <a:endParaRPr lang="da-DK" sz="1100" b="1" dirty="0"/>
            </a:p>
          </p:txBody>
        </p:sp>
      </p:grpSp>
      <p:sp>
        <p:nvSpPr>
          <p:cNvPr id="6" name="Tekstboks 5"/>
          <p:cNvSpPr txBox="1"/>
          <p:nvPr/>
        </p:nvSpPr>
        <p:spPr>
          <a:xfrm>
            <a:off x="2649482" y="935153"/>
            <a:ext cx="1129426" cy="671513"/>
          </a:xfrm>
          <a:prstGeom prst="rect">
            <a:avLst/>
          </a:prstGeom>
          <a:noFill/>
          <a:ln>
            <a:noFill/>
          </a:ln>
        </p:spPr>
        <p:txBody>
          <a:bodyPr wrap="square" rtlCol="0">
            <a:spAutoFit/>
          </a:bodyPr>
          <a:lstStyle/>
          <a:p>
            <a:r>
              <a:rPr lang="da-DK" sz="1400" dirty="0" smtClean="0"/>
              <a:t>One-to-</a:t>
            </a:r>
            <a:r>
              <a:rPr lang="da-DK" sz="1400" dirty="0" err="1" smtClean="0"/>
              <a:t>one</a:t>
            </a:r>
            <a:endParaRPr lang="da-DK" sz="1400" dirty="0" smtClean="0"/>
          </a:p>
          <a:p>
            <a:r>
              <a:rPr lang="da-DK" sz="1400" dirty="0" smtClean="0"/>
              <a:t>Personal</a:t>
            </a:r>
          </a:p>
          <a:p>
            <a:r>
              <a:rPr lang="da-DK" sz="1400" dirty="0" err="1" smtClean="0"/>
              <a:t>Tailored</a:t>
            </a:r>
            <a:endParaRPr lang="da-DK" sz="1400" dirty="0"/>
          </a:p>
        </p:txBody>
      </p:sp>
      <p:sp>
        <p:nvSpPr>
          <p:cNvPr id="9" name="Venstrepil 8"/>
          <p:cNvSpPr/>
          <p:nvPr/>
        </p:nvSpPr>
        <p:spPr>
          <a:xfrm>
            <a:off x="2365265" y="1176717"/>
            <a:ext cx="306190" cy="3285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kstboks 23"/>
          <p:cNvSpPr txBox="1"/>
          <p:nvPr/>
        </p:nvSpPr>
        <p:spPr>
          <a:xfrm>
            <a:off x="7345480" y="3539925"/>
            <a:ext cx="1402984" cy="738664"/>
          </a:xfrm>
          <a:prstGeom prst="rect">
            <a:avLst/>
          </a:prstGeom>
          <a:noFill/>
          <a:ln>
            <a:noFill/>
          </a:ln>
        </p:spPr>
        <p:txBody>
          <a:bodyPr wrap="square" rtlCol="0">
            <a:spAutoFit/>
          </a:bodyPr>
          <a:lstStyle/>
          <a:p>
            <a:r>
              <a:rPr lang="da-DK" sz="1400" dirty="0" smtClean="0"/>
              <a:t>One-to-</a:t>
            </a:r>
            <a:r>
              <a:rPr lang="da-DK" sz="1400" dirty="0" err="1" smtClean="0"/>
              <a:t>many</a:t>
            </a:r>
            <a:endParaRPr lang="da-DK" sz="1400" dirty="0" smtClean="0"/>
          </a:p>
          <a:p>
            <a:r>
              <a:rPr lang="da-DK" sz="1400" dirty="0" smtClean="0"/>
              <a:t>General</a:t>
            </a:r>
          </a:p>
          <a:p>
            <a:r>
              <a:rPr lang="da-DK" sz="1400" dirty="0" smtClean="0"/>
              <a:t>Non-</a:t>
            </a:r>
            <a:r>
              <a:rPr lang="da-DK" sz="1400" dirty="0" err="1" smtClean="0"/>
              <a:t>specific</a:t>
            </a:r>
            <a:endParaRPr lang="da-DK" sz="1400" dirty="0"/>
          </a:p>
        </p:txBody>
      </p:sp>
      <p:sp>
        <p:nvSpPr>
          <p:cNvPr id="25" name="Venstrepil 24"/>
          <p:cNvSpPr/>
          <p:nvPr/>
        </p:nvSpPr>
        <p:spPr>
          <a:xfrm>
            <a:off x="7061263" y="3781489"/>
            <a:ext cx="306190" cy="3285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48966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0" name="Lige forbindelse 49"/>
          <p:cNvCxnSpPr/>
          <p:nvPr/>
        </p:nvCxnSpPr>
        <p:spPr>
          <a:xfrm>
            <a:off x="1331640" y="1059582"/>
            <a:ext cx="4896544" cy="3096344"/>
          </a:xfrm>
          <a:prstGeom prst="line">
            <a:avLst/>
          </a:prstGeom>
          <a:ln w="76200">
            <a:solidFill>
              <a:schemeClr val="accent1">
                <a:shade val="95000"/>
                <a:satMod val="105000"/>
                <a:alpha val="26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Lige pilforbindelse 2"/>
          <p:cNvCxnSpPr/>
          <p:nvPr/>
        </p:nvCxnSpPr>
        <p:spPr>
          <a:xfrm flipV="1">
            <a:off x="827584" y="573528"/>
            <a:ext cx="0" cy="388843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 name="Lige pilforbindelse 3"/>
          <p:cNvCxnSpPr/>
          <p:nvPr/>
        </p:nvCxnSpPr>
        <p:spPr>
          <a:xfrm>
            <a:off x="814884" y="4452435"/>
            <a:ext cx="6169217"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Tekstboks 10"/>
          <p:cNvSpPr txBox="1"/>
          <p:nvPr/>
        </p:nvSpPr>
        <p:spPr>
          <a:xfrm rot="16200000">
            <a:off x="162085" y="2565908"/>
            <a:ext cx="1354855" cy="369332"/>
          </a:xfrm>
          <a:prstGeom prst="rect">
            <a:avLst/>
          </a:prstGeom>
          <a:solidFill>
            <a:schemeClr val="bg1"/>
          </a:solidFill>
          <a:ln w="25400">
            <a:noFill/>
          </a:ln>
        </p:spPr>
        <p:txBody>
          <a:bodyPr wrap="square" rtlCol="0">
            <a:spAutoFit/>
          </a:bodyPr>
          <a:lstStyle/>
          <a:p>
            <a:pPr algn="ctr"/>
            <a:r>
              <a:rPr lang="da-DK" b="1" dirty="0" smtClean="0"/>
              <a:t>PRECISION</a:t>
            </a:r>
            <a:endParaRPr lang="da-DK" b="1" dirty="0"/>
          </a:p>
        </p:txBody>
      </p:sp>
      <p:sp>
        <p:nvSpPr>
          <p:cNvPr id="12" name="Tekstboks 11"/>
          <p:cNvSpPr txBox="1"/>
          <p:nvPr/>
        </p:nvSpPr>
        <p:spPr>
          <a:xfrm>
            <a:off x="3561034" y="4307683"/>
            <a:ext cx="1050137" cy="369332"/>
          </a:xfrm>
          <a:prstGeom prst="rect">
            <a:avLst/>
          </a:prstGeom>
          <a:solidFill>
            <a:schemeClr val="bg1"/>
          </a:solidFill>
          <a:ln w="25400">
            <a:noFill/>
          </a:ln>
        </p:spPr>
        <p:txBody>
          <a:bodyPr wrap="square" rtlCol="0">
            <a:spAutoFit/>
          </a:bodyPr>
          <a:lstStyle/>
          <a:p>
            <a:pPr algn="ctr"/>
            <a:r>
              <a:rPr lang="da-DK" b="1" dirty="0" smtClean="0"/>
              <a:t>IMPACT</a:t>
            </a:r>
            <a:endParaRPr lang="da-DK" b="1" dirty="0"/>
          </a:p>
        </p:txBody>
      </p:sp>
      <p:sp>
        <p:nvSpPr>
          <p:cNvPr id="13" name="Tekstboks 12"/>
          <p:cNvSpPr txBox="1"/>
          <p:nvPr/>
        </p:nvSpPr>
        <p:spPr>
          <a:xfrm>
            <a:off x="289986" y="4453690"/>
            <a:ext cx="738849" cy="307777"/>
          </a:xfrm>
          <a:prstGeom prst="rect">
            <a:avLst/>
          </a:prstGeom>
          <a:noFill/>
        </p:spPr>
        <p:txBody>
          <a:bodyPr wrap="square" rtlCol="0">
            <a:spAutoFit/>
          </a:bodyPr>
          <a:lstStyle/>
          <a:p>
            <a:pPr algn="ctr"/>
            <a:r>
              <a:rPr lang="da-DK" sz="1400" dirty="0" smtClean="0"/>
              <a:t>Low</a:t>
            </a:r>
            <a:endParaRPr lang="da-DK" sz="1400" dirty="0"/>
          </a:p>
        </p:txBody>
      </p:sp>
      <p:grpSp>
        <p:nvGrpSpPr>
          <p:cNvPr id="5" name="Gruppe 4"/>
          <p:cNvGrpSpPr/>
          <p:nvPr/>
        </p:nvGrpSpPr>
        <p:grpSpPr>
          <a:xfrm>
            <a:off x="1155046" y="854228"/>
            <a:ext cx="1115017" cy="902283"/>
            <a:chOff x="995396" y="996212"/>
            <a:chExt cx="969516" cy="902027"/>
          </a:xfrm>
        </p:grpSpPr>
        <p:pic>
          <p:nvPicPr>
            <p:cNvPr id="10" name="Picture 8" descr="https://encrypted-tbn2.gstatic.com/images?q=tbn:ANd9GcR3RSZfiGft__zuL-sx7DIuujGJxOHN2etPRpPCsYbjfkGJpZZuNlZxQJ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96" y="1450784"/>
              <a:ext cx="447455" cy="44745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783" y="996212"/>
              <a:ext cx="477899" cy="416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6" descr="https://encrypted-tbn0.gstatic.com/images?q=tbn:ANd9GcSwOXSXfozzBuhIZTZ621QHldkq3doj7veUbAGZ6xrhjtTKBBT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8167" y="1482816"/>
              <a:ext cx="452505" cy="36428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s://encrypted-tbn0.gstatic.com/images?q=tbn:ANd9GcRrqRBSWvUjgSAPVekqyjMueREgnWsOq2yl1kMP6YvXMgfTgZii"/>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32864" y="1020275"/>
              <a:ext cx="432048" cy="432048"/>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kstboks 43"/>
          <p:cNvSpPr txBox="1"/>
          <p:nvPr/>
        </p:nvSpPr>
        <p:spPr>
          <a:xfrm>
            <a:off x="99687" y="445095"/>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49" name="Tekstboks 48"/>
          <p:cNvSpPr txBox="1"/>
          <p:nvPr/>
        </p:nvSpPr>
        <p:spPr>
          <a:xfrm>
            <a:off x="6543086" y="4607578"/>
            <a:ext cx="738849" cy="307777"/>
          </a:xfrm>
          <a:prstGeom prst="rect">
            <a:avLst/>
          </a:prstGeom>
          <a:noFill/>
        </p:spPr>
        <p:txBody>
          <a:bodyPr wrap="square" rtlCol="0">
            <a:spAutoFit/>
          </a:bodyPr>
          <a:lstStyle/>
          <a:p>
            <a:pPr algn="ctr"/>
            <a:r>
              <a:rPr lang="da-DK" sz="1400" dirty="0" smtClean="0"/>
              <a:t>High</a:t>
            </a:r>
            <a:endParaRPr lang="da-DK" sz="1400" dirty="0"/>
          </a:p>
        </p:txBody>
      </p:sp>
      <p:sp>
        <p:nvSpPr>
          <p:cNvPr id="2" name="Tekstboks 1"/>
          <p:cNvSpPr txBox="1"/>
          <p:nvPr/>
        </p:nvSpPr>
        <p:spPr>
          <a:xfrm>
            <a:off x="4988715" y="303498"/>
            <a:ext cx="3831757" cy="523220"/>
          </a:xfrm>
          <a:prstGeom prst="rect">
            <a:avLst/>
          </a:prstGeom>
          <a:noFill/>
        </p:spPr>
        <p:txBody>
          <a:bodyPr wrap="square" rtlCol="0">
            <a:spAutoFit/>
          </a:bodyPr>
          <a:lstStyle/>
          <a:p>
            <a:r>
              <a:rPr lang="da-DK" sz="2800" dirty="0" smtClean="0"/>
              <a:t>Social media </a:t>
            </a:r>
            <a:r>
              <a:rPr lang="da-DK" sz="2800" dirty="0" err="1" smtClean="0"/>
              <a:t>advantages</a:t>
            </a:r>
            <a:endParaRPr lang="da-DK" sz="2800" dirty="0"/>
          </a:p>
        </p:txBody>
      </p:sp>
      <p:pic>
        <p:nvPicPr>
          <p:cNvPr id="2050" name="Picture 2" descr="Brystkræf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80" y="3651512"/>
            <a:ext cx="470535" cy="667676"/>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Gruppe 58"/>
          <p:cNvGrpSpPr/>
          <p:nvPr/>
        </p:nvGrpSpPr>
        <p:grpSpPr>
          <a:xfrm>
            <a:off x="5650271" y="3741102"/>
            <a:ext cx="1426535" cy="566581"/>
            <a:chOff x="2655542" y="3488159"/>
            <a:chExt cx="1426535" cy="566581"/>
          </a:xfrm>
        </p:grpSpPr>
        <p:pic>
          <p:nvPicPr>
            <p:cNvPr id="60" name="Picture 2" descr="Til forside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824" y="3488159"/>
              <a:ext cx="967289" cy="461602"/>
            </a:xfrm>
            <a:prstGeom prst="rect">
              <a:avLst/>
            </a:prstGeom>
            <a:noFill/>
            <a:extLst>
              <a:ext uri="{909E8E84-426E-40DD-AFC4-6F175D3DCCD1}">
                <a14:hiddenFill xmlns:a14="http://schemas.microsoft.com/office/drawing/2010/main">
                  <a:solidFill>
                    <a:srgbClr val="FFFFFF"/>
                  </a:solidFill>
                </a14:hiddenFill>
              </a:ext>
            </a:extLst>
          </p:spPr>
        </p:pic>
        <p:sp>
          <p:nvSpPr>
            <p:cNvPr id="61" name="Tekstboks 60"/>
            <p:cNvSpPr txBox="1"/>
            <p:nvPr/>
          </p:nvSpPr>
          <p:spPr>
            <a:xfrm>
              <a:off x="2655542" y="3793130"/>
              <a:ext cx="1426535" cy="261610"/>
            </a:xfrm>
            <a:prstGeom prst="rect">
              <a:avLst/>
            </a:prstGeom>
            <a:solidFill>
              <a:schemeClr val="bg1"/>
            </a:solidFill>
          </p:spPr>
          <p:txBody>
            <a:bodyPr wrap="square" rtlCol="0">
              <a:spAutoFit/>
            </a:bodyPr>
            <a:lstStyle/>
            <a:p>
              <a:r>
                <a:rPr lang="da-DK" sz="1100" b="1" dirty="0" smtClean="0"/>
                <a:t>WWW.CANCER.DK</a:t>
              </a:r>
              <a:endParaRPr lang="da-DK" sz="1100" b="1" dirty="0"/>
            </a:p>
          </p:txBody>
        </p:sp>
      </p:grpSp>
      <p:grpSp>
        <p:nvGrpSpPr>
          <p:cNvPr id="22" name="Gruppe 21"/>
          <p:cNvGrpSpPr/>
          <p:nvPr/>
        </p:nvGrpSpPr>
        <p:grpSpPr>
          <a:xfrm>
            <a:off x="3907237" y="2624509"/>
            <a:ext cx="1081479" cy="793518"/>
            <a:chOff x="4183138" y="3490466"/>
            <a:chExt cx="909753" cy="862411"/>
          </a:xfrm>
        </p:grpSpPr>
        <p:pic>
          <p:nvPicPr>
            <p:cNvPr id="23" name="Picture 2" descr="http://www.imsff.co.za/images/facebook_ol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92484" y="3490466"/>
              <a:ext cx="500407" cy="4899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74410" y="3943945"/>
              <a:ext cx="408931" cy="408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83138" y="3536483"/>
              <a:ext cx="385741" cy="397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6" name="Picture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59592" y="2230718"/>
            <a:ext cx="1778325" cy="286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uppe 6"/>
          <p:cNvGrpSpPr/>
          <p:nvPr/>
        </p:nvGrpSpPr>
        <p:grpSpPr>
          <a:xfrm>
            <a:off x="2325847" y="1481111"/>
            <a:ext cx="4586663" cy="2096894"/>
            <a:chOff x="2325847" y="1481111"/>
            <a:chExt cx="4586663" cy="2096894"/>
          </a:xfrm>
        </p:grpSpPr>
        <p:sp>
          <p:nvSpPr>
            <p:cNvPr id="27" name="Tekstboks 26"/>
            <p:cNvSpPr txBox="1"/>
            <p:nvPr/>
          </p:nvSpPr>
          <p:spPr>
            <a:xfrm>
              <a:off x="5472350" y="2124961"/>
              <a:ext cx="1440160" cy="738664"/>
            </a:xfrm>
            <a:prstGeom prst="rect">
              <a:avLst/>
            </a:prstGeom>
            <a:noFill/>
            <a:ln>
              <a:noFill/>
            </a:ln>
          </p:spPr>
          <p:txBody>
            <a:bodyPr wrap="square" rtlCol="0">
              <a:spAutoFit/>
            </a:bodyPr>
            <a:lstStyle/>
            <a:p>
              <a:r>
                <a:rPr lang="da-DK" sz="1400" dirty="0" err="1" smtClean="0"/>
                <a:t>Many</a:t>
              </a:r>
              <a:r>
                <a:rPr lang="da-DK" sz="1400" dirty="0" smtClean="0"/>
                <a:t>-to-</a:t>
              </a:r>
              <a:r>
                <a:rPr lang="da-DK" sz="1400" dirty="0" err="1" smtClean="0"/>
                <a:t>many</a:t>
              </a:r>
              <a:endParaRPr lang="da-DK" sz="1400" dirty="0" smtClean="0"/>
            </a:p>
            <a:p>
              <a:r>
                <a:rPr lang="da-DK" sz="1400" dirty="0" err="1" smtClean="0"/>
                <a:t>Sharing</a:t>
              </a:r>
              <a:endParaRPr lang="da-DK" sz="1400" dirty="0" smtClean="0"/>
            </a:p>
            <a:p>
              <a:r>
                <a:rPr lang="da-DK" sz="1400" dirty="0" err="1" smtClean="0"/>
                <a:t>Awareness</a:t>
              </a:r>
              <a:endParaRPr lang="da-DK" sz="1400" dirty="0" smtClean="0"/>
            </a:p>
          </p:txBody>
        </p:sp>
        <p:sp>
          <p:nvSpPr>
            <p:cNvPr id="28" name="Venstrepil 27"/>
            <p:cNvSpPr/>
            <p:nvPr/>
          </p:nvSpPr>
          <p:spPr>
            <a:xfrm>
              <a:off x="5135188" y="2383940"/>
              <a:ext cx="306190" cy="32850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Ellipse 5"/>
            <p:cNvSpPr/>
            <p:nvPr/>
          </p:nvSpPr>
          <p:spPr>
            <a:xfrm rot="17731291">
              <a:off x="2678423" y="1128535"/>
              <a:ext cx="2096894" cy="280204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Tree>
    <p:extLst>
      <p:ext uri="{BB962C8B-B14F-4D97-AF65-F5344CB8AC3E}">
        <p14:creationId xmlns:p14="http://schemas.microsoft.com/office/powerpoint/2010/main" val="42860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71600" y="987574"/>
            <a:ext cx="6984776" cy="584775"/>
          </a:xfrm>
          <a:prstGeom prst="rect">
            <a:avLst/>
          </a:prstGeom>
          <a:noFill/>
        </p:spPr>
        <p:txBody>
          <a:bodyPr wrap="square" rtlCol="0">
            <a:spAutoFit/>
          </a:bodyPr>
          <a:lstStyle/>
          <a:p>
            <a:r>
              <a:rPr lang="da-DK" sz="3200" dirty="0" smtClean="0"/>
              <a:t>Social media </a:t>
            </a:r>
            <a:r>
              <a:rPr lang="da-DK" sz="3200" dirty="0" err="1" smtClean="0"/>
              <a:t>pitfalls</a:t>
            </a:r>
            <a:endParaRPr lang="da-DK" sz="3200" dirty="0"/>
          </a:p>
        </p:txBody>
      </p:sp>
      <p:sp>
        <p:nvSpPr>
          <p:cNvPr id="3" name="Tekstboks 2"/>
          <p:cNvSpPr txBox="1"/>
          <p:nvPr/>
        </p:nvSpPr>
        <p:spPr>
          <a:xfrm>
            <a:off x="1043608" y="1779662"/>
            <a:ext cx="7128792" cy="2308324"/>
          </a:xfrm>
          <a:prstGeom prst="rect">
            <a:avLst/>
          </a:prstGeom>
          <a:noFill/>
        </p:spPr>
        <p:txBody>
          <a:bodyPr wrap="square" rtlCol="0">
            <a:spAutoFit/>
          </a:bodyPr>
          <a:lstStyle/>
          <a:p>
            <a:pPr marL="285750" indent="-285750">
              <a:buFont typeface="Arial" panose="020B0604020202020204" pitchFamily="34" charset="0"/>
              <a:buChar char="•"/>
            </a:pPr>
            <a:r>
              <a:rPr lang="da-DK" sz="2400" dirty="0" smtClean="0"/>
              <a:t>Too </a:t>
            </a:r>
            <a:r>
              <a:rPr lang="da-DK" sz="2400" dirty="0" err="1" smtClean="0"/>
              <a:t>specific</a:t>
            </a:r>
            <a:r>
              <a:rPr lang="da-DK" sz="2400" dirty="0" smtClean="0"/>
              <a:t> information </a:t>
            </a:r>
            <a:r>
              <a:rPr lang="da-DK" sz="2400" dirty="0" err="1" smtClean="0"/>
              <a:t>will</a:t>
            </a:r>
            <a:r>
              <a:rPr lang="da-DK" sz="2400" dirty="0" smtClean="0"/>
              <a:t> </a:t>
            </a:r>
            <a:r>
              <a:rPr lang="da-DK" sz="2400" dirty="0" err="1" smtClean="0"/>
              <a:t>rarely</a:t>
            </a:r>
            <a:r>
              <a:rPr lang="da-DK" sz="2400" dirty="0" smtClean="0"/>
              <a:t> </a:t>
            </a:r>
            <a:r>
              <a:rPr lang="da-DK" sz="2400" dirty="0" err="1" smtClean="0"/>
              <a:t>be</a:t>
            </a:r>
            <a:r>
              <a:rPr lang="da-DK" sz="2400" dirty="0" smtClean="0"/>
              <a:t> relevant to </a:t>
            </a:r>
            <a:r>
              <a:rPr lang="da-DK" sz="2400" dirty="0" err="1" smtClean="0"/>
              <a:t>others</a:t>
            </a:r>
            <a:endParaRPr lang="da-DK" sz="2400" dirty="0" smtClean="0"/>
          </a:p>
          <a:p>
            <a:pPr marL="285750" indent="-285750">
              <a:buFont typeface="Arial" panose="020B0604020202020204" pitchFamily="34" charset="0"/>
              <a:buChar char="•"/>
            </a:pPr>
            <a:r>
              <a:rPr lang="da-DK" sz="2400" dirty="0" smtClean="0"/>
              <a:t>Private </a:t>
            </a:r>
            <a:r>
              <a:rPr lang="da-DK" sz="2400" dirty="0" err="1" smtClean="0"/>
              <a:t>matters</a:t>
            </a:r>
            <a:r>
              <a:rPr lang="da-DK" sz="2400" dirty="0" smtClean="0"/>
              <a:t> </a:t>
            </a:r>
            <a:r>
              <a:rPr lang="da-DK" sz="2400" dirty="0" err="1" smtClean="0"/>
              <a:t>become</a:t>
            </a:r>
            <a:r>
              <a:rPr lang="da-DK" sz="2400" dirty="0" smtClean="0"/>
              <a:t> public</a:t>
            </a:r>
          </a:p>
          <a:p>
            <a:pPr marL="285750" indent="-285750">
              <a:buFont typeface="Arial" panose="020B0604020202020204" pitchFamily="34" charset="0"/>
              <a:buChar char="•"/>
            </a:pPr>
            <a:r>
              <a:rPr lang="da-DK" sz="2400" dirty="0" smtClean="0"/>
              <a:t>Limited </a:t>
            </a:r>
            <a:r>
              <a:rPr lang="da-DK" sz="2400" dirty="0" err="1" smtClean="0"/>
              <a:t>space</a:t>
            </a:r>
            <a:endParaRPr lang="da-DK" sz="2400" dirty="0" smtClean="0"/>
          </a:p>
          <a:p>
            <a:pPr marL="285750" indent="-285750">
              <a:buFont typeface="Arial" panose="020B0604020202020204" pitchFamily="34" charset="0"/>
              <a:buChar char="•"/>
            </a:pPr>
            <a:r>
              <a:rPr lang="da-DK" sz="2400" dirty="0" smtClean="0"/>
              <a:t>Information </a:t>
            </a:r>
            <a:r>
              <a:rPr lang="da-DK" sz="2400" dirty="0" err="1" smtClean="0"/>
              <a:t>gets</a:t>
            </a:r>
            <a:r>
              <a:rPr lang="da-DK" sz="2400" dirty="0" smtClean="0"/>
              <a:t> </a:t>
            </a:r>
            <a:r>
              <a:rPr lang="da-DK" sz="2400" dirty="0" err="1" smtClean="0"/>
              <a:t>blurred</a:t>
            </a:r>
            <a:r>
              <a:rPr lang="da-DK" sz="2400" dirty="0" smtClean="0"/>
              <a:t> or out of </a:t>
            </a:r>
            <a:r>
              <a:rPr lang="da-DK" sz="2400" dirty="0" err="1" smtClean="0"/>
              <a:t>control</a:t>
            </a:r>
            <a:endParaRPr lang="da-DK" sz="2400" dirty="0" smtClean="0"/>
          </a:p>
          <a:p>
            <a:pPr marL="285750" indent="-285750">
              <a:buFont typeface="Arial" panose="020B0604020202020204" pitchFamily="34" charset="0"/>
              <a:buChar char="•"/>
            </a:pPr>
            <a:endParaRPr lang="da-DK" sz="2400" dirty="0"/>
          </a:p>
        </p:txBody>
      </p:sp>
    </p:spTree>
    <p:extLst>
      <p:ext uri="{BB962C8B-B14F-4D97-AF65-F5344CB8AC3E}">
        <p14:creationId xmlns:p14="http://schemas.microsoft.com/office/powerpoint/2010/main" val="1306265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err="1" smtClean="0"/>
              <a:t>Unintended</a:t>
            </a:r>
            <a:r>
              <a:rPr lang="da-DK" dirty="0" smtClean="0"/>
              <a:t> </a:t>
            </a:r>
            <a:r>
              <a:rPr lang="da-DK" dirty="0" err="1" smtClean="0"/>
              <a:t>reactions</a:t>
            </a:r>
            <a:endParaRPr lang="da-DK"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4" y="1457325"/>
            <a:ext cx="8142287"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757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3D1670C5804AA45A9637855DEF9ACA0" ma:contentTypeVersion="0" ma:contentTypeDescription="Opret et nyt dokument." ma:contentTypeScope="" ma:versionID="200f1f04833d4df5e256bf374d174877">
  <xsd:schema xmlns:xsd="http://www.w3.org/2001/XMLSchema" xmlns:xs="http://www.w3.org/2001/XMLSchema" xmlns:p="http://schemas.microsoft.com/office/2006/metadata/properties" targetNamespace="http://schemas.microsoft.com/office/2006/metadata/properties" ma:root="true" ma:fieldsID="9857adba0156ef2f995ef8ebdb1773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D41B54-A4A5-4AD2-950B-07B43BE4AA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D95D707-EC3C-4998-A6E8-77569685D6B4}">
  <ds:schemaRefs>
    <ds:schemaRef ds:uri="http://schemas.microsoft.com/sharepoint/v3/contenttype/forms"/>
  </ds:schemaRefs>
</ds:datastoreItem>
</file>

<file path=customXml/itemProps3.xml><?xml version="1.0" encoding="utf-8"?>
<ds:datastoreItem xmlns:ds="http://schemas.openxmlformats.org/officeDocument/2006/customXml" ds:itemID="{3EFA4CA4-A51A-4AA3-A845-2471357A03D4}">
  <ds:schemaRef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2994</TotalTime>
  <Words>1168</Words>
  <Application>Microsoft Office PowerPoint</Application>
  <PresentationFormat>On-screen Show (16:9)</PresentationFormat>
  <Paragraphs>155</Paragraphs>
  <Slides>10</Slides>
  <Notes>10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Kontortema</vt:lpstr>
      <vt:lpstr>2_Brugerdefineret design</vt:lpstr>
      <vt:lpstr>Brugerdefineret design</vt:lpstr>
      <vt:lpstr>1_Brugerdefineret design</vt:lpstr>
      <vt:lpstr>PowerPoint Presentation</vt:lpstr>
      <vt:lpstr>PowerPoint Presentation</vt:lpstr>
      <vt:lpstr>Social media can bring public health information to many more people, more quickly and directly than at any time in history  Bulletin of The World Health Organization  </vt:lpstr>
      <vt:lpstr>PowerPoint Presentation</vt:lpstr>
      <vt:lpstr>PowerPoint Presentation</vt:lpstr>
      <vt:lpstr>PowerPoint Presentation</vt:lpstr>
      <vt:lpstr>PowerPoint Presentation</vt:lpstr>
      <vt:lpstr>PowerPoint Presentation</vt:lpstr>
      <vt:lpstr>Unintended reactions</vt:lpstr>
      <vt:lpstr>Conclusion</vt:lpstr>
    </vt:vector>
  </TitlesOfParts>
  <Company>Kræftens bekæmpelse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Chris Donkin</dc:creator>
  <cp:lastModifiedBy>Kevin Babb</cp:lastModifiedBy>
  <cp:revision>107</cp:revision>
  <cp:lastPrinted>2014-09-03T12:47:27Z</cp:lastPrinted>
  <dcterms:created xsi:type="dcterms:W3CDTF">2014-08-09T15:00:46Z</dcterms:created>
  <dcterms:modified xsi:type="dcterms:W3CDTF">2015-01-08T20:29:30Z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0x01010083D1670C5804AA45A9637855DEF9ACA0</vt:lpwstr>
  </property>
</Properties>
</file>