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256" r:id="rId3"/>
    <p:sldId id="316" r:id="rId4"/>
    <p:sldId id="317" r:id="rId5"/>
    <p:sldId id="318" r:id="rId6"/>
    <p:sldId id="260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6C564"/>
    <a:srgbClr val="FFFDB3"/>
    <a:srgbClr val="F0DAAE"/>
    <a:srgbClr val="F0CCAE"/>
    <a:srgbClr val="8C77E3"/>
    <a:srgbClr val="0033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4" autoAdjust="0"/>
  </p:normalViewPr>
  <p:slideViewPr>
    <p:cSldViewPr>
      <p:cViewPr varScale="1">
        <p:scale>
          <a:sx n="64" d="100"/>
          <a:sy n="6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6A9EC8-B336-4E16-B648-CA618D5B6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49EA560-D73E-44BA-9317-B86E9290D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57921-8457-4D99-9E97-43F7ED2FCA37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5ACCB5-47DC-4DEB-B927-6F8B6841D27F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1A6FB-D6A4-46BF-92C6-08DFCBA8FEEC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AA270-45E7-4C4C-8E9A-86D17D27490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-CI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686425"/>
            <a:ext cx="23050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Logo-UIC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732463"/>
            <a:ext cx="18002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Fond-blu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013"/>
            <a:ext cx="914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ollag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2132013"/>
            <a:ext cx="799306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7772400" cy="19161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1588" y="44450"/>
            <a:ext cx="2057400" cy="603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019800" cy="603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F09A1-F666-448F-A872-DD4CDFB64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2FD9-770D-440F-AB81-CE28CDA01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ABC48-1F87-41C2-A68E-12809B450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45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9D8D-64F5-4CD6-A325-4ED99E754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D3D9A-A3F7-4A22-A104-001B690C2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77818-04CB-49E3-8109-270FE72D4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9E408-9248-46AA-9CC0-BF2FB60C1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8112E-656E-4A3E-A3B6-018E3D5F5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664FD-6EFB-4188-9A69-549994CCA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9FDA-1618-4C04-8F8C-0CAE244BE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74638"/>
            <a:ext cx="2108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53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4E1A-C441-4CAF-A037-E4512F3AA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6125" y="1557338"/>
            <a:ext cx="3708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6925" y="1557338"/>
            <a:ext cx="370998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83263"/>
            <a:ext cx="91440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Collage-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7900" y="5789613"/>
            <a:ext cx="43561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557338"/>
            <a:ext cx="757078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" charset="0"/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A05564D-82C2-4D5D-BE7D-CA566B78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7" descr="Logos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6988"/>
            <a:ext cx="91440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Collage-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7900" y="-26988"/>
            <a:ext cx="43561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5000"/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CR_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cancerresearch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isg.org/resources/socialmedia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ancerchat.cancerresearchuk.org/index.jsp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cancerresearchuk.org/news/science-bl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280400" cy="1800225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Testing New Approaches</a:t>
            </a:r>
            <a:br>
              <a:rPr lang="en-US" sz="3200" smtClean="0"/>
            </a:br>
            <a:r>
              <a:rPr lang="en-US" sz="2800" smtClean="0"/>
              <a:t>Delivering CIS through Social Media Channels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Martin Ledwick Cancer Research - UK</a:t>
            </a:r>
            <a:endParaRPr lang="en-US" sz="320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Twitter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How much can you realistically say in 140 characters?</a:t>
            </a:r>
          </a:p>
          <a:p>
            <a:pPr eaLnBrk="1" hangingPunct="1"/>
            <a:r>
              <a:rPr lang="en-US" sz="1800" smtClean="0"/>
              <a:t>You can link through to other stuff</a:t>
            </a:r>
          </a:p>
          <a:p>
            <a:pPr eaLnBrk="1" hangingPunct="1"/>
            <a:r>
              <a:rPr lang="en-US" sz="1800" smtClean="0"/>
              <a:t> Great for giving a running commentary or reporting on events</a:t>
            </a:r>
          </a:p>
          <a:p>
            <a:pPr eaLnBrk="1" hangingPunct="1"/>
            <a:r>
              <a:rPr lang="en-US" sz="1800" smtClean="0"/>
              <a:t>Great for promoting other activity</a:t>
            </a:r>
          </a:p>
          <a:p>
            <a:pPr eaLnBrk="1" hangingPunct="1"/>
            <a:r>
              <a:rPr lang="en-US" sz="1800" smtClean="0"/>
              <a:t>But you must be genuine, the twitterati don’t like tweets that are not real time, topical, interesting…and they can smell a fake tweet really easily</a:t>
            </a:r>
          </a:p>
          <a:p>
            <a:pPr eaLnBrk="1" hangingPunct="1"/>
            <a:r>
              <a:rPr lang="en-US" sz="1800" smtClean="0">
                <a:hlinkClick r:id="rId2"/>
              </a:rPr>
              <a:t>http://twitter.com/CR_UK</a:t>
            </a:r>
            <a:r>
              <a:rPr lang="en-US" sz="1800" smtClean="0"/>
              <a:t> 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Facebook and other social networking sites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Promoting your organization and its services</a:t>
            </a:r>
          </a:p>
          <a:p>
            <a:pPr eaLnBrk="1" hangingPunct="1"/>
            <a:r>
              <a:rPr lang="en-US" sz="1800" smtClean="0"/>
              <a:t>Engaging with the social network community</a:t>
            </a:r>
          </a:p>
          <a:p>
            <a:pPr eaLnBrk="1" hangingPunct="1"/>
            <a:r>
              <a:rPr lang="en-US" sz="1800" smtClean="0"/>
              <a:t>Peer to Peer Support</a:t>
            </a:r>
          </a:p>
          <a:p>
            <a:pPr eaLnBrk="1" hangingPunct="1"/>
            <a:r>
              <a:rPr lang="en-US" sz="1800" smtClean="0"/>
              <a:t>Can you use it for detailed answers to questions?</a:t>
            </a:r>
          </a:p>
          <a:p>
            <a:pPr eaLnBrk="1" hangingPunct="1"/>
            <a:r>
              <a:rPr lang="en-US" sz="1800" smtClean="0"/>
              <a:t>What are the privacy issues?</a:t>
            </a:r>
          </a:p>
          <a:p>
            <a:pPr eaLnBrk="1" hangingPunct="1"/>
            <a:r>
              <a:rPr lang="en-US" sz="1800" smtClean="0"/>
              <a:t>What are you going to do if lots of people ask you questions through your facebook page?</a:t>
            </a:r>
          </a:p>
          <a:p>
            <a:pPr eaLnBrk="1" hangingPunct="1"/>
            <a:r>
              <a:rPr lang="en-US" sz="1800" smtClean="0"/>
              <a:t>What are you going to do if people criticize your organization through your facebook page?</a:t>
            </a:r>
          </a:p>
          <a:p>
            <a:pPr eaLnBrk="1" hangingPunct="1"/>
            <a:r>
              <a:rPr lang="en-US" sz="1800" smtClean="0">
                <a:hlinkClick r:id="rId2"/>
              </a:rPr>
              <a:t>http://www.facebook.com/cancerresearchuk</a:t>
            </a:r>
            <a:r>
              <a:rPr lang="en-US" sz="1800" smtClean="0"/>
              <a:t> 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Visiting other online spaces rather than starting your 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Yahoo answers</a:t>
            </a:r>
          </a:p>
          <a:p>
            <a:pPr eaLnBrk="1" hangingPunct="1"/>
            <a:r>
              <a:rPr lang="en-US" sz="1800" smtClean="0"/>
              <a:t>Be a visiting expert on other forums</a:t>
            </a:r>
          </a:p>
          <a:p>
            <a:pPr eaLnBrk="1" hangingPunct="1"/>
            <a:r>
              <a:rPr lang="en-US" sz="1800" smtClean="0"/>
              <a:t>Become a Wikipedian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Issues common to all channels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Have a coordinated approach and ensure lots of different parts of your organization don’t do their own thing without coordinating what everyone else is doing</a:t>
            </a:r>
          </a:p>
          <a:p>
            <a:pPr eaLnBrk="1" hangingPunct="1"/>
            <a:r>
              <a:rPr lang="en-US" sz="1800" smtClean="0"/>
              <a:t>Being prepared to keep channels engaging with plenty of coordinated “genuine” activity on them</a:t>
            </a:r>
          </a:p>
          <a:p>
            <a:pPr eaLnBrk="1" hangingPunct="1"/>
            <a:r>
              <a:rPr lang="en-US" sz="1800" smtClean="0"/>
              <a:t>Being prepared and adequately resourced to respond (or not respond) to questions posted through each channel</a:t>
            </a:r>
          </a:p>
          <a:p>
            <a:pPr eaLnBrk="1" hangingPunct="1"/>
            <a:r>
              <a:rPr lang="en-US" sz="1800" smtClean="0"/>
              <a:t>How will  you respond to messages posted that are critical of your organization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Some Learning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GB" sz="2000" smtClean="0"/>
              <a:t>Become familiar with the ICISG social media guidelines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2000" smtClean="0"/>
              <a:t>Develop an understanding of the uses for different new media channels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2000" smtClean="0"/>
              <a:t>Become aware of some of the pitfalls and advantages of different channels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/>
              <a:t>New approaches, what do we mean?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GB" sz="2000" smtClean="0"/>
              <a:t>Traditionally CIS have been delivered through phone, face to face, by letter and email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2000" smtClean="0"/>
              <a:t>People are using social media more and more to seek and find information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2000" smtClean="0"/>
              <a:t>Social media channels pose particular challenges and opportunities to get information to people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/>
              <a:t>New approaches, what do we mean?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Forums</a:t>
            </a:r>
          </a:p>
          <a:p>
            <a:pPr eaLnBrk="1" hangingPunct="1"/>
            <a:r>
              <a:rPr lang="en-US" smtClean="0"/>
              <a:t>Blogs</a:t>
            </a:r>
          </a:p>
          <a:p>
            <a:pPr eaLnBrk="1" hangingPunct="1"/>
            <a:r>
              <a:rPr lang="en-US" smtClean="0"/>
              <a:t>Chat rooms</a:t>
            </a:r>
          </a:p>
          <a:p>
            <a:pPr eaLnBrk="1" hangingPunct="1"/>
            <a:r>
              <a:rPr lang="en-US" smtClean="0"/>
              <a:t>Social Networking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Social media Guidelines on the ICISG website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412875"/>
            <a:ext cx="7570788" cy="3311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>
                <a:hlinkClick r:id="rId3"/>
              </a:rPr>
              <a:t>http://www.icisg.org/resources/socialmediaindex.html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Social media Guidelines on the ICISG website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412875"/>
            <a:ext cx="7570788" cy="3311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sp>
        <p:nvSpPr>
          <p:cNvPr id="5" name="Oval Callout 4"/>
          <p:cNvSpPr/>
          <p:nvPr/>
        </p:nvSpPr>
        <p:spPr>
          <a:xfrm>
            <a:off x="5500688" y="1571625"/>
            <a:ext cx="3429000" cy="1541463"/>
          </a:xfrm>
          <a:prstGeom prst="wedgeEllipseCallout">
            <a:avLst>
              <a:gd name="adj1" fmla="val -61764"/>
              <a:gd name="adj2" fmla="val 70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Can’t we answer people’s questions though twitter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357188" y="1357313"/>
            <a:ext cx="3214687" cy="1755775"/>
          </a:xfrm>
          <a:prstGeom prst="wedgeEllipseCallout">
            <a:avLst>
              <a:gd name="adj1" fmla="val 65989"/>
              <a:gd name="adj2" fmla="val 79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Do we need a website, can’t we just use </a:t>
            </a:r>
            <a:r>
              <a:rPr lang="en-GB" b="1" dirty="0" err="1"/>
              <a:t>Facebook</a:t>
            </a:r>
            <a:r>
              <a:rPr lang="en-GB" b="1" dirty="0"/>
              <a:t> 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429250" y="3500438"/>
            <a:ext cx="3500438" cy="1755775"/>
          </a:xfrm>
          <a:prstGeom prst="wedgeEllipseCallout">
            <a:avLst>
              <a:gd name="adj1" fmla="val -84917"/>
              <a:gd name="adj2" fmla="val -36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We need to change with the times, who still uses the phone?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42875" y="3857625"/>
            <a:ext cx="3214688" cy="1714500"/>
          </a:xfrm>
          <a:prstGeom prst="wedgeEllipseCallout">
            <a:avLst>
              <a:gd name="adj1" fmla="val 78806"/>
              <a:gd name="adj2" fmla="val -31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Surely running a forum is no different to answering email enquiries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Planning social media some questions to ask yourself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Are there any legal issues, are you liable?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Are there any privacy issues to consider?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What are the workload considerations?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How much work might this channel generate over time?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How does it fit in/ link with other services we offer?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How do I coordinate using social media across the organisation?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What do I want to achieve and which is the right medium to use?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Which channels are right for my audience?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Which channels are right for my organisation?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Have I got an exit strategy if something unexpected goes wrong?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Forums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How visible will posts be, registered users only or to everyone </a:t>
            </a:r>
          </a:p>
          <a:p>
            <a:pPr eaLnBrk="1" hangingPunct="1"/>
            <a:r>
              <a:rPr lang="en-US" sz="2000" smtClean="0"/>
              <a:t>To moderate or not to moderate</a:t>
            </a:r>
          </a:p>
          <a:p>
            <a:pPr eaLnBrk="1" hangingPunct="1"/>
            <a:r>
              <a:rPr lang="en-US" sz="2000" smtClean="0"/>
              <a:t>Terms and conditions</a:t>
            </a:r>
          </a:p>
          <a:p>
            <a:pPr eaLnBrk="1" hangingPunct="1"/>
            <a:r>
              <a:rPr lang="en-US" sz="2000" smtClean="0"/>
              <a:t>What to do if users post bad/harmful/marketing information</a:t>
            </a:r>
          </a:p>
          <a:p>
            <a:pPr eaLnBrk="1" hangingPunct="1"/>
            <a:r>
              <a:rPr lang="en-US" sz="2000" smtClean="0"/>
              <a:t>What about users “sailing close to the wind” to push their own agenda</a:t>
            </a:r>
          </a:p>
          <a:p>
            <a:pPr eaLnBrk="1" hangingPunct="1"/>
            <a:r>
              <a:rPr lang="en-US" sz="2000" smtClean="0"/>
              <a:t>Information, support or both</a:t>
            </a:r>
          </a:p>
          <a:p>
            <a:pPr eaLnBrk="1" hangingPunct="1"/>
            <a:r>
              <a:rPr lang="en-US" sz="2000" smtClean="0"/>
              <a:t>How do you keep the community vibrant</a:t>
            </a:r>
          </a:p>
          <a:p>
            <a:pPr eaLnBrk="1" hangingPunct="1"/>
            <a:r>
              <a:rPr lang="en-US" sz="2000" smtClean="0">
                <a:hlinkClick r:id="rId2"/>
              </a:rPr>
              <a:t>http://cancerchat.cancerresearchuk.org/index.jspa</a:t>
            </a:r>
            <a:r>
              <a:rPr lang="en-US" sz="2000" smtClean="0"/>
              <a:t>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Blogs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Have to be interesting, newsworthy and chatty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Use to highlight news and stimulate discussion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Myth-busting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GB" sz="1800" smtClean="0"/>
              <a:t>Can you sustain regular blogging?</a:t>
            </a:r>
          </a:p>
          <a:p>
            <a:pPr eaLnBrk="1" hangingPunct="1"/>
            <a:r>
              <a:rPr lang="en-US" sz="1800" smtClean="0"/>
              <a:t>Can you use it to respond to detailed questions?</a:t>
            </a:r>
          </a:p>
          <a:p>
            <a:pPr eaLnBrk="1" hangingPunct="1"/>
            <a:r>
              <a:rPr lang="en-US" sz="1800" smtClean="0"/>
              <a:t>Have you a policy for whether or how to respond to comments posted?</a:t>
            </a:r>
          </a:p>
          <a:p>
            <a:pPr eaLnBrk="1" hangingPunct="1"/>
            <a:r>
              <a:rPr lang="en-US" sz="1800" smtClean="0">
                <a:hlinkClick r:id="rId2"/>
              </a:rPr>
              <a:t>http://info.cancerresearchuk.org/news/science-blog</a:t>
            </a:r>
            <a:r>
              <a:rPr lang="en-US" sz="1800" smtClean="0"/>
              <a:t> 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622</Words>
  <Application>Microsoft Office PowerPoint</Application>
  <PresentationFormat>On-screen Show (4:3)</PresentationFormat>
  <Paragraphs>85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Verdana</vt:lpstr>
      <vt:lpstr>Default Design</vt:lpstr>
      <vt:lpstr>Custom Design</vt:lpstr>
      <vt:lpstr>Testing New Approaches Delivering CIS through Social Media Channels Martin Ledwick Cancer Research - UK</vt:lpstr>
      <vt:lpstr>Some Learning Objectives</vt:lpstr>
      <vt:lpstr>New approaches, what do we mean?</vt:lpstr>
      <vt:lpstr>New approaches, what do we mean?</vt:lpstr>
      <vt:lpstr>Social media Guidelines on the ICISG website</vt:lpstr>
      <vt:lpstr>Social media Guidelines on the ICISG website</vt:lpstr>
      <vt:lpstr>Planning social media some questions to ask yourself</vt:lpstr>
      <vt:lpstr>Forums</vt:lpstr>
      <vt:lpstr>Blogs</vt:lpstr>
      <vt:lpstr>Twitter</vt:lpstr>
      <vt:lpstr>Facebook and other social networking sites</vt:lpstr>
      <vt:lpstr>Visiting other online spaces rather than starting your own</vt:lpstr>
      <vt:lpstr>Issues common to all channels</vt:lpstr>
    </vt:vector>
  </TitlesOfParts>
  <Company>UICC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ocampo</dc:creator>
  <cp:lastModifiedBy>ccsadmin</cp:lastModifiedBy>
  <cp:revision>55</cp:revision>
  <dcterms:created xsi:type="dcterms:W3CDTF">2006-03-30T15:10:27Z</dcterms:created>
  <dcterms:modified xsi:type="dcterms:W3CDTF">2012-09-06T17:26:12Z</dcterms:modified>
</cp:coreProperties>
</file>