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5"/>
  </p:notesMasterIdLst>
  <p:handoutMasterIdLst>
    <p:handoutMasterId r:id="rId26"/>
  </p:handoutMasterIdLst>
  <p:sldIdLst>
    <p:sldId id="438" r:id="rId2"/>
    <p:sldId id="364" r:id="rId3"/>
    <p:sldId id="436" r:id="rId4"/>
    <p:sldId id="447" r:id="rId5"/>
    <p:sldId id="439" r:id="rId6"/>
    <p:sldId id="448" r:id="rId7"/>
    <p:sldId id="449" r:id="rId8"/>
    <p:sldId id="391" r:id="rId9"/>
    <p:sldId id="450" r:id="rId10"/>
    <p:sldId id="453" r:id="rId11"/>
    <p:sldId id="441" r:id="rId12"/>
    <p:sldId id="442" r:id="rId13"/>
    <p:sldId id="446" r:id="rId14"/>
    <p:sldId id="451" r:id="rId15"/>
    <p:sldId id="452" r:id="rId16"/>
    <p:sldId id="454" r:id="rId17"/>
    <p:sldId id="455" r:id="rId18"/>
    <p:sldId id="456" r:id="rId19"/>
    <p:sldId id="458" r:id="rId20"/>
    <p:sldId id="459" r:id="rId21"/>
    <p:sldId id="460" r:id="rId22"/>
    <p:sldId id="463" r:id="rId23"/>
    <p:sldId id="464" r:id="rId24"/>
  </p:sldIdLst>
  <p:sldSz cx="9144000" cy="5143500" type="screen16x9"/>
  <p:notesSz cx="6858000" cy="907732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FF66"/>
    <a:srgbClr val="000000"/>
    <a:srgbClr val="FFCC00"/>
    <a:srgbClr val="EAEAE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4" autoAdjust="0"/>
    <p:restoredTop sz="95110" autoAdjust="0"/>
  </p:normalViewPr>
  <p:slideViewPr>
    <p:cSldViewPr>
      <p:cViewPr>
        <p:scale>
          <a:sx n="95" d="100"/>
          <a:sy n="95" d="100"/>
        </p:scale>
        <p:origin x="-946" y="-3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0" d="100"/>
          <a:sy n="60" d="100"/>
        </p:scale>
        <p:origin x="-1914" y="-90"/>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azyna\Documents\Work\U54\RDS\data%20analysis\RDS%20Daily%20Survey%20Frequenc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Data</a:t>
            </a:r>
            <a:r>
              <a:rPr lang="en-US" baseline="0"/>
              <a:t> Collection Numbers (Feb. 1 - March 6)</a:t>
            </a:r>
            <a:endParaRPr lang="en-US"/>
          </a:p>
        </c:rich>
      </c:tx>
      <c:overlay val="0"/>
    </c:title>
    <c:autoTitleDeleted val="0"/>
    <c:plotArea>
      <c:layout>
        <c:manualLayout>
          <c:layoutTarget val="inner"/>
          <c:xMode val="edge"/>
          <c:yMode val="edge"/>
          <c:x val="0.124573269633431"/>
          <c:y val="0.117333333333333"/>
          <c:w val="0.85108216107818002"/>
          <c:h val="0.54644514435695501"/>
        </c:manualLayout>
      </c:layout>
      <c:barChart>
        <c:barDir val="col"/>
        <c:grouping val="clustered"/>
        <c:varyColors val="0"/>
        <c:ser>
          <c:idx val="0"/>
          <c:order val="0"/>
          <c:spPr>
            <a:solidFill>
              <a:srgbClr val="00B050"/>
            </a:solidFill>
          </c:spPr>
          <c:invertIfNegative val="0"/>
          <c:val>
            <c:numRef>
              <c:f>Sheet2!$B$5:$B$27</c:f>
              <c:numCache>
                <c:formatCode>General</c:formatCode>
                <c:ptCount val="23"/>
                <c:pt idx="0">
                  <c:v>22</c:v>
                </c:pt>
                <c:pt idx="1">
                  <c:v>8</c:v>
                </c:pt>
                <c:pt idx="2">
                  <c:v>25</c:v>
                </c:pt>
                <c:pt idx="3">
                  <c:v>29</c:v>
                </c:pt>
                <c:pt idx="4">
                  <c:v>33</c:v>
                </c:pt>
                <c:pt idx="5">
                  <c:v>36</c:v>
                </c:pt>
                <c:pt idx="6">
                  <c:v>25</c:v>
                </c:pt>
                <c:pt idx="7">
                  <c:v>9</c:v>
                </c:pt>
                <c:pt idx="8">
                  <c:v>29</c:v>
                </c:pt>
                <c:pt idx="9">
                  <c:v>24</c:v>
                </c:pt>
                <c:pt idx="10">
                  <c:v>29</c:v>
                </c:pt>
                <c:pt idx="11">
                  <c:v>16</c:v>
                </c:pt>
                <c:pt idx="12">
                  <c:v>28</c:v>
                </c:pt>
                <c:pt idx="13">
                  <c:v>31</c:v>
                </c:pt>
                <c:pt idx="14">
                  <c:v>41</c:v>
                </c:pt>
                <c:pt idx="15">
                  <c:v>11</c:v>
                </c:pt>
                <c:pt idx="16">
                  <c:v>30</c:v>
                </c:pt>
                <c:pt idx="17">
                  <c:v>24</c:v>
                </c:pt>
                <c:pt idx="18">
                  <c:v>35</c:v>
                </c:pt>
                <c:pt idx="19">
                  <c:v>13</c:v>
                </c:pt>
                <c:pt idx="20">
                  <c:v>5</c:v>
                </c:pt>
                <c:pt idx="21">
                  <c:v>5</c:v>
                </c:pt>
                <c:pt idx="22">
                  <c:v>3</c:v>
                </c:pt>
              </c:numCache>
            </c:numRef>
          </c:val>
        </c:ser>
        <c:dLbls>
          <c:showLegendKey val="0"/>
          <c:showVal val="0"/>
          <c:showCatName val="0"/>
          <c:showSerName val="0"/>
          <c:showPercent val="0"/>
          <c:showBubbleSize val="0"/>
        </c:dLbls>
        <c:gapWidth val="150"/>
        <c:axId val="43594112"/>
        <c:axId val="43596032"/>
      </c:barChart>
      <c:catAx>
        <c:axId val="43594112"/>
        <c:scaling>
          <c:orientation val="minMax"/>
        </c:scaling>
        <c:delete val="0"/>
        <c:axPos val="b"/>
        <c:title>
          <c:tx>
            <c:rich>
              <a:bodyPr/>
              <a:lstStyle/>
              <a:p>
                <a:pPr>
                  <a:defRPr sz="1200"/>
                </a:pPr>
                <a:r>
                  <a:rPr lang="en-US" sz="1200"/>
                  <a:t>Day</a:t>
                </a:r>
              </a:p>
            </c:rich>
          </c:tx>
          <c:overlay val="0"/>
        </c:title>
        <c:majorTickMark val="out"/>
        <c:minorTickMark val="none"/>
        <c:tickLblPos val="nextTo"/>
        <c:crossAx val="43596032"/>
        <c:crosses val="autoZero"/>
        <c:auto val="1"/>
        <c:lblAlgn val="ctr"/>
        <c:lblOffset val="100"/>
        <c:noMultiLvlLbl val="0"/>
      </c:catAx>
      <c:valAx>
        <c:axId val="43596032"/>
        <c:scaling>
          <c:orientation val="minMax"/>
        </c:scaling>
        <c:delete val="0"/>
        <c:axPos val="l"/>
        <c:title>
          <c:tx>
            <c:rich>
              <a:bodyPr rot="-5400000" vert="horz"/>
              <a:lstStyle/>
              <a:p>
                <a:pPr>
                  <a:defRPr sz="1200"/>
                </a:pPr>
                <a:r>
                  <a:rPr lang="en-US" sz="1200"/>
                  <a:t>Number</a:t>
                </a:r>
                <a:r>
                  <a:rPr lang="en-US" sz="1200" baseline="0"/>
                  <a:t> of surveys</a:t>
                </a:r>
              </a:p>
              <a:p>
                <a:pPr>
                  <a:defRPr sz="1200"/>
                </a:pPr>
                <a:endParaRPr lang="en-US" sz="1200" baseline="0"/>
              </a:p>
            </c:rich>
          </c:tx>
          <c:overlay val="0"/>
        </c:title>
        <c:numFmt formatCode="General" sourceLinked="1"/>
        <c:majorTickMark val="out"/>
        <c:minorTickMark val="none"/>
        <c:tickLblPos val="nextTo"/>
        <c:crossAx val="4359411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eaLnBrk="1" hangingPunct="1">
              <a:defRPr sz="1200">
                <a:latin typeface="Arial" charset="0"/>
                <a:ea typeface="+mn-ea"/>
                <a:cs typeface="Arial" charset="0"/>
              </a:defRPr>
            </a:lvl1pPr>
          </a:lstStyle>
          <a:p>
            <a:pPr>
              <a:defRPr/>
            </a:pPr>
            <a:r>
              <a:rPr lang="en-US"/>
              <a:t>University of Guam</a:t>
            </a:r>
          </a:p>
          <a:p>
            <a:pPr>
              <a:defRPr/>
            </a:pPr>
            <a:r>
              <a:rPr lang="en-US"/>
              <a:t>MI/CCP U54 Cancer Research </a:t>
            </a:r>
            <a:r>
              <a:rPr lang="en-US" smtClean="0"/>
              <a:t>Center</a:t>
            </a:r>
            <a:endParaRPr lang="en-US"/>
          </a:p>
        </p:txBody>
      </p:sp>
      <p:sp>
        <p:nvSpPr>
          <p:cNvPr id="44035"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r>
              <a:rPr lang="en-US"/>
              <a:t>Community Research Update</a:t>
            </a:r>
          </a:p>
        </p:txBody>
      </p:sp>
      <p:sp>
        <p:nvSpPr>
          <p:cNvPr id="44036"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36" tIns="45716" rIns="91436" bIns="45716" numCol="1" anchor="b" anchorCtr="0" compatLnSpc="1">
            <a:prstTxWarp prst="textNoShape">
              <a:avLst/>
            </a:prstTxWarp>
          </a:bodyPr>
          <a:lstStyle>
            <a:lvl1pPr eaLnBrk="1" hangingPunct="1">
              <a:defRPr sz="1200">
                <a:latin typeface="Arial" charset="0"/>
                <a:ea typeface="+mn-ea"/>
                <a:cs typeface="Arial" charset="0"/>
              </a:defRPr>
            </a:lvl1pPr>
          </a:lstStyle>
          <a:p>
            <a:pPr>
              <a:defRPr/>
            </a:pPr>
            <a:r>
              <a:rPr lang="en-US"/>
              <a:t>Whippy 12/03/10</a:t>
            </a:r>
          </a:p>
        </p:txBody>
      </p:sp>
      <p:sp>
        <p:nvSpPr>
          <p:cNvPr id="44037"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36" tIns="45716" rIns="91436" bIns="45716"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7D6D9F0A-7B6A-473B-838E-BD7904F209D5}" type="slidenum">
              <a:rPr lang="en-US"/>
              <a:pPr>
                <a:defRPr/>
              </a:pPr>
              <a:t>‹#›</a:t>
            </a:fld>
            <a:endParaRPr lang="en-US"/>
          </a:p>
        </p:txBody>
      </p:sp>
    </p:spTree>
    <p:extLst>
      <p:ext uri="{BB962C8B-B14F-4D97-AF65-F5344CB8AC3E}">
        <p14:creationId xmlns:p14="http://schemas.microsoft.com/office/powerpoint/2010/main" val="222201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eaLnBrk="1" hangingPunct="1">
              <a:defRPr sz="1200">
                <a:latin typeface="Arial" charset="0"/>
                <a:ea typeface="+mn-ea"/>
                <a:cs typeface="Arial" charset="0"/>
              </a:defRPr>
            </a:lvl1pPr>
          </a:lstStyle>
          <a:p>
            <a:pPr>
              <a:defRPr/>
            </a:pPr>
            <a:r>
              <a:rPr lang="en-US"/>
              <a:t>Helen Whippy</a:t>
            </a:r>
          </a:p>
          <a:p>
            <a:pPr>
              <a:defRPr/>
            </a:pPr>
            <a:r>
              <a:rPr lang="en-US"/>
              <a:t>University of Guam</a:t>
            </a:r>
          </a:p>
        </p:txBody>
      </p:sp>
      <p:sp>
        <p:nvSpPr>
          <p:cNvPr id="17411"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r>
              <a:rPr lang="en-US"/>
              <a:t>12/03/2010</a:t>
            </a:r>
          </a:p>
        </p:txBody>
      </p:sp>
      <p:sp>
        <p:nvSpPr>
          <p:cNvPr id="9220" name="Rectangle 4"/>
          <p:cNvSpPr>
            <a:spLocks noGrp="1" noRot="1" noChangeAspect="1" noChangeArrowheads="1" noTextEdit="1"/>
          </p:cNvSpPr>
          <p:nvPr>
            <p:ph type="sldImg" idx="2"/>
          </p:nvPr>
        </p:nvSpPr>
        <p:spPr bwMode="auto">
          <a:xfrm>
            <a:off x="407988" y="681038"/>
            <a:ext cx="6048375" cy="34036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1436" tIns="45716" rIns="91436" bIns="45716" numCol="1" anchor="b" anchorCtr="0" compatLnSpc="1">
            <a:prstTxWarp prst="textNoShape">
              <a:avLst/>
            </a:prstTxWarp>
          </a:bodyPr>
          <a:lstStyle>
            <a:lvl1pPr eaLnBrk="1" hangingPunct="1">
              <a:defRPr sz="1200">
                <a:latin typeface="Arial" charset="0"/>
                <a:ea typeface="+mn-ea"/>
                <a:cs typeface="Arial" charset="0"/>
              </a:defRPr>
            </a:lvl1pPr>
          </a:lstStyle>
          <a:p>
            <a:pPr>
              <a:defRPr/>
            </a:pPr>
            <a:r>
              <a:rPr lang="en-US"/>
              <a:t>Community Research Update</a:t>
            </a:r>
          </a:p>
        </p:txBody>
      </p:sp>
      <p:sp>
        <p:nvSpPr>
          <p:cNvPr id="17415"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36" tIns="45716" rIns="91436" bIns="45716"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B605E904-AE19-4A63-A18D-5F62701157AE}" type="slidenum">
              <a:rPr lang="en-US"/>
              <a:pPr>
                <a:defRPr/>
              </a:pPr>
              <a:t>‹#›</a:t>
            </a:fld>
            <a:endParaRPr lang="en-US"/>
          </a:p>
        </p:txBody>
      </p:sp>
    </p:spTree>
    <p:extLst>
      <p:ext uri="{BB962C8B-B14F-4D97-AF65-F5344CB8AC3E}">
        <p14:creationId xmlns:p14="http://schemas.microsoft.com/office/powerpoint/2010/main" val="241900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1038"/>
            <a:ext cx="6048375" cy="3403600"/>
          </a:xfrm>
        </p:spPr>
      </p:sp>
      <p:sp>
        <p:nvSpPr>
          <p:cNvPr id="3" name="Notes Placeholder 2"/>
          <p:cNvSpPr>
            <a:spLocks noGrp="1"/>
          </p:cNvSpPr>
          <p:nvPr>
            <p:ph type="body" idx="1"/>
          </p:nvPr>
        </p:nvSpPr>
        <p:spPr/>
        <p:txBody>
          <a:bodyPr/>
          <a:lstStyle/>
          <a:p>
            <a:endParaRPr lang="en-US"/>
          </a:p>
          <a:p>
            <a:r>
              <a:rPr lang="en-US"/>
              <a:t>----- Meeting Notes (8/29/14 09:57) -----</a:t>
            </a:r>
          </a:p>
          <a:p>
            <a:r>
              <a:rPr lang="en-US"/>
              <a:t>patterns</a:t>
            </a:r>
          </a:p>
        </p:txBody>
      </p:sp>
      <p:sp>
        <p:nvSpPr>
          <p:cNvPr id="4" name="Slide Number Placeholder 3"/>
          <p:cNvSpPr>
            <a:spLocks noGrp="1"/>
          </p:cNvSpPr>
          <p:nvPr>
            <p:ph type="sldNum" sz="quarter" idx="10"/>
          </p:nvPr>
        </p:nvSpPr>
        <p:spPr/>
        <p:txBody>
          <a:bodyPr/>
          <a:lstStyle/>
          <a:p>
            <a:pPr>
              <a:defRPr/>
            </a:pPr>
            <a:fld id="{B605E904-AE19-4A63-A18D-5F62701157AE}" type="slidenum">
              <a:rPr lang="en-US" smtClean="0"/>
              <a:pPr>
                <a:defRPr/>
              </a:pPr>
              <a:t>2</a:t>
            </a:fld>
            <a:endParaRPr lang="en-US"/>
          </a:p>
        </p:txBody>
      </p:sp>
    </p:spTree>
    <p:extLst>
      <p:ext uri="{BB962C8B-B14F-4D97-AF65-F5344CB8AC3E}">
        <p14:creationId xmlns:p14="http://schemas.microsoft.com/office/powerpoint/2010/main" val="373308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1038"/>
            <a:ext cx="6048375" cy="34036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It is a modification</a:t>
            </a:r>
            <a:r>
              <a:rPr lang="en-US" baseline="0" dirty="0" smtClean="0"/>
              <a:t> of snowball sampling.</a:t>
            </a:r>
          </a:p>
          <a:p>
            <a:pPr>
              <a:buFont typeface="Arial" pitchFamily="34" charset="0"/>
              <a:buChar char="•"/>
            </a:pPr>
            <a:r>
              <a:rPr lang="en-US" baseline="0" dirty="0" smtClean="0"/>
              <a:t>As was said earlier, it is difficult to obtain participants to the study, what more when we start collecting data! Furthermore, the teens indicated that it’s best to take the survey if they were recommended by someone their age.</a:t>
            </a:r>
          </a:p>
          <a:p>
            <a:pPr>
              <a:buFont typeface="Arial" pitchFamily="34" charset="0"/>
              <a:buChar char="•"/>
            </a:pPr>
            <a:r>
              <a:rPr lang="en-US" baseline="0" dirty="0" smtClean="0"/>
              <a:t>We used dual incentives to reward participation  and to encourage participants to recruit others to the study.</a:t>
            </a:r>
          </a:p>
          <a:p>
            <a:pPr>
              <a:buFont typeface="Arial" pitchFamily="34" charset="0"/>
              <a:buChar char="•"/>
            </a:pPr>
            <a:endParaRPr lang="en-US" dirty="0"/>
          </a:p>
          <a:p>
            <a:pPr>
              <a:buFont typeface="Arial" pitchFamily="34" charset="0"/>
              <a:buChar char="•"/>
            </a:pPr>
            <a:r>
              <a:rPr lang="en-US" dirty="0"/>
              <a:t>----- Meeting Notes (8/29/14 09:57) -----</a:t>
            </a:r>
          </a:p>
          <a:p>
            <a:pPr>
              <a:buFont typeface="Arial" pitchFamily="34" charset="0"/>
              <a:buChar char="•"/>
            </a:pPr>
            <a:r>
              <a:rPr lang="en-US" dirty="0"/>
              <a:t>think about audience</a:t>
            </a:r>
          </a:p>
          <a:p>
            <a:pPr>
              <a:buFont typeface="Arial" pitchFamily="34" charset="0"/>
              <a:buChar char="•"/>
            </a:pPr>
            <a:r>
              <a:rPr lang="en-US" dirty="0"/>
              <a:t>ideal </a:t>
            </a:r>
          </a:p>
          <a:p>
            <a:pPr>
              <a:buFont typeface="Arial" pitchFamily="34" charset="0"/>
              <a:buChar char="•"/>
            </a:pPr>
            <a:r>
              <a:rPr lang="en-US" dirty="0"/>
              <a:t>slide</a:t>
            </a:r>
          </a:p>
          <a:p>
            <a:pPr>
              <a:buFont typeface="Arial" pitchFamily="34" charset="0"/>
              <a:buChar char="•"/>
            </a:pPr>
            <a:r>
              <a:rPr lang="en-US" dirty="0"/>
              <a:t>move recruitment coupon</a:t>
            </a:r>
          </a:p>
          <a:p>
            <a:pPr>
              <a:buFont typeface="Arial" pitchFamily="34" charset="0"/>
              <a:buChar char="•"/>
            </a:pPr>
            <a:r>
              <a:rPr lang="en-US" dirty="0"/>
              <a:t>remove social structures</a:t>
            </a:r>
          </a:p>
        </p:txBody>
      </p:sp>
      <p:sp>
        <p:nvSpPr>
          <p:cNvPr id="4" name="Slide Number Placeholder 3"/>
          <p:cNvSpPr>
            <a:spLocks noGrp="1"/>
          </p:cNvSpPr>
          <p:nvPr>
            <p:ph type="sldNum" sz="quarter" idx="10"/>
          </p:nvPr>
        </p:nvSpPr>
        <p:spPr/>
        <p:txBody>
          <a:bodyPr/>
          <a:lstStyle/>
          <a:p>
            <a:pPr>
              <a:defRPr/>
            </a:pPr>
            <a:fld id="{B605E904-AE19-4A63-A18D-5F62701157AE}"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1038"/>
            <a:ext cx="6048375" cy="3403600"/>
          </a:xfrm>
        </p:spPr>
      </p:sp>
      <p:sp>
        <p:nvSpPr>
          <p:cNvPr id="3" name="Notes Placeholder 2"/>
          <p:cNvSpPr>
            <a:spLocks noGrp="1"/>
          </p:cNvSpPr>
          <p:nvPr>
            <p:ph type="body" idx="1"/>
          </p:nvPr>
        </p:nvSpPr>
        <p:spPr/>
        <p:txBody>
          <a:bodyPr/>
          <a:lstStyle/>
          <a:p>
            <a:r>
              <a:rPr lang="en-US" dirty="0" smtClean="0"/>
              <a:t>The main purpose of the</a:t>
            </a:r>
            <a:r>
              <a:rPr lang="en-US" baseline="0" dirty="0" smtClean="0"/>
              <a:t> </a:t>
            </a:r>
            <a:r>
              <a:rPr lang="en-US" baseline="0" dirty="0" err="1" smtClean="0"/>
              <a:t>facebook</a:t>
            </a:r>
            <a:r>
              <a:rPr lang="en-US" baseline="0" dirty="0" smtClean="0"/>
              <a:t> was to inform participants of work site schedules.  </a:t>
            </a:r>
            <a:endParaRPr lang="en-US" dirty="0" smtClean="0"/>
          </a:p>
          <a:p>
            <a:r>
              <a:rPr lang="en-US" dirty="0" smtClean="0"/>
              <a:t>Even</a:t>
            </a:r>
            <a:r>
              <a:rPr lang="en-US" baseline="0" dirty="0" smtClean="0"/>
              <a:t> with high traffic on Facebook, it didn’t translate to numbers. It became the team’s online outreach.</a:t>
            </a:r>
          </a:p>
          <a:p>
            <a:r>
              <a:rPr lang="en-US" baseline="0" dirty="0" smtClean="0"/>
              <a:t>Majority of those who were engaging in the page were friends and family of the participants and the larger Guam community.</a:t>
            </a:r>
          </a:p>
          <a:p>
            <a:r>
              <a:rPr lang="en-US" baseline="0" dirty="0" smtClean="0"/>
              <a:t>50% of respondents said they often log on to social networking sites </a:t>
            </a:r>
          </a:p>
          <a:p>
            <a:r>
              <a:rPr lang="en-US" baseline="0" dirty="0" smtClean="0"/>
              <a:t>----- Meeting Notes (8/29/14 09:57) -----</a:t>
            </a:r>
          </a:p>
          <a:p>
            <a:r>
              <a:rPr lang="en-US" baseline="0" dirty="0" smtClean="0"/>
              <a:t>break point***</a:t>
            </a:r>
            <a:endParaRPr lang="en-US" dirty="0"/>
          </a:p>
        </p:txBody>
      </p:sp>
      <p:sp>
        <p:nvSpPr>
          <p:cNvPr id="4" name="Slide Number Placeholder 3"/>
          <p:cNvSpPr>
            <a:spLocks noGrp="1"/>
          </p:cNvSpPr>
          <p:nvPr>
            <p:ph type="sldNum" sz="quarter" idx="10"/>
          </p:nvPr>
        </p:nvSpPr>
        <p:spPr/>
        <p:txBody>
          <a:bodyPr/>
          <a:lstStyle/>
          <a:p>
            <a:pPr>
              <a:defRPr/>
            </a:pPr>
            <a:fld id="{B605E904-AE19-4A63-A18D-5F62701157AE}" type="slidenum">
              <a:rPr lang="en-US" smtClean="0"/>
              <a:pPr>
                <a:defRPr/>
              </a:pPr>
              <a:t>22</a:t>
            </a:fld>
            <a:endParaRPr lang="en-US"/>
          </a:p>
        </p:txBody>
      </p:sp>
    </p:spTree>
    <p:extLst>
      <p:ext uri="{BB962C8B-B14F-4D97-AF65-F5344CB8AC3E}">
        <p14:creationId xmlns:p14="http://schemas.microsoft.com/office/powerpoint/2010/main" val="2249126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logo2.png"/>
          <p:cNvPicPr>
            <a:picLocks noChangeAspect="1"/>
          </p:cNvPicPr>
          <p:nvPr userDrawn="1"/>
        </p:nvPicPr>
        <p:blipFill>
          <a:blip r:embed="rId2" cstate="print"/>
          <a:srcRect/>
          <a:stretch>
            <a:fillRect/>
          </a:stretch>
        </p:blipFill>
        <p:spPr bwMode="auto">
          <a:xfrm>
            <a:off x="223838" y="4000500"/>
            <a:ext cx="3890962" cy="914400"/>
          </a:xfrm>
          <a:prstGeom prst="rect">
            <a:avLst/>
          </a:prstGeom>
          <a:noFill/>
          <a:ln w="9525">
            <a:noFill/>
            <a:miter lim="800000"/>
            <a:headEnd/>
            <a:tailEnd/>
          </a:ln>
        </p:spPr>
      </p:pic>
      <p:pic>
        <p:nvPicPr>
          <p:cNvPr id="5" name="Picture 11" descr="crc-logo-vert-4C.png"/>
          <p:cNvPicPr>
            <a:picLocks noChangeAspect="1"/>
          </p:cNvPicPr>
          <p:nvPr userDrawn="1"/>
        </p:nvPicPr>
        <p:blipFill>
          <a:blip r:embed="rId3" cstate="print"/>
          <a:srcRect/>
          <a:stretch>
            <a:fillRect/>
          </a:stretch>
        </p:blipFill>
        <p:spPr bwMode="auto">
          <a:xfrm>
            <a:off x="6264276" y="4000501"/>
            <a:ext cx="2117725" cy="832247"/>
          </a:xfrm>
          <a:prstGeom prst="rect">
            <a:avLst/>
          </a:prstGeom>
          <a:noFill/>
          <a:ln w="9525">
            <a:noFill/>
            <a:miter lim="800000"/>
            <a:headEnd/>
            <a:tailEnd/>
          </a:ln>
        </p:spPr>
      </p:pic>
      <p:sp>
        <p:nvSpPr>
          <p:cNvPr id="114696" name="Rectangle 8"/>
          <p:cNvSpPr>
            <a:spLocks noGrp="1" noChangeArrowheads="1"/>
          </p:cNvSpPr>
          <p:nvPr>
            <p:ph type="subTitle" idx="1"/>
          </p:nvPr>
        </p:nvSpPr>
        <p:spPr>
          <a:xfrm>
            <a:off x="4673600" y="2195512"/>
            <a:ext cx="4013200" cy="1366838"/>
          </a:xfrm>
        </p:spPr>
        <p:txBody>
          <a:bodyPr anchor="b"/>
          <a:lstStyle>
            <a:lvl1pPr marL="0" indent="0" algn="ctr">
              <a:buFont typeface="Wingdings" pitchFamily="2" charset="2"/>
              <a:buNone/>
              <a:defRPr/>
            </a:lvl1pPr>
          </a:lstStyle>
          <a:p>
            <a:r>
              <a:rPr lang="en-US" dirty="0"/>
              <a:t>Click to edit Master subtitle style</a:t>
            </a:r>
          </a:p>
        </p:txBody>
      </p:sp>
      <p:sp>
        <p:nvSpPr>
          <p:cNvPr id="114700" name="AutoShape 12"/>
          <p:cNvSpPr>
            <a:spLocks noGrp="1" noChangeArrowheads="1"/>
          </p:cNvSpPr>
          <p:nvPr>
            <p:ph type="ctrTitle" sz="quarter"/>
          </p:nvPr>
        </p:nvSpPr>
        <p:spPr>
          <a:xfrm>
            <a:off x="685800" y="742950"/>
            <a:ext cx="8229600" cy="1428750"/>
          </a:xfrm>
          <a:prstGeom prst="roundRect">
            <a:avLst>
              <a:gd name="adj" fmla="val 50000"/>
            </a:avLst>
          </a:prstGeom>
        </p:spPr>
        <p:txBody>
          <a:bodyPr anchor="ctr"/>
          <a:lstStyle>
            <a:lvl1pPr>
              <a:defRPr/>
            </a:lvl1pPr>
          </a:lstStyle>
          <a:p>
            <a:r>
              <a:rPr lang="en-US" dirty="0"/>
              <a:t>Click to edit Master title style</a:t>
            </a:r>
          </a:p>
        </p:txBody>
      </p:sp>
      <p:sp>
        <p:nvSpPr>
          <p:cNvPr id="6" name="Rectangle 11"/>
          <p:cNvSpPr>
            <a:spLocks noGrp="1" noChangeArrowheads="1"/>
          </p:cNvSpPr>
          <p:nvPr>
            <p:ph type="sldNum" sz="quarter" idx="10"/>
          </p:nvPr>
        </p:nvSpPr>
        <p:spPr>
          <a:xfrm>
            <a:off x="76201" y="4686300"/>
            <a:ext cx="587375" cy="366713"/>
          </a:xfrm>
        </p:spPr>
        <p:txBody>
          <a:bodyPr anchorCtr="0"/>
          <a:lstStyle>
            <a:lvl1pPr>
              <a:defRPr/>
            </a:lvl1pPr>
          </a:lstStyle>
          <a:p>
            <a:pPr>
              <a:defRPr/>
            </a:pPr>
            <a:fld id="{75DDDF1C-75B5-4C31-8AA5-1AE5E9FCCF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a:t>
            </a:fld>
            <a:endParaRPr lang="en-US"/>
          </a:p>
        </p:txBody>
      </p:sp>
      <p:sp>
        <p:nvSpPr>
          <p:cNvPr id="7" name="Text Placeholder 6"/>
          <p:cNvSpPr>
            <a:spLocks noGrp="1"/>
          </p:cNvSpPr>
          <p:nvPr>
            <p:ph type="body" sz="quarter" idx="11"/>
          </p:nvPr>
        </p:nvSpPr>
        <p:spPr>
          <a:xfrm>
            <a:off x="914400" y="1600200"/>
            <a:ext cx="7315200"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428750"/>
            <a:ext cx="7693025" cy="3109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62000" y="400050"/>
            <a:ext cx="7620000" cy="857250"/>
          </a:xfrm>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620000" cy="857250"/>
          </a:xfr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3716"/>
            <a:ext cx="2895600" cy="246888"/>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429000" y="13716"/>
            <a:ext cx="4114800" cy="246888"/>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5FD8D1-408A-4390-9926-14F91BEF57E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438401" y="4686301"/>
            <a:ext cx="2130425" cy="355997"/>
          </a:xfrm>
          <a:prstGeom prst="rect">
            <a:avLst/>
          </a:prstGeom>
          <a:ln/>
        </p:spPr>
        <p:txBody>
          <a:bodyPr/>
          <a:lstStyle>
            <a:lvl1pPr>
              <a:defRPr/>
            </a:lvl1pPr>
          </a:lstStyle>
          <a:p>
            <a:pPr>
              <a:defRPr/>
            </a:pPr>
            <a:endParaRPr lang="en-US"/>
          </a:p>
        </p:txBody>
      </p:sp>
      <p:sp>
        <p:nvSpPr>
          <p:cNvPr id="3" name="Rectangle 12"/>
          <p:cNvSpPr>
            <a:spLocks noGrp="1" noChangeArrowheads="1"/>
          </p:cNvSpPr>
          <p:nvPr>
            <p:ph type="ftr" sz="quarter" idx="11"/>
          </p:nvPr>
        </p:nvSpPr>
        <p:spPr>
          <a:xfrm>
            <a:off x="5791200" y="4629151"/>
            <a:ext cx="2897188" cy="355997"/>
          </a:xfrm>
          <a:prstGeom prst="rect">
            <a:avLst/>
          </a:prstGeom>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94B68161-C8FD-4602-8871-A478BADE9DE5}" type="slidenum">
              <a:rPr lang="en-US"/>
              <a:pPr>
                <a:defRPr/>
              </a:pPr>
              <a:t>‹#›</a:t>
            </a:fld>
            <a:endParaRPr lang="en-US"/>
          </a:p>
        </p:txBody>
      </p:sp>
    </p:spTree>
    <p:extLst>
      <p:ext uri="{BB962C8B-B14F-4D97-AF65-F5344CB8AC3E}">
        <p14:creationId xmlns:p14="http://schemas.microsoft.com/office/powerpoint/2010/main" val="135676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9"/>
          <p:cNvSpPr>
            <a:spLocks noGrp="1" noChangeArrowheads="1"/>
          </p:cNvSpPr>
          <p:nvPr>
            <p:ph type="title"/>
          </p:nvPr>
        </p:nvSpPr>
        <p:spPr bwMode="auto">
          <a:xfrm>
            <a:off x="762000" y="400050"/>
            <a:ext cx="7620000" cy="85725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10"/>
          <p:cNvSpPr>
            <a:spLocks noGrp="1" noChangeArrowheads="1"/>
          </p:cNvSpPr>
          <p:nvPr>
            <p:ph type="body" idx="1"/>
          </p:nvPr>
        </p:nvSpPr>
        <p:spPr bwMode="auto">
          <a:xfrm>
            <a:off x="762001" y="1745457"/>
            <a:ext cx="7693025" cy="2793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Third level</a:t>
            </a:r>
          </a:p>
          <a:p>
            <a:pPr lvl="1"/>
            <a:r>
              <a:rPr lang="en-US" smtClean="0"/>
              <a:t>Fourth level</a:t>
            </a:r>
          </a:p>
          <a:p>
            <a:pPr lvl="2"/>
            <a:r>
              <a:rPr lang="en-US" smtClean="0"/>
              <a:t>Fifth level</a:t>
            </a:r>
          </a:p>
        </p:txBody>
      </p:sp>
      <p:sp>
        <p:nvSpPr>
          <p:cNvPr id="113677" name="Rectangle 13"/>
          <p:cNvSpPr>
            <a:spLocks noGrp="1" noChangeArrowheads="1"/>
          </p:cNvSpPr>
          <p:nvPr>
            <p:ph type="sldNum" sz="quarter" idx="4"/>
          </p:nvPr>
        </p:nvSpPr>
        <p:spPr bwMode="auto">
          <a:xfrm>
            <a:off x="84139" y="4681537"/>
            <a:ext cx="587375" cy="366713"/>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pitchFamily="34" charset="0"/>
              </a:defRPr>
            </a:lvl1pPr>
          </a:lstStyle>
          <a:p>
            <a:pPr>
              <a:defRPr/>
            </a:pPr>
            <a:fld id="{45C572C9-9C7D-40C1-82AB-36E592D90CEF}" type="slidenum">
              <a:rPr lang="en-US"/>
              <a:pPr>
                <a:defRPr/>
              </a:pPr>
              <a:t>‹#›</a:t>
            </a:fld>
            <a:endParaRPr lang="en-US"/>
          </a:p>
        </p:txBody>
      </p:sp>
      <p:pic>
        <p:nvPicPr>
          <p:cNvPr id="1029" name="Picture 20" descr="logo2.png"/>
          <p:cNvPicPr>
            <a:picLocks noChangeAspect="1"/>
          </p:cNvPicPr>
          <p:nvPr userDrawn="1"/>
        </p:nvPicPr>
        <p:blipFill>
          <a:blip r:embed="rId8" cstate="print"/>
          <a:srcRect/>
          <a:stretch>
            <a:fillRect/>
          </a:stretch>
        </p:blipFill>
        <p:spPr bwMode="auto">
          <a:xfrm>
            <a:off x="228601" y="4000500"/>
            <a:ext cx="3890963" cy="914400"/>
          </a:xfrm>
          <a:prstGeom prst="rect">
            <a:avLst/>
          </a:prstGeom>
          <a:noFill/>
          <a:ln w="9525">
            <a:noFill/>
            <a:miter lim="800000"/>
            <a:headEnd/>
            <a:tailEnd/>
          </a:ln>
        </p:spPr>
      </p:pic>
      <p:pic>
        <p:nvPicPr>
          <p:cNvPr id="1030" name="Picture 4" descr="crc-logo-vert-4C.png"/>
          <p:cNvPicPr>
            <a:picLocks noChangeAspect="1"/>
          </p:cNvPicPr>
          <p:nvPr userDrawn="1"/>
        </p:nvPicPr>
        <p:blipFill>
          <a:blip r:embed="rId9" cstate="print"/>
          <a:srcRect/>
          <a:stretch>
            <a:fillRect/>
          </a:stretch>
        </p:blipFill>
        <p:spPr bwMode="auto">
          <a:xfrm>
            <a:off x="6248401" y="4000501"/>
            <a:ext cx="2117725" cy="8322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4" r:id="rId3"/>
    <p:sldLayoutId id="2147483898" r:id="rId4"/>
    <p:sldLayoutId id="2147483899" r:id="rId5"/>
    <p:sldLayoutId id="2147483900" r:id="rId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package" Target="../embeddings/Microsoft_Excel_Worksheet2.xls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package" Target="../embeddings/Microsoft_Excel_Worksheet3.xls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package" Target="../embeddings/Microsoft_Excel_Worksheet4.xls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628650"/>
            <a:ext cx="7620000" cy="3371850"/>
          </a:xfrm>
          <a:prstGeom prst="rect">
            <a:avLst/>
          </a:prstGeom>
        </p:spPr>
      </p:pic>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1</a:t>
            </a:fld>
            <a:endParaRPr lang="en-US"/>
          </a:p>
        </p:txBody>
      </p:sp>
      <p:sp>
        <p:nvSpPr>
          <p:cNvPr id="4" name="Text Placeholder 3"/>
          <p:cNvSpPr>
            <a:spLocks noGrp="1"/>
          </p:cNvSpPr>
          <p:nvPr>
            <p:ph type="body" sz="quarter" idx="11"/>
          </p:nvPr>
        </p:nvSpPr>
        <p:spPr>
          <a:xfrm>
            <a:off x="990600" y="685800"/>
            <a:ext cx="7315200" cy="3028950"/>
          </a:xfrm>
        </p:spPr>
        <p:txBody>
          <a:bodyPr/>
          <a:lstStyle/>
          <a:p>
            <a:pPr marL="0" indent="0" algn="ctr">
              <a:buNone/>
            </a:pPr>
            <a:endParaRPr lang="en-US" sz="1000" dirty="0" smtClean="0">
              <a:solidFill>
                <a:schemeClr val="bg1"/>
              </a:solidFill>
            </a:endParaRPr>
          </a:p>
          <a:p>
            <a:pPr marL="0" indent="0" algn="ctr">
              <a:buNone/>
            </a:pPr>
            <a:r>
              <a:rPr lang="en-US" dirty="0" smtClean="0">
                <a:solidFill>
                  <a:schemeClr val="bg1"/>
                </a:solidFill>
              </a:rPr>
              <a:t>SOURCES OF HEALTH AND CANCER INFORMATION</a:t>
            </a:r>
          </a:p>
          <a:p>
            <a:pPr marL="0" indent="0" algn="ctr">
              <a:buNone/>
            </a:pPr>
            <a:endParaRPr lang="en-US" sz="1400" dirty="0" smtClean="0">
              <a:solidFill>
                <a:schemeClr val="bg1"/>
              </a:solidFill>
            </a:endParaRPr>
          </a:p>
          <a:p>
            <a:pPr marL="0" indent="0" algn="ctr">
              <a:buNone/>
            </a:pPr>
            <a:r>
              <a:rPr lang="en-US" dirty="0" smtClean="0">
                <a:solidFill>
                  <a:schemeClr val="bg1"/>
                </a:solidFill>
              </a:rPr>
              <a:t>by </a:t>
            </a:r>
            <a:r>
              <a:rPr lang="en-US" dirty="0" err="1">
                <a:solidFill>
                  <a:schemeClr val="bg1"/>
                </a:solidFill>
              </a:rPr>
              <a:t>Lilnabeth</a:t>
            </a:r>
            <a:r>
              <a:rPr lang="en-US" dirty="0">
                <a:solidFill>
                  <a:schemeClr val="bg1"/>
                </a:solidFill>
              </a:rPr>
              <a:t> P. Somera</a:t>
            </a:r>
          </a:p>
          <a:p>
            <a:pPr marL="0" indent="0" algn="ctr">
              <a:buNone/>
            </a:pPr>
            <a:endParaRPr lang="en-US" sz="800" dirty="0" smtClean="0">
              <a:solidFill>
                <a:schemeClr val="bg1"/>
              </a:solidFill>
            </a:endParaRPr>
          </a:p>
          <a:p>
            <a:pPr marL="0" indent="0" algn="ctr">
              <a:buNone/>
            </a:pPr>
            <a:endParaRPr lang="en-US" sz="800" dirty="0">
              <a:solidFill>
                <a:schemeClr val="bg1"/>
              </a:solidFill>
            </a:endParaRPr>
          </a:p>
          <a:p>
            <a:pPr marL="0" indent="0" algn="ctr">
              <a:buNone/>
            </a:pPr>
            <a:endParaRPr lang="en-US" sz="800" dirty="0">
              <a:solidFill>
                <a:schemeClr val="bg1"/>
              </a:solidFill>
            </a:endParaRPr>
          </a:p>
          <a:p>
            <a:pPr marL="0" indent="0" algn="ctr">
              <a:buNone/>
            </a:pPr>
            <a:r>
              <a:rPr lang="en-US" sz="2000" dirty="0" smtClean="0">
                <a:solidFill>
                  <a:schemeClr val="bg1"/>
                </a:solidFill>
              </a:rPr>
              <a:t>SESSION: Joining </a:t>
            </a:r>
            <a:r>
              <a:rPr lang="en-US" sz="2000" dirty="0">
                <a:solidFill>
                  <a:schemeClr val="bg1"/>
                </a:solidFill>
              </a:rPr>
              <a:t>Forces through Social Media </a:t>
            </a:r>
          </a:p>
          <a:p>
            <a:pPr marL="0" indent="0" algn="ctr">
              <a:buNone/>
            </a:pPr>
            <a:r>
              <a:rPr lang="en-US" sz="1400" i="1" dirty="0">
                <a:solidFill>
                  <a:schemeClr val="bg1"/>
                </a:solidFill>
              </a:rPr>
              <a:t>World Cancer Congress</a:t>
            </a:r>
          </a:p>
          <a:p>
            <a:pPr marL="0" indent="0" algn="ctr">
              <a:buNone/>
            </a:pPr>
            <a:r>
              <a:rPr lang="en-US" sz="1400" i="1" dirty="0">
                <a:solidFill>
                  <a:schemeClr val="bg1"/>
                </a:solidFill>
              </a:rPr>
              <a:t>Melbourne, Australia, December 4, 2014</a:t>
            </a:r>
          </a:p>
          <a:p>
            <a:endParaRPr lang="en-US" dirty="0"/>
          </a:p>
        </p:txBody>
      </p:sp>
    </p:spTree>
    <p:extLst>
      <p:ext uri="{BB962C8B-B14F-4D97-AF65-F5344CB8AC3E}">
        <p14:creationId xmlns:p14="http://schemas.microsoft.com/office/powerpoint/2010/main" val="24520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5FD8D1-408A-4390-9926-14F91BEF57E3}" type="slidenum">
              <a:rPr lang="en-US" smtClean="0"/>
              <a:pPr>
                <a:defRPr/>
              </a:pPr>
              <a:t>10</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294" r="-19294"/>
          <a:stretch>
            <a:fillRect/>
          </a:stretch>
        </p:blipFill>
        <p:spPr>
          <a:xfrm>
            <a:off x="381000" y="514350"/>
            <a:ext cx="8458200" cy="3429000"/>
          </a:xfrm>
          <a:noFill/>
        </p:spPr>
      </p:pic>
    </p:spTree>
    <p:extLst>
      <p:ext uri="{BB962C8B-B14F-4D97-AF65-F5344CB8AC3E}">
        <p14:creationId xmlns:p14="http://schemas.microsoft.com/office/powerpoint/2010/main" val="391425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620000" cy="628650"/>
          </a:xfrm>
        </p:spPr>
        <p:txBody>
          <a:bodyPr/>
          <a:lstStyle/>
          <a:p>
            <a:r>
              <a:rPr lang="en-US" sz="2800" dirty="0" smtClean="0"/>
              <a:t>RDS Data collection process</a:t>
            </a:r>
            <a:endParaRPr lang="en-US" sz="2800" dirty="0"/>
          </a:p>
        </p:txBody>
      </p:sp>
      <p:sp>
        <p:nvSpPr>
          <p:cNvPr id="3" name="Content Placeholder 2"/>
          <p:cNvSpPr>
            <a:spLocks noGrp="1"/>
          </p:cNvSpPr>
          <p:nvPr>
            <p:ph idx="1"/>
          </p:nvPr>
        </p:nvSpPr>
        <p:spPr>
          <a:xfrm>
            <a:off x="457201" y="914400"/>
            <a:ext cx="7845425" cy="3657600"/>
          </a:xfrm>
        </p:spPr>
        <p:txBody>
          <a:bodyPr/>
          <a:lstStyle/>
          <a:p>
            <a:r>
              <a:rPr lang="en-US" sz="2000" dirty="0" smtClean="0"/>
              <a:t>Total number of days of data collection = 23 </a:t>
            </a:r>
          </a:p>
          <a:p>
            <a:r>
              <a:rPr lang="en-US" sz="2000" dirty="0" smtClean="0"/>
              <a:t>N=511</a:t>
            </a:r>
          </a:p>
          <a:p>
            <a:r>
              <a:rPr lang="en-US" sz="2000" dirty="0" smtClean="0"/>
              <a:t>Limiting factor – research staff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35FD8D1-408A-4390-9926-14F91BEF57E3}" type="slidenum">
              <a:rPr lang="en-US" smtClean="0"/>
              <a:pPr>
                <a:defRPr/>
              </a:pPr>
              <a:t>11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871772056"/>
              </p:ext>
            </p:extLst>
          </p:nvPr>
        </p:nvGraphicFramePr>
        <p:xfrm>
          <a:off x="1219200" y="2190750"/>
          <a:ext cx="6781800" cy="190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4785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620000" cy="514350"/>
          </a:xfrm>
        </p:spPr>
        <p:txBody>
          <a:bodyPr/>
          <a:lstStyle/>
          <a:p>
            <a:r>
              <a:rPr lang="en-US" sz="3200" dirty="0" smtClean="0"/>
              <a:t>RDS results</a:t>
            </a:r>
            <a:endParaRPr lang="en-US" sz="3200" dirty="0"/>
          </a:p>
        </p:txBody>
      </p:sp>
      <p:sp>
        <p:nvSpPr>
          <p:cNvPr id="4" name="Slide Number Placeholder 3"/>
          <p:cNvSpPr>
            <a:spLocks noGrp="1"/>
          </p:cNvSpPr>
          <p:nvPr>
            <p:ph type="sldNum" sz="quarter" idx="12"/>
          </p:nvPr>
        </p:nvSpPr>
        <p:spPr/>
        <p:txBody>
          <a:bodyPr/>
          <a:lstStyle/>
          <a:p>
            <a:pPr>
              <a:defRPr/>
            </a:pPr>
            <a:fld id="{D35FD8D1-408A-4390-9926-14F91BEF57E3}" type="slidenum">
              <a:rPr lang="en-US" smtClean="0"/>
              <a:pPr>
                <a:defRPr/>
              </a:pPr>
              <a:t>12</a:t>
            </a:fld>
            <a:endParaRPr lang="en-US"/>
          </a:p>
        </p:txBody>
      </p:sp>
      <p:pic>
        <p:nvPicPr>
          <p:cNvPr id="50178" name="Picture 2"/>
          <p:cNvPicPr>
            <a:picLocks noChangeAspect="1" noChangeArrowheads="1"/>
          </p:cNvPicPr>
          <p:nvPr/>
        </p:nvPicPr>
        <p:blipFill>
          <a:blip r:embed="rId2" cstate="print"/>
          <a:srcRect/>
          <a:stretch>
            <a:fillRect/>
          </a:stretch>
        </p:blipFill>
        <p:spPr bwMode="auto">
          <a:xfrm>
            <a:off x="914400" y="971550"/>
            <a:ext cx="7307263" cy="2606278"/>
          </a:xfrm>
          <a:prstGeom prst="rect">
            <a:avLst/>
          </a:prstGeom>
          <a:noFill/>
          <a:ln w="9525">
            <a:noFill/>
            <a:miter lim="800000"/>
            <a:headEnd/>
            <a:tailEnd/>
          </a:ln>
          <a:effectLst/>
        </p:spPr>
      </p:pic>
    </p:spTree>
    <p:extLst>
      <p:ext uri="{BB962C8B-B14F-4D97-AF65-F5344CB8AC3E}">
        <p14:creationId xmlns:p14="http://schemas.microsoft.com/office/powerpoint/2010/main" val="251457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5FD8D1-408A-4390-9926-14F91BEF57E3}" type="slidenum">
              <a:rPr lang="en-US" smtClean="0"/>
              <a:pPr>
                <a:defRPr/>
              </a:pPr>
              <a:t>13</a:t>
            </a:fld>
            <a:endParaRPr lang="en-US"/>
          </a:p>
        </p:txBody>
      </p:sp>
      <p:sp>
        <p:nvSpPr>
          <p:cNvPr id="2" name="Title 1"/>
          <p:cNvSpPr>
            <a:spLocks noGrp="1"/>
          </p:cNvSpPr>
          <p:nvPr>
            <p:ph type="title" idx="4294967295"/>
          </p:nvPr>
        </p:nvSpPr>
        <p:spPr>
          <a:xfrm>
            <a:off x="2590800" y="571500"/>
            <a:ext cx="6096000" cy="685800"/>
          </a:xfrm>
        </p:spPr>
        <p:txBody>
          <a:bodyPr>
            <a:normAutofit fontScale="90000"/>
          </a:bodyPr>
          <a:lstStyle/>
          <a:p>
            <a:r>
              <a:rPr lang="en-US" sz="3200" dirty="0" smtClean="0"/>
              <a:t>Wave patterns by age groups</a:t>
            </a:r>
            <a:br>
              <a:rPr lang="en-US" sz="3200" dirty="0" smtClean="0"/>
            </a:br>
            <a:r>
              <a:rPr lang="en-US" sz="3200" dirty="0" smtClean="0"/>
              <a:t>Seed: Male, Filipino, 57 years old</a:t>
            </a:r>
            <a:endParaRPr 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28236"/>
            <a:ext cx="8458200" cy="29866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85800"/>
            <a:ext cx="1447800" cy="2201508"/>
          </a:xfrm>
          <a:prstGeom prst="rect">
            <a:avLst/>
          </a:prstGeom>
        </p:spPr>
      </p:pic>
    </p:spTree>
    <p:extLst>
      <p:ext uri="{BB962C8B-B14F-4D97-AF65-F5344CB8AC3E}">
        <p14:creationId xmlns:p14="http://schemas.microsoft.com/office/powerpoint/2010/main" val="3765139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9"/>
          <p:cNvGraphicFramePr>
            <a:graphicFrameLocks/>
          </p:cNvGraphicFramePr>
          <p:nvPr>
            <p:extLst>
              <p:ext uri="{D42A27DB-BD31-4B8C-83A1-F6EECF244321}">
                <p14:modId xmlns:p14="http://schemas.microsoft.com/office/powerpoint/2010/main" val="1738485070"/>
              </p:ext>
            </p:extLst>
          </p:nvPr>
        </p:nvGraphicFramePr>
        <p:xfrm>
          <a:off x="1295400" y="1028700"/>
          <a:ext cx="7010400" cy="3307559"/>
        </p:xfrm>
        <a:graphic>
          <a:graphicData uri="http://schemas.openxmlformats.org/drawingml/2006/table">
            <a:tbl>
              <a:tblPr>
                <a:tableStyleId>{5C22544A-7EE6-4342-B048-85BDC9FD1C3A}</a:tableStyleId>
              </a:tblPr>
              <a:tblGrid>
                <a:gridCol w="1498005"/>
                <a:gridCol w="1635979"/>
                <a:gridCol w="1629409"/>
                <a:gridCol w="1478293"/>
                <a:gridCol w="768714"/>
              </a:tblGrid>
              <a:tr h="212884">
                <a:tc gridSpan="2">
                  <a:txBody>
                    <a:bodyPr/>
                    <a:lstStyle/>
                    <a:p>
                      <a:pPr algn="ctr" fontAlgn="t"/>
                      <a:r>
                        <a:rPr lang="en-US" sz="1400" u="none" strike="noStrike" dirty="0">
                          <a:effectLst/>
                        </a:rPr>
                        <a:t> </a:t>
                      </a:r>
                      <a:endParaRPr lang="en-US" sz="1400" b="0" i="0" u="none" strike="noStrike" dirty="0">
                        <a:solidFill>
                          <a:srgbClr val="000000"/>
                        </a:solidFill>
                        <a:effectLst/>
                        <a:latin typeface="Calibri"/>
                      </a:endParaRPr>
                    </a:p>
                  </a:txBody>
                  <a:tcPr marL="9525" marR="9525" marT="7144" marB="0"/>
                </a:tc>
                <a:tc hMerge="1">
                  <a:txBody>
                    <a:bodyPr/>
                    <a:lstStyle/>
                    <a:p>
                      <a:endParaRPr lang="en-US"/>
                    </a:p>
                  </a:txBody>
                  <a:tcPr/>
                </a:tc>
                <a:tc>
                  <a:txBody>
                    <a:bodyPr/>
                    <a:lstStyle/>
                    <a:p>
                      <a:pPr algn="l" fontAlgn="t"/>
                      <a:r>
                        <a:rPr lang="en-US" sz="1400" b="1" u="none" strike="noStrike" dirty="0">
                          <a:effectLst/>
                        </a:rPr>
                        <a:t>2010 Census</a:t>
                      </a:r>
                      <a:endParaRPr lang="en-US" sz="1400" b="1" i="0" u="none" strike="noStrike" dirty="0">
                        <a:solidFill>
                          <a:srgbClr val="000000"/>
                        </a:solidFill>
                        <a:effectLst/>
                        <a:latin typeface="Calibri"/>
                      </a:endParaRPr>
                    </a:p>
                  </a:txBody>
                  <a:tcPr marL="9525" marR="9525" marT="7144" marB="0"/>
                </a:tc>
                <a:tc>
                  <a:txBody>
                    <a:bodyPr/>
                    <a:lstStyle/>
                    <a:p>
                      <a:pPr algn="l" fontAlgn="t"/>
                      <a:r>
                        <a:rPr lang="en-US" sz="1400" b="1" u="none" strike="noStrike" dirty="0">
                          <a:effectLst/>
                        </a:rPr>
                        <a:t>2012 BRFSS</a:t>
                      </a:r>
                      <a:endParaRPr lang="en-US" sz="1400" b="1" i="0" u="none" strike="noStrike" dirty="0">
                        <a:solidFill>
                          <a:srgbClr val="000000"/>
                        </a:solidFill>
                        <a:effectLst/>
                        <a:latin typeface="Calibri"/>
                      </a:endParaRPr>
                    </a:p>
                  </a:txBody>
                  <a:tcPr marL="9525" marR="9525" marT="7144" marB="0"/>
                </a:tc>
                <a:tc>
                  <a:txBody>
                    <a:bodyPr/>
                    <a:lstStyle/>
                    <a:p>
                      <a:pPr algn="l" fontAlgn="t"/>
                      <a:r>
                        <a:rPr lang="en-US" sz="1400" b="1" u="none" strike="noStrike" dirty="0">
                          <a:effectLst/>
                        </a:rPr>
                        <a:t>RDS</a:t>
                      </a:r>
                      <a:endParaRPr lang="en-US" sz="1400" b="1" i="0" u="none" strike="noStrike" dirty="0">
                        <a:solidFill>
                          <a:srgbClr val="000000"/>
                        </a:solidFill>
                        <a:effectLst/>
                        <a:latin typeface="Calibri"/>
                      </a:endParaRPr>
                    </a:p>
                  </a:txBody>
                  <a:tcPr marL="9525" marR="9525" marT="7144" marB="0"/>
                </a:tc>
              </a:tr>
              <a:tr h="212884">
                <a:tc rowSpan="2">
                  <a:txBody>
                    <a:bodyPr/>
                    <a:lstStyle/>
                    <a:p>
                      <a:pPr algn="l" fontAlgn="t"/>
                      <a:r>
                        <a:rPr lang="en-US" sz="1400" u="none" strike="noStrike">
                          <a:effectLst/>
                        </a:rPr>
                        <a:t>Gender</a:t>
                      </a:r>
                      <a:endParaRPr lang="en-US" sz="1400" b="1"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Male</a:t>
                      </a:r>
                      <a:endParaRPr lang="en-US" sz="1400" b="1" i="0" u="none" strike="noStrike" dirty="0">
                        <a:solidFill>
                          <a:srgbClr val="000000"/>
                        </a:solidFill>
                        <a:effectLst/>
                        <a:latin typeface="Calibri"/>
                      </a:endParaRPr>
                    </a:p>
                  </a:txBody>
                  <a:tcPr marL="9525" marR="9525" marT="7144" marB="0"/>
                </a:tc>
                <a:tc>
                  <a:txBody>
                    <a:bodyPr/>
                    <a:lstStyle/>
                    <a:p>
                      <a:pPr algn="l" fontAlgn="t"/>
                      <a:r>
                        <a:rPr lang="en-US" sz="1400" u="none" strike="noStrike" dirty="0">
                          <a:effectLst/>
                        </a:rPr>
                        <a:t>50.96</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51.00</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43.60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Female</a:t>
                      </a:r>
                      <a:endParaRPr lang="en-US" sz="1400" b="1"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49.04</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49.00</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56.40</a:t>
                      </a:r>
                      <a:endParaRPr lang="en-US" sz="1400" b="0" i="0" u="none" strike="noStrike">
                        <a:solidFill>
                          <a:srgbClr val="000000"/>
                        </a:solidFill>
                        <a:effectLst/>
                        <a:latin typeface="Calibri"/>
                      </a:endParaRPr>
                    </a:p>
                  </a:txBody>
                  <a:tcPr marL="9525" marR="9525" marT="7144" marB="0"/>
                </a:tc>
              </a:tr>
              <a:tr h="212884">
                <a:tc rowSpan="6">
                  <a:txBody>
                    <a:bodyPr/>
                    <a:lstStyle/>
                    <a:p>
                      <a:pPr algn="l" fontAlgn="t"/>
                      <a:r>
                        <a:rPr lang="en-US" sz="1400" u="none" strike="noStrike">
                          <a:effectLst/>
                        </a:rPr>
                        <a:t>Age groups</a:t>
                      </a:r>
                      <a:endParaRPr lang="en-US" sz="1400" b="1"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18 to 24</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16.62</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16.90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49.70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25 to 34</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19.70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19.60</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17.20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35 to 44</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21.54</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21.50</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15.70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45 to 54</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18.94</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dirty="0">
                          <a:effectLst/>
                        </a:rPr>
                        <a:t>18.90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10.80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55 to 64</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13.15</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dirty="0">
                          <a:effectLst/>
                        </a:rPr>
                        <a:t>13.10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5.50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65 and over</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10.04</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10.00</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1.20</a:t>
                      </a:r>
                      <a:endParaRPr lang="en-US" sz="1400" b="0" i="0" u="none" strike="noStrike">
                        <a:solidFill>
                          <a:srgbClr val="000000"/>
                        </a:solidFill>
                        <a:effectLst/>
                        <a:latin typeface="Calibri"/>
                      </a:endParaRPr>
                    </a:p>
                  </a:txBody>
                  <a:tcPr marL="9525" marR="9525" marT="7144" marB="0"/>
                </a:tc>
              </a:tr>
              <a:tr h="212884">
                <a:tc rowSpan="6">
                  <a:txBody>
                    <a:bodyPr/>
                    <a:lstStyle/>
                    <a:p>
                      <a:pPr algn="l" fontAlgn="t"/>
                      <a:r>
                        <a:rPr lang="en-US" sz="1400" u="none" strike="noStrike">
                          <a:effectLst/>
                        </a:rPr>
                        <a:t>Ethnicity</a:t>
                      </a:r>
                      <a:endParaRPr lang="en-US" sz="1400" b="1"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Chamorro</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35.85</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41.10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52.90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Filipino</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29.36</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32.10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31.40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Caucasian</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8.26</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8.50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2.80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Asian</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7.12</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5.60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3.00</a:t>
                      </a:r>
                      <a:endParaRPr lang="en-US" sz="1400" b="0" i="0" u="none" strike="noStrike">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a:effectLst/>
                        </a:rPr>
                        <a:t>Micronesian</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9.77</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7.00</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dirty="0">
                          <a:effectLst/>
                        </a:rPr>
                        <a:t>7.90</a:t>
                      </a:r>
                      <a:endParaRPr lang="en-US" sz="1400" b="0" i="0" u="none" strike="noStrike" dirty="0">
                        <a:solidFill>
                          <a:srgbClr val="000000"/>
                        </a:solidFill>
                        <a:effectLst/>
                        <a:latin typeface="Calibri"/>
                      </a:endParaRPr>
                    </a:p>
                  </a:txBody>
                  <a:tcPr marL="9525" marR="9525" marT="7144" marB="0"/>
                </a:tc>
              </a:tr>
              <a:tr h="212884">
                <a:tc vMerge="1">
                  <a:txBody>
                    <a:bodyPr/>
                    <a:lstStyle/>
                    <a:p>
                      <a:endParaRPr lang="en-US"/>
                    </a:p>
                  </a:txBody>
                  <a:tcPr/>
                </a:tc>
                <a:tc>
                  <a:txBody>
                    <a:bodyPr/>
                    <a:lstStyle/>
                    <a:p>
                      <a:pPr algn="l" fontAlgn="t"/>
                      <a:r>
                        <a:rPr lang="en-US" sz="1400" u="none" strike="noStrike" dirty="0">
                          <a:effectLst/>
                        </a:rPr>
                        <a:t>Other</a:t>
                      </a:r>
                      <a:endParaRPr lang="en-US" sz="1400" b="0" i="0" u="none" strike="noStrike" dirty="0">
                        <a:solidFill>
                          <a:srgbClr val="000000"/>
                        </a:solidFill>
                        <a:effectLst/>
                        <a:latin typeface="Calibri"/>
                      </a:endParaRPr>
                    </a:p>
                  </a:txBody>
                  <a:tcPr marL="9525" marR="9525" marT="7144" marB="0"/>
                </a:tc>
                <a:tc>
                  <a:txBody>
                    <a:bodyPr/>
                    <a:lstStyle/>
                    <a:p>
                      <a:pPr algn="l" fontAlgn="t"/>
                      <a:r>
                        <a:rPr lang="en-US" sz="1400" u="none" strike="noStrike">
                          <a:effectLst/>
                        </a:rPr>
                        <a:t>9.63</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a:effectLst/>
                        </a:rPr>
                        <a:t>3.60</a:t>
                      </a:r>
                      <a:endParaRPr lang="en-US" sz="1400" b="0" i="0" u="none" strike="noStrike">
                        <a:solidFill>
                          <a:srgbClr val="000000"/>
                        </a:solidFill>
                        <a:effectLst/>
                        <a:latin typeface="Calibri"/>
                      </a:endParaRPr>
                    </a:p>
                  </a:txBody>
                  <a:tcPr marL="9525" marR="9525" marT="7144" marB="0"/>
                </a:tc>
                <a:tc>
                  <a:txBody>
                    <a:bodyPr/>
                    <a:lstStyle/>
                    <a:p>
                      <a:pPr algn="l" fontAlgn="t"/>
                      <a:r>
                        <a:rPr lang="en-US" sz="1400" u="none" strike="noStrike" dirty="0">
                          <a:effectLst/>
                        </a:rPr>
                        <a:t>2.00</a:t>
                      </a:r>
                      <a:endParaRPr lang="en-US" sz="1400" b="0" i="0" u="none" strike="noStrike" dirty="0">
                        <a:solidFill>
                          <a:srgbClr val="000000"/>
                        </a:solidFill>
                        <a:effectLst/>
                        <a:latin typeface="Calibri"/>
                      </a:endParaRPr>
                    </a:p>
                  </a:txBody>
                  <a:tcPr marL="9525" marR="9525" marT="7144" marB="0"/>
                </a:tc>
              </a:tr>
            </a:tbl>
          </a:graphicData>
        </a:graphic>
      </p:graphicFrame>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14</a:t>
            </a:fld>
            <a:endParaRPr lang="en-US"/>
          </a:p>
        </p:txBody>
      </p:sp>
      <p:sp>
        <p:nvSpPr>
          <p:cNvPr id="6" name="Title 1"/>
          <p:cNvSpPr>
            <a:spLocks noGrp="1"/>
          </p:cNvSpPr>
          <p:nvPr>
            <p:ph type="title"/>
          </p:nvPr>
        </p:nvSpPr>
        <p:spPr>
          <a:xfrm>
            <a:off x="914400" y="514350"/>
            <a:ext cx="7620000" cy="457200"/>
          </a:xfrm>
        </p:spPr>
        <p:txBody>
          <a:bodyPr/>
          <a:lstStyle/>
          <a:p>
            <a:r>
              <a:rPr lang="en-US" sz="2800" dirty="0" smtClean="0"/>
              <a:t>Demographic Comparison</a:t>
            </a:r>
            <a:endParaRPr lang="en-US" sz="2800" dirty="0"/>
          </a:p>
        </p:txBody>
      </p:sp>
      <p:sp>
        <p:nvSpPr>
          <p:cNvPr id="8" name="Slide Number Placeholder 3"/>
          <p:cNvSpPr txBox="1">
            <a:spLocks/>
          </p:cNvSpPr>
          <p:nvPr/>
        </p:nvSpPr>
        <p:spPr>
          <a:xfrm>
            <a:off x="236539" y="4795837"/>
            <a:ext cx="587375" cy="36671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D35FD8D1-408A-4390-9926-14F91BEF57E3}" type="slidenum">
              <a:rPr lang="en-US" smtClean="0"/>
              <a:pPr>
                <a:defRPr/>
              </a:pPr>
              <a:t>14</a:t>
            </a:fld>
            <a:endParaRPr lang="en-US"/>
          </a:p>
        </p:txBody>
      </p:sp>
    </p:spTree>
    <p:extLst>
      <p:ext uri="{BB962C8B-B14F-4D97-AF65-F5344CB8AC3E}">
        <p14:creationId xmlns:p14="http://schemas.microsoft.com/office/powerpoint/2010/main" val="92748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Information-seeking behavior</a:t>
            </a:r>
            <a:endParaRPr lang="en-US" dirty="0"/>
          </a:p>
        </p:txBody>
      </p:sp>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15</a:t>
            </a:fld>
            <a:endParaRPr lang="en-US"/>
          </a:p>
        </p:txBody>
      </p:sp>
      <p:sp>
        <p:nvSpPr>
          <p:cNvPr id="4" name="Text Placeholder 3"/>
          <p:cNvSpPr>
            <a:spLocks noGrp="1"/>
          </p:cNvSpPr>
          <p:nvPr>
            <p:ph type="body" sz="quarter" idx="11"/>
          </p:nvPr>
        </p:nvSpPr>
        <p:spPr>
          <a:xfrm>
            <a:off x="914400" y="1314450"/>
            <a:ext cx="7315200" cy="2514600"/>
          </a:xfrm>
        </p:spPr>
        <p:txBody>
          <a:bodyPr/>
          <a:lstStyle/>
          <a:p>
            <a:pPr marL="0" indent="0">
              <a:buNone/>
            </a:pP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988991317"/>
              </p:ext>
            </p:extLst>
          </p:nvPr>
        </p:nvGraphicFramePr>
        <p:xfrm>
          <a:off x="990601" y="1314451"/>
          <a:ext cx="6971069" cy="2457449"/>
        </p:xfrm>
        <a:graphic>
          <a:graphicData uri="http://schemas.openxmlformats.org/presentationml/2006/ole">
            <mc:AlternateContent xmlns:mc="http://schemas.openxmlformats.org/markup-compatibility/2006">
              <mc:Choice xmlns:v="urn:schemas-microsoft-com:vml" Requires="v">
                <p:oleObj spid="_x0000_s1040" name="Worksheet" r:id="rId4" imgW="10464800" imgH="3378200" progId="Excel.Sheet.12">
                  <p:embed/>
                </p:oleObj>
              </mc:Choice>
              <mc:Fallback>
                <p:oleObj name="Worksheet" r:id="rId4" imgW="10464800" imgH="3378200" progId="Excel.Sheet.12">
                  <p:embed/>
                  <p:pic>
                    <p:nvPicPr>
                      <p:cNvPr id="0" name=""/>
                      <p:cNvPicPr/>
                      <p:nvPr/>
                    </p:nvPicPr>
                    <p:blipFill>
                      <a:blip r:embed="rId5"/>
                      <a:stretch>
                        <a:fillRect/>
                      </a:stretch>
                    </p:blipFill>
                    <p:spPr>
                      <a:xfrm>
                        <a:off x="990601" y="1314451"/>
                        <a:ext cx="6971069" cy="2457449"/>
                      </a:xfrm>
                      <a:prstGeom prst="rect">
                        <a:avLst/>
                      </a:prstGeom>
                    </p:spPr>
                  </p:pic>
                </p:oleObj>
              </mc:Fallback>
            </mc:AlternateContent>
          </a:graphicData>
        </a:graphic>
      </p:graphicFrame>
    </p:spTree>
    <p:extLst>
      <p:ext uri="{BB962C8B-B14F-4D97-AF65-F5344CB8AC3E}">
        <p14:creationId xmlns:p14="http://schemas.microsoft.com/office/powerpoint/2010/main" val="163190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620000" cy="628650"/>
          </a:xfrm>
        </p:spPr>
        <p:txBody>
          <a:bodyPr/>
          <a:lstStyle/>
          <a:p>
            <a:r>
              <a:rPr lang="en-US" sz="2800" dirty="0" smtClean="0"/>
              <a:t>First choices – information source about health or medical topics</a:t>
            </a:r>
            <a:endParaRPr lang="en-US" sz="2800" dirty="0"/>
          </a:p>
        </p:txBody>
      </p:sp>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16</a:t>
            </a:fld>
            <a:endParaRPr lang="en-US"/>
          </a:p>
        </p:txBody>
      </p:sp>
      <p:sp>
        <p:nvSpPr>
          <p:cNvPr id="4" name="Text Placeholder 3"/>
          <p:cNvSpPr>
            <a:spLocks noGrp="1"/>
          </p:cNvSpPr>
          <p:nvPr>
            <p:ph type="body" sz="quarter" idx="11"/>
          </p:nvPr>
        </p:nvSpPr>
        <p:spPr>
          <a:xfrm>
            <a:off x="914400" y="1428750"/>
            <a:ext cx="7315200" cy="2400300"/>
          </a:xfrm>
        </p:spPr>
        <p:txBody>
          <a:bodyPr/>
          <a:lstStyle/>
          <a:p>
            <a:r>
              <a:rPr lang="en-US" dirty="0" smtClean="0"/>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35321733"/>
              </p:ext>
            </p:extLst>
          </p:nvPr>
        </p:nvGraphicFramePr>
        <p:xfrm>
          <a:off x="1143000" y="1101329"/>
          <a:ext cx="6858000" cy="2939653"/>
        </p:xfrm>
        <a:graphic>
          <a:graphicData uri="http://schemas.openxmlformats.org/presentationml/2006/ole">
            <mc:AlternateContent xmlns:mc="http://schemas.openxmlformats.org/markup-compatibility/2006">
              <mc:Choice xmlns:v="urn:schemas-microsoft-com:vml" Requires="v">
                <p:oleObj spid="_x0000_s2063" name="Worksheet" r:id="rId4" imgW="10464800" imgH="5981700" progId="Excel.Sheet.12">
                  <p:embed/>
                </p:oleObj>
              </mc:Choice>
              <mc:Fallback>
                <p:oleObj name="Worksheet" r:id="rId4" imgW="10464800" imgH="5981700" progId="Excel.Sheet.12">
                  <p:embed/>
                  <p:pic>
                    <p:nvPicPr>
                      <p:cNvPr id="0" name=""/>
                      <p:cNvPicPr/>
                      <p:nvPr/>
                    </p:nvPicPr>
                    <p:blipFill>
                      <a:blip r:embed="rId5"/>
                      <a:stretch>
                        <a:fillRect/>
                      </a:stretch>
                    </p:blipFill>
                    <p:spPr>
                      <a:xfrm>
                        <a:off x="1143000" y="1101329"/>
                        <a:ext cx="6858000" cy="2939653"/>
                      </a:xfrm>
                      <a:prstGeom prst="rect">
                        <a:avLst/>
                      </a:prstGeom>
                    </p:spPr>
                  </p:pic>
                </p:oleObj>
              </mc:Fallback>
            </mc:AlternateContent>
          </a:graphicData>
        </a:graphic>
      </p:graphicFrame>
    </p:spTree>
    <p:extLst>
      <p:ext uri="{BB962C8B-B14F-4D97-AF65-F5344CB8AC3E}">
        <p14:creationId xmlns:p14="http://schemas.microsoft.com/office/powerpoint/2010/main" val="342760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620000" cy="628650"/>
          </a:xfrm>
        </p:spPr>
        <p:txBody>
          <a:bodyPr/>
          <a:lstStyle/>
          <a:p>
            <a:r>
              <a:rPr lang="en-US" sz="3200" dirty="0" smtClean="0"/>
              <a:t>Health info seeking experience</a:t>
            </a:r>
            <a:endParaRPr lang="en-US" sz="3200" dirty="0"/>
          </a:p>
        </p:txBody>
      </p:sp>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17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48455389"/>
              </p:ext>
            </p:extLst>
          </p:nvPr>
        </p:nvGraphicFramePr>
        <p:xfrm>
          <a:off x="838200" y="1047750"/>
          <a:ext cx="7391400" cy="3048000"/>
        </p:xfrm>
        <a:graphic>
          <a:graphicData uri="http://schemas.openxmlformats.org/presentationml/2006/ole">
            <mc:AlternateContent xmlns:mc="http://schemas.openxmlformats.org/markup-compatibility/2006">
              <mc:Choice xmlns:v="urn:schemas-microsoft-com:vml" Requires="v">
                <p:oleObj spid="_x0000_s3087" name="Worksheet" r:id="rId4" imgW="9258300" imgH="7518400" progId="Excel.Sheet.12">
                  <p:embed/>
                </p:oleObj>
              </mc:Choice>
              <mc:Fallback>
                <p:oleObj name="Worksheet" r:id="rId4" imgW="9258300" imgH="7518400" progId="Excel.Sheet.12">
                  <p:embed/>
                  <p:pic>
                    <p:nvPicPr>
                      <p:cNvPr id="0" name=""/>
                      <p:cNvPicPr/>
                      <p:nvPr/>
                    </p:nvPicPr>
                    <p:blipFill>
                      <a:blip r:embed="rId5"/>
                      <a:stretch>
                        <a:fillRect/>
                      </a:stretch>
                    </p:blipFill>
                    <p:spPr>
                      <a:xfrm>
                        <a:off x="838200" y="1047750"/>
                        <a:ext cx="7391400" cy="3048000"/>
                      </a:xfrm>
                      <a:prstGeom prst="rect">
                        <a:avLst/>
                      </a:prstGeom>
                    </p:spPr>
                  </p:pic>
                </p:oleObj>
              </mc:Fallback>
            </mc:AlternateContent>
          </a:graphicData>
        </a:graphic>
      </p:graphicFrame>
    </p:spTree>
    <p:extLst>
      <p:ext uri="{BB962C8B-B14F-4D97-AF65-F5344CB8AC3E}">
        <p14:creationId xmlns:p14="http://schemas.microsoft.com/office/powerpoint/2010/main" val="52435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620000" cy="628650"/>
          </a:xfrm>
        </p:spPr>
        <p:txBody>
          <a:bodyPr/>
          <a:lstStyle/>
          <a:p>
            <a:r>
              <a:rPr lang="en-US" sz="2800" dirty="0" smtClean="0"/>
              <a:t>Trust in information sources</a:t>
            </a:r>
            <a:br>
              <a:rPr lang="en-US" sz="2800" dirty="0" smtClean="0"/>
            </a:br>
            <a:endParaRPr lang="en-US" sz="2800" dirty="0"/>
          </a:p>
        </p:txBody>
      </p:sp>
      <p:sp>
        <p:nvSpPr>
          <p:cNvPr id="4" name="Slide Number Placeholder 3"/>
          <p:cNvSpPr>
            <a:spLocks noGrp="1"/>
          </p:cNvSpPr>
          <p:nvPr>
            <p:ph type="sldNum" sz="quarter" idx="12"/>
          </p:nvPr>
        </p:nvSpPr>
        <p:spPr/>
        <p:txBody>
          <a:bodyPr/>
          <a:lstStyle/>
          <a:p>
            <a:pPr>
              <a:defRPr/>
            </a:pPr>
            <a:fld id="{D35FD8D1-408A-4390-9926-14F91BEF57E3}" type="slidenum">
              <a:rPr lang="en-US" smtClean="0"/>
              <a:pPr>
                <a:defRPr/>
              </a:pPr>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09832935"/>
              </p:ext>
            </p:extLst>
          </p:nvPr>
        </p:nvGraphicFramePr>
        <p:xfrm>
          <a:off x="990600" y="819150"/>
          <a:ext cx="7162800" cy="3257550"/>
        </p:xfrm>
        <a:graphic>
          <a:graphicData uri="http://schemas.openxmlformats.org/presentationml/2006/ole">
            <mc:AlternateContent xmlns:mc="http://schemas.openxmlformats.org/markup-compatibility/2006">
              <mc:Choice xmlns:v="urn:schemas-microsoft-com:vml" Requires="v">
                <p:oleObj spid="_x0000_s4110" name="Worksheet" r:id="rId4" imgW="7848600" imgH="8280400" progId="Excel.Sheet.12">
                  <p:embed/>
                </p:oleObj>
              </mc:Choice>
              <mc:Fallback>
                <p:oleObj name="Worksheet" r:id="rId4" imgW="7848600" imgH="8280400" progId="Excel.Sheet.12">
                  <p:embed/>
                  <p:pic>
                    <p:nvPicPr>
                      <p:cNvPr id="0" name=""/>
                      <p:cNvPicPr/>
                      <p:nvPr/>
                    </p:nvPicPr>
                    <p:blipFill>
                      <a:blip r:embed="rId5"/>
                      <a:stretch>
                        <a:fillRect/>
                      </a:stretch>
                    </p:blipFill>
                    <p:spPr>
                      <a:xfrm>
                        <a:off x="990600" y="819150"/>
                        <a:ext cx="7162800" cy="3257550"/>
                      </a:xfrm>
                      <a:prstGeom prst="rect">
                        <a:avLst/>
                      </a:prstGeom>
                    </p:spPr>
                  </p:pic>
                </p:oleObj>
              </mc:Fallback>
            </mc:AlternateContent>
          </a:graphicData>
        </a:graphic>
      </p:graphicFrame>
    </p:spTree>
    <p:extLst>
      <p:ext uri="{BB962C8B-B14F-4D97-AF65-F5344CB8AC3E}">
        <p14:creationId xmlns:p14="http://schemas.microsoft.com/office/powerpoint/2010/main" val="14651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implications</a:t>
            </a:r>
            <a:endParaRPr lang="en-US" dirty="0"/>
          </a:p>
        </p:txBody>
      </p:sp>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19</a:t>
            </a:fld>
            <a:endParaRPr lang="en-US"/>
          </a:p>
        </p:txBody>
      </p:sp>
      <p:sp>
        <p:nvSpPr>
          <p:cNvPr id="4" name="Text Placeholder 3"/>
          <p:cNvSpPr>
            <a:spLocks noGrp="1"/>
          </p:cNvSpPr>
          <p:nvPr>
            <p:ph type="body" sz="quarter" idx="11"/>
          </p:nvPr>
        </p:nvSpPr>
        <p:spPr>
          <a:xfrm>
            <a:off x="914400" y="1257300"/>
            <a:ext cx="7924800" cy="2686050"/>
          </a:xfrm>
        </p:spPr>
        <p:txBody>
          <a:bodyPr/>
          <a:lstStyle/>
          <a:p>
            <a:r>
              <a:rPr lang="en-US" sz="1800" dirty="0"/>
              <a:t>many similarities in health information seeking among those who live in Guam and the national U.S. sample in terms of health information seeking </a:t>
            </a:r>
            <a:r>
              <a:rPr lang="en-US" sz="1800" dirty="0" smtClean="0"/>
              <a:t>behaviors, as well as some </a:t>
            </a:r>
            <a:r>
              <a:rPr lang="en-US" sz="1800" dirty="0"/>
              <a:t>interesting differences between the two populations. </a:t>
            </a:r>
            <a:endParaRPr lang="en-US" sz="1800" dirty="0" smtClean="0"/>
          </a:p>
          <a:p>
            <a:r>
              <a:rPr lang="en-US" sz="1800" dirty="0"/>
              <a:t>reliance on health care provider as a source for health information is lower in Guam compared to the national population. </a:t>
            </a:r>
            <a:endParaRPr lang="en-US" sz="1800" dirty="0" smtClean="0"/>
          </a:p>
          <a:p>
            <a:r>
              <a:rPr lang="en-US" sz="1800" dirty="0"/>
              <a:t>W</a:t>
            </a:r>
            <a:r>
              <a:rPr lang="en-US" sz="1800" dirty="0" smtClean="0"/>
              <a:t>hile the levels of health and cancer information seeking for the two samples are comparable, Internet </a:t>
            </a:r>
            <a:r>
              <a:rPr lang="en-US" sz="1800" dirty="0"/>
              <a:t>use for the Guam sample is much higher.  Geographical isolation for the island community may </a:t>
            </a:r>
            <a:r>
              <a:rPr lang="en-US" sz="1800" dirty="0" smtClean="0"/>
              <a:t>be a factor.</a:t>
            </a:r>
          </a:p>
          <a:p>
            <a:endParaRPr lang="en-US" sz="2000" dirty="0" smtClean="0"/>
          </a:p>
          <a:p>
            <a:endParaRPr lang="en-US" sz="2000" dirty="0"/>
          </a:p>
        </p:txBody>
      </p:sp>
    </p:spTree>
    <p:extLst>
      <p:ext uri="{BB962C8B-B14F-4D97-AF65-F5344CB8AC3E}">
        <p14:creationId xmlns:p14="http://schemas.microsoft.com/office/powerpoint/2010/main" val="227474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14350"/>
            <a:ext cx="8458200" cy="3505200"/>
          </a:xfrm>
        </p:spPr>
        <p:txBody>
          <a:bodyPr>
            <a:noAutofit/>
          </a:bodyPr>
          <a:lstStyle/>
          <a:p>
            <a:pPr eaLnBrk="1" hangingPunct="1"/>
            <a:r>
              <a:rPr lang="en-US" sz="2000" i="1" dirty="0">
                <a:ea typeface="ＭＳ Ｐゴシック" pitchFamily="34" charset="-128"/>
              </a:rPr>
              <a:t/>
            </a:r>
            <a:br>
              <a:rPr lang="en-US" sz="2000" i="1" dirty="0">
                <a:ea typeface="ＭＳ Ｐゴシック" pitchFamily="34" charset="-128"/>
              </a:rPr>
            </a:br>
            <a:r>
              <a:rPr lang="en-US" sz="2000" i="1" dirty="0">
                <a:ea typeface="ＭＳ Ｐゴシック" pitchFamily="34" charset="-128"/>
              </a:rPr>
              <a:t/>
            </a:r>
            <a:br>
              <a:rPr lang="en-US" sz="2000" i="1" dirty="0">
                <a:ea typeface="ＭＳ Ｐゴシック" pitchFamily="34" charset="-128"/>
              </a:rPr>
            </a:br>
            <a:r>
              <a:rPr lang="en-US" sz="2000" i="1" dirty="0" smtClean="0">
                <a:ea typeface="ＭＳ Ｐゴシック" pitchFamily="34" charset="-128"/>
              </a:rPr>
              <a:t>Pilot Project : Health Information Trends and Needs in the Pacific: A Test of Respondent-driven Sampling </a:t>
            </a:r>
            <a:br>
              <a:rPr lang="en-US" sz="2000" i="1" dirty="0" smtClean="0">
                <a:ea typeface="ＭＳ Ｐゴシック" pitchFamily="34" charset="-128"/>
              </a:rPr>
            </a:br>
            <a:r>
              <a:rPr lang="en-US" sz="2000" i="1" dirty="0">
                <a:ea typeface="ＭＳ Ｐゴシック" pitchFamily="34" charset="-128"/>
              </a:rPr>
              <a:t/>
            </a:r>
            <a:br>
              <a:rPr lang="en-US" sz="2000" i="1" dirty="0">
                <a:ea typeface="ＭＳ Ｐゴシック" pitchFamily="34" charset="-128"/>
              </a:rPr>
            </a:br>
            <a:r>
              <a:rPr lang="en-US" sz="1400" dirty="0"/>
              <a:t>This research was supported by a U54 Minority Institution/Cancer </a:t>
            </a:r>
            <a:r>
              <a:rPr lang="en-US" sz="1400" dirty="0" smtClean="0"/>
              <a:t>Center Partnership </a:t>
            </a:r>
            <a:r>
              <a:rPr lang="en-US" sz="1400" dirty="0"/>
              <a:t>Grant from the National Cancer </a:t>
            </a:r>
            <a:r>
              <a:rPr lang="en-US" sz="1400" dirty="0" smtClean="0"/>
              <a:t>Institute</a:t>
            </a:r>
            <a:r>
              <a:rPr lang="en-US" sz="1400" dirty="0"/>
              <a:t> </a:t>
            </a:r>
            <a:r>
              <a:rPr lang="en-US" sz="1400" dirty="0" smtClean="0"/>
              <a:t>(</a:t>
            </a:r>
            <a:r>
              <a:rPr lang="en-US" sz="1400" dirty="0"/>
              <a:t>Numbers: 5U54CA143727 &amp; 5U54CA143728).</a:t>
            </a:r>
            <a:br>
              <a:rPr lang="en-US" sz="1400" dirty="0"/>
            </a:br>
            <a:r>
              <a:rPr lang="en-US" sz="1600" dirty="0" smtClean="0"/>
              <a:t/>
            </a:r>
            <a:br>
              <a:rPr lang="en-US" sz="1600" dirty="0" smtClean="0"/>
            </a:br>
            <a:r>
              <a:rPr lang="en-US" sz="2400" dirty="0" smtClean="0">
                <a:latin typeface="Wingdings"/>
                <a:ea typeface="Wingdings"/>
                <a:cs typeface="Wingdings"/>
                <a:sym typeface="Wingdings"/>
              </a:rPr>
              <a:t></a:t>
            </a:r>
            <a:r>
              <a:rPr lang="en-US" sz="1700" dirty="0" smtClean="0">
                <a:latin typeface="Cambria"/>
                <a:cs typeface="Cambria"/>
                <a:sym typeface="Wingdings"/>
              </a:rPr>
              <a:t> </a:t>
            </a:r>
            <a:r>
              <a:rPr lang="en-US" sz="1700" dirty="0" err="1" smtClean="0">
                <a:latin typeface="Cambria"/>
                <a:cs typeface="Cambria"/>
              </a:rPr>
              <a:t>Lilnabeth</a:t>
            </a:r>
            <a:r>
              <a:rPr lang="en-US" sz="1700" dirty="0" smtClean="0">
                <a:latin typeface="Cambria"/>
                <a:cs typeface="Cambria"/>
              </a:rPr>
              <a:t> P. Somera, Ph. D., University of Guam</a:t>
            </a:r>
            <a:br>
              <a:rPr lang="en-US" sz="1700" dirty="0" smtClean="0">
                <a:latin typeface="Cambria"/>
                <a:cs typeface="Cambria"/>
              </a:rPr>
            </a:br>
            <a:r>
              <a:rPr lang="en-US" sz="1800" dirty="0">
                <a:latin typeface="Wingdings"/>
                <a:ea typeface="Wingdings"/>
                <a:cs typeface="Wingdings"/>
                <a:sym typeface="Wingdings"/>
              </a:rPr>
              <a:t></a:t>
            </a:r>
            <a:r>
              <a:rPr lang="en-US" sz="1400" dirty="0">
                <a:latin typeface="Cambria"/>
                <a:cs typeface="Cambria"/>
                <a:sym typeface="Wingdings"/>
              </a:rPr>
              <a:t> </a:t>
            </a:r>
            <a:r>
              <a:rPr lang="en-US" sz="1700" dirty="0" err="1" smtClean="0">
                <a:latin typeface="Cambria"/>
                <a:cs typeface="Cambria"/>
              </a:rPr>
              <a:t>Grazyna</a:t>
            </a:r>
            <a:r>
              <a:rPr lang="en-US" sz="1700" dirty="0" smtClean="0">
                <a:latin typeface="Cambria"/>
                <a:cs typeface="Cambria"/>
              </a:rPr>
              <a:t> </a:t>
            </a:r>
            <a:r>
              <a:rPr lang="en-US" sz="1700" dirty="0" err="1" smtClean="0">
                <a:latin typeface="Cambria"/>
                <a:cs typeface="Cambria"/>
              </a:rPr>
              <a:t>Badowski</a:t>
            </a:r>
            <a:r>
              <a:rPr lang="en-US" sz="1700" dirty="0" smtClean="0">
                <a:latin typeface="Cambria"/>
                <a:cs typeface="Cambria"/>
              </a:rPr>
              <a:t>, Ph. D., University of Guam</a:t>
            </a:r>
            <a:br>
              <a:rPr lang="en-US" sz="1700" dirty="0" smtClean="0">
                <a:latin typeface="Cambria"/>
                <a:cs typeface="Cambria"/>
              </a:rPr>
            </a:br>
            <a:r>
              <a:rPr lang="en-US" sz="1800" dirty="0">
                <a:latin typeface="Wingdings"/>
                <a:ea typeface="Wingdings"/>
                <a:cs typeface="Wingdings"/>
                <a:sym typeface="Wingdings"/>
              </a:rPr>
              <a:t></a:t>
            </a:r>
            <a:r>
              <a:rPr lang="en-US" sz="1400" dirty="0">
                <a:latin typeface="Cambria"/>
                <a:cs typeface="Cambria"/>
                <a:sym typeface="Wingdings"/>
              </a:rPr>
              <a:t> </a:t>
            </a:r>
            <a:r>
              <a:rPr lang="en-US" sz="1700" dirty="0" err="1" smtClean="0">
                <a:latin typeface="Cambria"/>
                <a:cs typeface="Cambria"/>
              </a:rPr>
              <a:t>Hye-ryeon</a:t>
            </a:r>
            <a:r>
              <a:rPr lang="en-US" sz="1700" dirty="0" smtClean="0">
                <a:latin typeface="Cambria"/>
                <a:cs typeface="Cambria"/>
              </a:rPr>
              <a:t> Lee, Ph. D., University of Hawaii; </a:t>
            </a:r>
            <a:r>
              <a:rPr lang="en-US" sz="1400" dirty="0" smtClean="0">
                <a:latin typeface="Cambria"/>
                <a:cs typeface="Cambria"/>
                <a:sym typeface="Wingdings"/>
              </a:rPr>
              <a:t> </a:t>
            </a:r>
            <a:br>
              <a:rPr lang="en-US" sz="1400" dirty="0" smtClean="0">
                <a:latin typeface="Cambria"/>
                <a:cs typeface="Cambria"/>
                <a:sym typeface="Wingdings"/>
              </a:rPr>
            </a:br>
            <a:r>
              <a:rPr lang="en-US" sz="1600" dirty="0" smtClean="0">
                <a:latin typeface="Wingdings"/>
                <a:ea typeface="Wingdings"/>
                <a:cs typeface="Wingdings"/>
                <a:sym typeface="Wingdings"/>
              </a:rPr>
              <a:t></a:t>
            </a:r>
            <a:r>
              <a:rPr lang="en-US" sz="1700" dirty="0">
                <a:latin typeface="Cambria"/>
                <a:cs typeface="Cambria"/>
                <a:sym typeface="Wingdings"/>
              </a:rPr>
              <a:t> </a:t>
            </a:r>
            <a:r>
              <a:rPr lang="en-US" sz="1700" dirty="0" smtClean="0">
                <a:latin typeface="Cambria"/>
                <a:cs typeface="Cambria"/>
                <a:sym typeface="Wingdings"/>
              </a:rPr>
              <a:t>K</a:t>
            </a:r>
            <a:r>
              <a:rPr lang="en-US" sz="1700" dirty="0" smtClean="0">
                <a:latin typeface="Cambria"/>
                <a:cs typeface="Cambria"/>
              </a:rPr>
              <a:t>evin </a:t>
            </a:r>
            <a:r>
              <a:rPr lang="en-US" sz="1700" dirty="0" err="1" smtClean="0">
                <a:latin typeface="Cambria"/>
                <a:cs typeface="Cambria"/>
              </a:rPr>
              <a:t>Cassell</a:t>
            </a:r>
            <a:r>
              <a:rPr lang="en-US" sz="1700" dirty="0" smtClean="0">
                <a:latin typeface="Cambria"/>
                <a:cs typeface="Cambria"/>
              </a:rPr>
              <a:t>, Dr. PH, University of Hawaii</a:t>
            </a:r>
            <a:br>
              <a:rPr lang="en-US" sz="1700" dirty="0" smtClean="0">
                <a:latin typeface="Cambria"/>
                <a:cs typeface="Cambria"/>
              </a:rPr>
            </a:br>
            <a:r>
              <a:rPr lang="en-US" sz="1800" dirty="0">
                <a:latin typeface="Wingdings"/>
                <a:ea typeface="Wingdings"/>
                <a:cs typeface="Wingdings"/>
                <a:sym typeface="Wingdings"/>
              </a:rPr>
              <a:t></a:t>
            </a:r>
            <a:r>
              <a:rPr lang="en-US" sz="1400" dirty="0">
                <a:latin typeface="Cambria"/>
                <a:cs typeface="Cambria"/>
                <a:sym typeface="Wingdings"/>
              </a:rPr>
              <a:t> </a:t>
            </a:r>
            <a:r>
              <a:rPr lang="en-US" sz="1700" dirty="0" smtClean="0">
                <a:latin typeface="Cambria"/>
                <a:cs typeface="Cambria"/>
              </a:rPr>
              <a:t>Megan Inada, University of Hawaii</a:t>
            </a:r>
            <a:br>
              <a:rPr lang="en-US" sz="1700" dirty="0" smtClean="0">
                <a:latin typeface="Cambria"/>
                <a:cs typeface="Cambria"/>
              </a:rPr>
            </a:br>
            <a:r>
              <a:rPr lang="en-US" sz="1800" dirty="0">
                <a:latin typeface="Wingdings"/>
                <a:ea typeface="Wingdings"/>
                <a:cs typeface="Wingdings"/>
                <a:sym typeface="Wingdings"/>
              </a:rPr>
              <a:t></a:t>
            </a:r>
            <a:r>
              <a:rPr lang="en-US" sz="1400" dirty="0">
                <a:latin typeface="Cambria"/>
                <a:cs typeface="Cambria"/>
                <a:sym typeface="Wingdings"/>
              </a:rPr>
              <a:t> </a:t>
            </a:r>
            <a:r>
              <a:rPr lang="en-US" sz="1700" dirty="0" err="1" smtClean="0">
                <a:latin typeface="Cambria"/>
                <a:cs typeface="Cambria"/>
              </a:rPr>
              <a:t>Vejohn</a:t>
            </a:r>
            <a:r>
              <a:rPr lang="en-US" sz="1700" dirty="0" smtClean="0">
                <a:latin typeface="Cambria"/>
                <a:cs typeface="Cambria"/>
              </a:rPr>
              <a:t> Torres, </a:t>
            </a:r>
            <a:r>
              <a:rPr lang="en-US" sz="1700" dirty="0" err="1" smtClean="0">
                <a:latin typeface="Cambria"/>
                <a:cs typeface="Cambria"/>
              </a:rPr>
              <a:t>Dani</a:t>
            </a:r>
            <a:r>
              <a:rPr lang="en-US" sz="1700" dirty="0" smtClean="0">
                <a:latin typeface="Cambria"/>
                <a:cs typeface="Cambria"/>
              </a:rPr>
              <a:t> Ramos, University of Guam</a:t>
            </a:r>
            <a:br>
              <a:rPr lang="en-US" sz="1700" dirty="0" smtClean="0">
                <a:latin typeface="Cambria"/>
                <a:cs typeface="Cambria"/>
              </a:rPr>
            </a:br>
            <a:r>
              <a:rPr lang="en-US" sz="1800" dirty="0">
                <a:latin typeface="Wingdings"/>
                <a:ea typeface="Wingdings"/>
                <a:cs typeface="Wingdings"/>
                <a:sym typeface="Wingdings"/>
              </a:rPr>
              <a:t></a:t>
            </a:r>
            <a:r>
              <a:rPr lang="en-US" sz="1400" dirty="0">
                <a:latin typeface="Cambria"/>
                <a:cs typeface="Cambria"/>
                <a:sym typeface="Wingdings"/>
              </a:rPr>
              <a:t> </a:t>
            </a:r>
            <a:r>
              <a:rPr lang="en-US" sz="1700" dirty="0" err="1" smtClean="0">
                <a:latin typeface="Cambria"/>
                <a:cs typeface="Cambria"/>
              </a:rPr>
              <a:t>Brayan</a:t>
            </a:r>
            <a:r>
              <a:rPr lang="en-US" sz="1700" dirty="0" smtClean="0">
                <a:latin typeface="Cambria"/>
                <a:cs typeface="Cambria"/>
              </a:rPr>
              <a:t> </a:t>
            </a:r>
            <a:r>
              <a:rPr lang="en-US" sz="1700" dirty="0" err="1" smtClean="0">
                <a:latin typeface="Cambria"/>
                <a:cs typeface="Cambria"/>
              </a:rPr>
              <a:t>Simsiman</a:t>
            </a:r>
            <a:r>
              <a:rPr lang="en-US" sz="1700" dirty="0" smtClean="0">
                <a:latin typeface="Cambria"/>
                <a:cs typeface="Cambria"/>
              </a:rPr>
              <a:t>, Alisha Yamanaka, University of Guam</a:t>
            </a:r>
            <a:r>
              <a:rPr lang="en-US" sz="2000" dirty="0" smtClean="0">
                <a:latin typeface="Cambria"/>
                <a:cs typeface="Cambria"/>
              </a:rPr>
              <a:t/>
            </a:r>
            <a:br>
              <a:rPr lang="en-US" sz="2000" dirty="0" smtClean="0">
                <a:latin typeface="Cambria"/>
                <a:cs typeface="Cambria"/>
              </a:rPr>
            </a:br>
            <a:endParaRPr lang="en-US" sz="2000" dirty="0">
              <a:latin typeface="Cambria"/>
              <a:cs typeface="Cambri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1" y="590550"/>
            <a:ext cx="7693025" cy="3948113"/>
          </a:xfrm>
        </p:spPr>
        <p:txBody>
          <a:bodyPr/>
          <a:lstStyle/>
          <a:p>
            <a:r>
              <a:rPr lang="en-US" sz="2000" dirty="0"/>
              <a:t>I</a:t>
            </a:r>
            <a:r>
              <a:rPr lang="en-US" sz="2000" dirty="0" smtClean="0"/>
              <a:t>f </a:t>
            </a:r>
            <a:r>
              <a:rPr lang="en-US" sz="2000" dirty="0"/>
              <a:t>they had a strong need for medical </a:t>
            </a:r>
            <a:r>
              <a:rPr lang="en-US" sz="2000" dirty="0" smtClean="0"/>
              <a:t>information, the </a:t>
            </a:r>
            <a:r>
              <a:rPr lang="en-US" sz="2000" dirty="0"/>
              <a:t>Guam </a:t>
            </a:r>
            <a:r>
              <a:rPr lang="en-US" sz="2000" dirty="0" smtClean="0"/>
              <a:t>sample would first turn to the Internet, </a:t>
            </a:r>
            <a:r>
              <a:rPr lang="en-US" sz="2000" dirty="0"/>
              <a:t>but healthcare providers are a </a:t>
            </a:r>
            <a:r>
              <a:rPr lang="en-US" sz="2000" dirty="0" smtClean="0"/>
              <a:t>close </a:t>
            </a:r>
            <a:r>
              <a:rPr lang="en-US" sz="2000" dirty="0"/>
              <a:t>second choice.  </a:t>
            </a:r>
            <a:endParaRPr lang="en-US" sz="2000" dirty="0" smtClean="0"/>
          </a:p>
          <a:p>
            <a:r>
              <a:rPr lang="en-US" sz="2000" dirty="0" smtClean="0"/>
              <a:t>There is a sharp </a:t>
            </a:r>
            <a:r>
              <a:rPr lang="en-US" sz="2000" dirty="0"/>
              <a:t>contrast </a:t>
            </a:r>
            <a:r>
              <a:rPr lang="en-US" sz="2000" dirty="0" smtClean="0"/>
              <a:t>in </a:t>
            </a:r>
            <a:r>
              <a:rPr lang="en-US" sz="2000" dirty="0"/>
              <a:t>the national HINTS data, which show that the majority would go to a healthcare provider first for an urgent need for health or medical information, followed by the Internet. </a:t>
            </a:r>
            <a:endParaRPr lang="en-US" sz="2000" dirty="0" smtClean="0"/>
          </a:p>
          <a:p>
            <a:r>
              <a:rPr lang="en-US" sz="2000" dirty="0" smtClean="0"/>
              <a:t>Results suggest that the choice of media could affect the effective sharing of health or cancer information.</a:t>
            </a:r>
          </a:p>
        </p:txBody>
      </p:sp>
    </p:spTree>
    <p:extLst>
      <p:ext uri="{BB962C8B-B14F-4D97-AF65-F5344CB8AC3E}">
        <p14:creationId xmlns:p14="http://schemas.microsoft.com/office/powerpoint/2010/main" val="4936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23950"/>
            <a:ext cx="7693025" cy="3109913"/>
          </a:xfrm>
        </p:spPr>
        <p:txBody>
          <a:bodyPr/>
          <a:lstStyle/>
          <a:p>
            <a:r>
              <a:rPr lang="en-US" sz="2000" dirty="0" smtClean="0"/>
              <a:t>Analysis of cultural factors which may influence the health information seeking process</a:t>
            </a:r>
          </a:p>
          <a:p>
            <a:r>
              <a:rPr lang="en-US" sz="2000" dirty="0" smtClean="0"/>
              <a:t>Development of an intervention using mobile health channels, specifically, text messages</a:t>
            </a:r>
          </a:p>
          <a:p>
            <a:r>
              <a:rPr lang="en-US" sz="2000" dirty="0" smtClean="0"/>
              <a:t>Another study focused on teenagers which incorporates social media in RDS recruitment.</a:t>
            </a:r>
          </a:p>
          <a:p>
            <a:pPr lvl="1"/>
            <a:r>
              <a:rPr lang="en-US" sz="2000" dirty="0" smtClean="0"/>
              <a:t>HIPPY project</a:t>
            </a:r>
          </a:p>
          <a:p>
            <a:pPr lvl="1"/>
            <a:r>
              <a:rPr lang="en-US" sz="2000" dirty="0" smtClean="0"/>
              <a:t>Like us on Facebook!</a:t>
            </a:r>
            <a:endParaRPr lang="en-US" sz="2000" dirty="0"/>
          </a:p>
        </p:txBody>
      </p:sp>
      <p:sp>
        <p:nvSpPr>
          <p:cNvPr id="3" name="Title 2"/>
          <p:cNvSpPr>
            <a:spLocks noGrp="1"/>
          </p:cNvSpPr>
          <p:nvPr>
            <p:ph type="title"/>
          </p:nvPr>
        </p:nvSpPr>
        <p:spPr/>
        <p:txBody>
          <a:bodyPr/>
          <a:lstStyle/>
          <a:p>
            <a:r>
              <a:rPr lang="en-US" sz="3200" dirty="0" smtClean="0"/>
              <a:t>Conclusions/next steps</a:t>
            </a:r>
            <a:endParaRPr lang="en-US" sz="3200" dirty="0"/>
          </a:p>
        </p:txBody>
      </p:sp>
    </p:spTree>
    <p:extLst>
      <p:ext uri="{BB962C8B-B14F-4D97-AF65-F5344CB8AC3E}">
        <p14:creationId xmlns:p14="http://schemas.microsoft.com/office/powerpoint/2010/main" val="109664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7400" y="3829050"/>
            <a:ext cx="5105400" cy="369332"/>
          </a:xfrm>
          <a:prstGeom prst="rect">
            <a:avLst/>
          </a:prstGeom>
          <a:noFill/>
        </p:spPr>
        <p:txBody>
          <a:bodyPr wrap="square" rtlCol="0">
            <a:spAutoFit/>
          </a:bodyPr>
          <a:lstStyle/>
          <a:p>
            <a:pPr algn="ctr"/>
            <a:r>
              <a:rPr lang="en-US" b="1" dirty="0" smtClean="0"/>
              <a:t>www.facebook.com/uoghippyproject</a:t>
            </a:r>
            <a:endParaRPr lang="en-US" b="1" dirty="0"/>
          </a:p>
        </p:txBody>
      </p:sp>
      <p:pic>
        <p:nvPicPr>
          <p:cNvPr id="4" name="Picture 3" descr="Screen Shot 2014-08-26 at 12.29.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38150"/>
            <a:ext cx="5791200" cy="3185160"/>
          </a:xfrm>
          <a:prstGeom prst="rect">
            <a:avLst/>
          </a:prstGeom>
        </p:spPr>
      </p:pic>
    </p:spTree>
    <p:extLst>
      <p:ext uri="{BB962C8B-B14F-4D97-AF65-F5344CB8AC3E}">
        <p14:creationId xmlns:p14="http://schemas.microsoft.com/office/powerpoint/2010/main" val="2754958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428750"/>
            <a:ext cx="7620000" cy="857250"/>
          </a:xfrm>
        </p:spPr>
        <p:txBody>
          <a:bodyPr/>
          <a:lstStyle/>
          <a:p>
            <a:pPr algn="ctr"/>
            <a:r>
              <a:rPr lang="en-US" i="1" dirty="0" smtClean="0"/>
              <a:t>Si </a:t>
            </a:r>
            <a:r>
              <a:rPr lang="en-US" i="1" dirty="0" err="1" smtClean="0"/>
              <a:t>yu’us</a:t>
            </a:r>
            <a:r>
              <a:rPr lang="en-US" i="1" dirty="0" smtClean="0"/>
              <a:t> </a:t>
            </a:r>
            <a:r>
              <a:rPr lang="en-US" i="1" dirty="0" err="1" smtClean="0"/>
              <a:t>ma’ase</a:t>
            </a:r>
            <a:r>
              <a:rPr lang="en-US" i="1" dirty="0" smtClean="0"/>
              <a:t>!</a:t>
            </a:r>
            <a:br>
              <a:rPr lang="en-US" i="1" dirty="0" smtClean="0"/>
            </a:br>
            <a:r>
              <a:rPr lang="en-US" i="1" dirty="0" smtClean="0"/>
              <a:t>Thank you.</a:t>
            </a:r>
            <a:endParaRPr lang="en-US" i="1" dirty="0"/>
          </a:p>
        </p:txBody>
      </p:sp>
    </p:spTree>
    <p:extLst>
      <p:ext uri="{BB962C8B-B14F-4D97-AF65-F5344CB8AC3E}">
        <p14:creationId xmlns:p14="http://schemas.microsoft.com/office/powerpoint/2010/main" val="12140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3</a:t>
            </a:fld>
            <a:endParaRPr lang="en-US"/>
          </a:p>
        </p:txBody>
      </p:sp>
      <p:sp>
        <p:nvSpPr>
          <p:cNvPr id="4" name="Text Placeholder 3"/>
          <p:cNvSpPr>
            <a:spLocks noGrp="1"/>
          </p:cNvSpPr>
          <p:nvPr>
            <p:ph type="body" sz="quarter" idx="11"/>
          </p:nvPr>
        </p:nvSpPr>
        <p:spPr>
          <a:xfrm>
            <a:off x="914400" y="400050"/>
            <a:ext cx="7315200" cy="571500"/>
          </a:xfrm>
        </p:spPr>
        <p:txBody>
          <a:bodyPr/>
          <a:lstStyle/>
          <a:p>
            <a:pPr marL="0" indent="0" algn="ctr">
              <a:buNone/>
            </a:pPr>
            <a:r>
              <a:rPr lang="en-US" dirty="0" smtClean="0"/>
              <a:t>GUAM, “where America’s day begins”</a:t>
            </a:r>
            <a:br>
              <a:rPr lang="en-US" dirty="0" smtClean="0"/>
            </a:br>
            <a:endParaRPr lang="en-US" dirty="0"/>
          </a:p>
        </p:txBody>
      </p:sp>
      <p:pic>
        <p:nvPicPr>
          <p:cNvPr id="5" name="Picture 4"/>
          <p:cNvPicPr>
            <a:picLocks noChangeAspect="1"/>
          </p:cNvPicPr>
          <p:nvPr/>
        </p:nvPicPr>
        <p:blipFill>
          <a:blip r:embed="rId2"/>
          <a:stretch>
            <a:fillRect/>
          </a:stretch>
        </p:blipFill>
        <p:spPr>
          <a:xfrm>
            <a:off x="1600200" y="1028700"/>
            <a:ext cx="6028904" cy="2838450"/>
          </a:xfrm>
          <a:prstGeom prst="rect">
            <a:avLst/>
          </a:prstGeom>
        </p:spPr>
      </p:pic>
    </p:spTree>
    <p:extLst>
      <p:ext uri="{BB962C8B-B14F-4D97-AF65-F5344CB8AC3E}">
        <p14:creationId xmlns:p14="http://schemas.microsoft.com/office/powerpoint/2010/main" val="386208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Background</a:t>
            </a:r>
            <a:r>
              <a:rPr lang="en-US" dirty="0" smtClean="0"/>
              <a:t/>
            </a:r>
            <a:br>
              <a:rPr lang="en-US" dirty="0" smtClean="0"/>
            </a:br>
            <a:endParaRPr lang="en-US" dirty="0"/>
          </a:p>
        </p:txBody>
      </p:sp>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4</a:t>
            </a:fld>
            <a:endParaRPr lang="en-US"/>
          </a:p>
        </p:txBody>
      </p:sp>
      <p:sp>
        <p:nvSpPr>
          <p:cNvPr id="4" name="Text Placeholder 3"/>
          <p:cNvSpPr>
            <a:spLocks noGrp="1"/>
          </p:cNvSpPr>
          <p:nvPr>
            <p:ph type="body" sz="quarter" idx="11"/>
          </p:nvPr>
        </p:nvSpPr>
        <p:spPr>
          <a:xfrm>
            <a:off x="914400" y="914400"/>
            <a:ext cx="7315200" cy="3200400"/>
          </a:xfrm>
        </p:spPr>
        <p:txBody>
          <a:bodyPr/>
          <a:lstStyle/>
          <a:p>
            <a:pPr eaLnBrk="1" hangingPunct="1"/>
            <a:r>
              <a:rPr lang="en-US" sz="2000" dirty="0"/>
              <a:t>Despite improvements in the overall health of the general population, significant health disparities across diverse populations persist. </a:t>
            </a:r>
          </a:p>
          <a:p>
            <a:r>
              <a:rPr lang="en-US" sz="2000" dirty="0"/>
              <a:t>Understanding differential dynamics of communication and health behaviors in various cultural contexts is necessary to effectively address health behaviors among diverse </a:t>
            </a:r>
            <a:endParaRPr lang="en-US" sz="2000" dirty="0" smtClean="0"/>
          </a:p>
          <a:p>
            <a:r>
              <a:rPr lang="en-US" sz="2000" dirty="0" smtClean="0"/>
              <a:t>populations</a:t>
            </a:r>
            <a:r>
              <a:rPr lang="en-US" sz="2000" dirty="0"/>
              <a:t>. </a:t>
            </a:r>
          </a:p>
          <a:p>
            <a:r>
              <a:rPr lang="en-US" sz="2000" dirty="0"/>
              <a:t>Data on minority and hard-to-reach populations are needed to inform cancer prevention and control program efforts.</a:t>
            </a:r>
          </a:p>
          <a:p>
            <a:endParaRPr lang="en-US" sz="2400" dirty="0"/>
          </a:p>
        </p:txBody>
      </p:sp>
    </p:spTree>
    <p:extLst>
      <p:ext uri="{BB962C8B-B14F-4D97-AF65-F5344CB8AC3E}">
        <p14:creationId xmlns:p14="http://schemas.microsoft.com/office/powerpoint/2010/main" val="87117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5C572C9-9C7D-40C1-82AB-36E592D90CEF}" type="slidenum">
              <a:rPr lang="en-US" smtClean="0"/>
              <a:pPr>
                <a:defRPr/>
              </a:pPr>
              <a:t>5</a:t>
            </a:fld>
            <a:endParaRPr lang="en-US"/>
          </a:p>
        </p:txBody>
      </p:sp>
      <p:sp>
        <p:nvSpPr>
          <p:cNvPr id="5" name="AutoShape 2"/>
          <p:cNvSpPr txBox="1">
            <a:spLocks noChangeArrowheads="1"/>
          </p:cNvSpPr>
          <p:nvPr/>
        </p:nvSpPr>
        <p:spPr bwMode="auto">
          <a:xfrm>
            <a:off x="762000" y="361950"/>
            <a:ext cx="6934200" cy="85725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a:lstStyle>
          <a:p>
            <a:r>
              <a:rPr lang="en-US" sz="2800" dirty="0" smtClean="0">
                <a:ea typeface="ＭＳ Ｐゴシック" pitchFamily="34" charset="-128"/>
              </a:rPr>
              <a:t>Specific Aims</a:t>
            </a:r>
            <a:r>
              <a:rPr lang="en-US" sz="3200" dirty="0" smtClean="0">
                <a:ea typeface="ＭＳ Ｐゴシック" pitchFamily="34" charset="-128"/>
              </a:rPr>
              <a:t/>
            </a:r>
            <a:br>
              <a:rPr lang="en-US" sz="3200" dirty="0" smtClean="0">
                <a:ea typeface="ＭＳ Ｐゴシック" pitchFamily="34" charset="-128"/>
              </a:rPr>
            </a:br>
            <a:endParaRPr lang="en-US" sz="3200" dirty="0" smtClean="0">
              <a:ea typeface="ＭＳ Ｐゴシック" pitchFamily="34" charset="-128"/>
            </a:endParaRPr>
          </a:p>
        </p:txBody>
      </p:sp>
      <p:sp>
        <p:nvSpPr>
          <p:cNvPr id="6" name="Rectangle 3"/>
          <p:cNvSpPr txBox="1">
            <a:spLocks noChangeArrowheads="1"/>
          </p:cNvSpPr>
          <p:nvPr/>
        </p:nvSpPr>
        <p:spPr>
          <a:xfrm>
            <a:off x="762001" y="800101"/>
            <a:ext cx="7693025" cy="2793206"/>
          </a:xfrm>
          <a:prstGeom prst="rect">
            <a:avLst/>
          </a:prstGeom>
        </p:spPr>
        <p:txBody>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a:lstStyle>
          <a:p>
            <a:pPr eaLnBrk="1" hangingPunct="1"/>
            <a:r>
              <a:rPr lang="en-US" sz="2000" dirty="0" smtClean="0">
                <a:ea typeface="ＭＳ Ｐゴシック" pitchFamily="34" charset="-128"/>
              </a:rPr>
              <a:t>To collect data on cancer information-seeking behaviors as well as basic cancer-relevant knowledge, attitudes, and behaviors among populations in Guam and Hawaii in order to better inform cancer prevention and control program efforts </a:t>
            </a:r>
          </a:p>
          <a:p>
            <a:pPr eaLnBrk="1" hangingPunct="1"/>
            <a:r>
              <a:rPr lang="en-US" sz="2000" dirty="0" smtClean="0">
                <a:ea typeface="ＭＳ Ｐゴシック" pitchFamily="34" charset="-128"/>
              </a:rPr>
              <a:t>To test the efficacy of the respondent-driven sampling (RDS) method (</a:t>
            </a:r>
            <a:r>
              <a:rPr lang="en-US" sz="2000" dirty="0" err="1" smtClean="0">
                <a:ea typeface="ＭＳ Ｐゴシック" pitchFamily="34" charset="-128"/>
              </a:rPr>
              <a:t>Heckathorn</a:t>
            </a:r>
            <a:r>
              <a:rPr lang="en-US" sz="2000" dirty="0" smtClean="0">
                <a:ea typeface="ＭＳ Ｐゴシック" pitchFamily="34" charset="-128"/>
              </a:rPr>
              <a:t>, 2002) in generating valid population estimates and to identify a cost-efficient non-probability sampling strategy that can generate reasonable population estimates for minority and hard-to-reach populations.</a:t>
            </a:r>
          </a:p>
          <a:p>
            <a:endParaRPr lang="en-US" dirty="0" smtClean="0">
              <a:ea typeface="ＭＳ Ｐゴシック" pitchFamily="34" charset="-128"/>
            </a:endParaRPr>
          </a:p>
        </p:txBody>
      </p:sp>
    </p:spTree>
    <p:extLst>
      <p:ext uri="{BB962C8B-B14F-4D97-AF65-F5344CB8AC3E}">
        <p14:creationId xmlns:p14="http://schemas.microsoft.com/office/powerpoint/2010/main" val="110448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047750"/>
            <a:ext cx="8001000" cy="3109913"/>
          </a:xfrm>
        </p:spPr>
        <p:txBody>
          <a:bodyPr/>
          <a:lstStyle/>
          <a:p>
            <a:r>
              <a:rPr lang="en-US" sz="2000" dirty="0"/>
              <a:t>Focus group discussions to determine feasibility of using the RDS method, identify cultural factors</a:t>
            </a:r>
          </a:p>
          <a:p>
            <a:r>
              <a:rPr lang="en-US" sz="2000" dirty="0"/>
              <a:t>A survey on health communication with the HINTS instrument as the basis</a:t>
            </a:r>
          </a:p>
          <a:p>
            <a:r>
              <a:rPr lang="en-US" sz="2000" dirty="0"/>
              <a:t>Inclusion of additional items aimed at identifying cultural factors and communication practices that may influence health behaviors related to cancer risk and prevention in this population.</a:t>
            </a:r>
          </a:p>
          <a:p>
            <a:r>
              <a:rPr lang="en-US" sz="2000" dirty="0"/>
              <a:t>Administration of the survey between February and March, 2013.</a:t>
            </a:r>
          </a:p>
          <a:p>
            <a:endParaRPr lang="en-US" sz="2200" dirty="0"/>
          </a:p>
        </p:txBody>
      </p:sp>
      <p:sp>
        <p:nvSpPr>
          <p:cNvPr id="3" name="Title 2"/>
          <p:cNvSpPr>
            <a:spLocks noGrp="1"/>
          </p:cNvSpPr>
          <p:nvPr>
            <p:ph type="title"/>
          </p:nvPr>
        </p:nvSpPr>
        <p:spPr>
          <a:xfrm>
            <a:off x="762000" y="400050"/>
            <a:ext cx="7620000" cy="647700"/>
          </a:xfrm>
        </p:spPr>
        <p:txBody>
          <a:bodyPr/>
          <a:lstStyle/>
          <a:p>
            <a:r>
              <a:rPr lang="en-US" sz="2800" dirty="0" smtClean="0"/>
              <a:t>Method</a:t>
            </a:r>
            <a:endParaRPr lang="en-US" sz="2800" dirty="0"/>
          </a:p>
        </p:txBody>
      </p:sp>
    </p:spTree>
    <p:extLst>
      <p:ext uri="{BB962C8B-B14F-4D97-AF65-F5344CB8AC3E}">
        <p14:creationId xmlns:p14="http://schemas.microsoft.com/office/powerpoint/2010/main" val="111466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00150"/>
            <a:ext cx="7693025" cy="3109913"/>
          </a:xfrm>
        </p:spPr>
        <p:txBody>
          <a:bodyPr/>
          <a:lstStyle/>
          <a:p>
            <a:r>
              <a:rPr lang="en-US" sz="1800" dirty="0"/>
              <a:t>The questionnaire was developed based on the Health Information National Trends Survey (HINTS).</a:t>
            </a:r>
          </a:p>
          <a:p>
            <a:r>
              <a:rPr lang="en-US" sz="1800" dirty="0"/>
              <a:t>Measures </a:t>
            </a:r>
            <a:r>
              <a:rPr lang="en-US" sz="1800" dirty="0" smtClean="0"/>
              <a:t>include:</a:t>
            </a:r>
            <a:endParaRPr lang="en-US" sz="1800" dirty="0"/>
          </a:p>
          <a:p>
            <a:pPr lvl="1"/>
            <a:r>
              <a:rPr lang="en-US" sz="1800" dirty="0"/>
              <a:t>How people access and use health information</a:t>
            </a:r>
          </a:p>
          <a:p>
            <a:pPr lvl="1"/>
            <a:r>
              <a:rPr lang="en-US" sz="1800" dirty="0"/>
              <a:t>How people use information technology to manage health and health information</a:t>
            </a:r>
          </a:p>
          <a:p>
            <a:pPr lvl="1"/>
            <a:r>
              <a:rPr lang="en-US" sz="1800" dirty="0"/>
              <a:t>The degree to which people are engaged in risk/health behaviors. </a:t>
            </a:r>
          </a:p>
          <a:p>
            <a:pPr lvl="1"/>
            <a:r>
              <a:rPr lang="en-US" sz="1800" dirty="0"/>
              <a:t>Cultural factors and communication practices that may influence cancer risk and prevention behaviors</a:t>
            </a:r>
          </a:p>
          <a:p>
            <a:endParaRPr lang="en-US" dirty="0"/>
          </a:p>
        </p:txBody>
      </p:sp>
      <p:sp>
        <p:nvSpPr>
          <p:cNvPr id="3" name="Title 2"/>
          <p:cNvSpPr>
            <a:spLocks noGrp="1"/>
          </p:cNvSpPr>
          <p:nvPr>
            <p:ph type="title"/>
          </p:nvPr>
        </p:nvSpPr>
        <p:spPr/>
        <p:txBody>
          <a:bodyPr/>
          <a:lstStyle/>
          <a:p>
            <a:r>
              <a:rPr lang="en-US" sz="3200" dirty="0">
                <a:ea typeface="ＭＳ Ｐゴシック" pitchFamily="34" charset="-128"/>
              </a:rPr>
              <a:t>Survey Questionnaire and Measures</a:t>
            </a:r>
            <a:endParaRPr lang="en-US" sz="3200" dirty="0"/>
          </a:p>
        </p:txBody>
      </p:sp>
    </p:spTree>
    <p:extLst>
      <p:ext uri="{BB962C8B-B14F-4D97-AF65-F5344CB8AC3E}">
        <p14:creationId xmlns:p14="http://schemas.microsoft.com/office/powerpoint/2010/main" val="75199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53400" cy="857250"/>
          </a:xfrm>
        </p:spPr>
        <p:txBody>
          <a:bodyPr/>
          <a:lstStyle/>
          <a:p>
            <a:r>
              <a:rPr lang="en-US" sz="3200" dirty="0" smtClean="0">
                <a:latin typeface="Cambria"/>
                <a:cs typeface="Cambria"/>
              </a:rPr>
              <a:t>Respondent Driven Sampling (RDS)</a:t>
            </a:r>
            <a:endParaRPr lang="en-US" sz="3200" dirty="0">
              <a:latin typeface="Cambria"/>
              <a:cs typeface="Cambria"/>
            </a:endParaRPr>
          </a:p>
        </p:txBody>
      </p:sp>
      <p:sp>
        <p:nvSpPr>
          <p:cNvPr id="4" name="Text Placeholder 3"/>
          <p:cNvSpPr>
            <a:spLocks noGrp="1"/>
          </p:cNvSpPr>
          <p:nvPr>
            <p:ph type="body" sz="quarter" idx="11"/>
          </p:nvPr>
        </p:nvSpPr>
        <p:spPr>
          <a:xfrm>
            <a:off x="838200" y="1200150"/>
            <a:ext cx="7315200" cy="2686050"/>
          </a:xfrm>
        </p:spPr>
        <p:txBody>
          <a:bodyPr/>
          <a:lstStyle/>
          <a:p>
            <a:r>
              <a:rPr lang="en-US" sz="2200" dirty="0" smtClean="0">
                <a:latin typeface="Cambria"/>
                <a:cs typeface="Cambria"/>
              </a:rPr>
              <a:t>RDS developed by Douglas </a:t>
            </a:r>
            <a:r>
              <a:rPr lang="en-US" sz="2200" dirty="0" err="1" smtClean="0">
                <a:latin typeface="Cambria"/>
                <a:cs typeface="Cambria"/>
              </a:rPr>
              <a:t>Heckathorn</a:t>
            </a:r>
            <a:r>
              <a:rPr lang="en-US" sz="2200" dirty="0" smtClean="0">
                <a:latin typeface="Cambria"/>
                <a:cs typeface="Cambria"/>
              </a:rPr>
              <a:t> in 1997. </a:t>
            </a:r>
          </a:p>
          <a:p>
            <a:r>
              <a:rPr lang="en-US" altLang="en-US" sz="2200" dirty="0" smtClean="0">
                <a:latin typeface="Cambria"/>
                <a:cs typeface="Cambria"/>
              </a:rPr>
              <a:t>RDS is ideal for sampling “hard-to-reach” or “hidden” populations.</a:t>
            </a:r>
          </a:p>
          <a:p>
            <a:r>
              <a:rPr lang="en-US" sz="2200" dirty="0" smtClean="0">
                <a:latin typeface="Cambria"/>
                <a:cs typeface="Cambria"/>
              </a:rPr>
              <a:t>Peer recruitment in RDS minimizes the issue of violating participant confidentiality during recruitment.</a:t>
            </a:r>
          </a:p>
          <a:p>
            <a:r>
              <a:rPr lang="en-US" altLang="en-US" sz="2200" dirty="0" smtClean="0">
                <a:latin typeface="Cambria"/>
                <a:cs typeface="Cambria"/>
              </a:rPr>
              <a:t>Dual incentives are used: for participation and recruitment.</a:t>
            </a:r>
            <a:endParaRPr lang="en-US" sz="2200" dirty="0" smtClean="0">
              <a:latin typeface="Cambria"/>
              <a:cs typeface="Cambria"/>
            </a:endParaRPr>
          </a:p>
        </p:txBody>
      </p:sp>
    </p:spTree>
    <p:extLst>
      <p:ext uri="{BB962C8B-B14F-4D97-AF65-F5344CB8AC3E}">
        <p14:creationId xmlns:p14="http://schemas.microsoft.com/office/powerpoint/2010/main" val="2154651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895350"/>
            <a:ext cx="7693025" cy="3109913"/>
          </a:xfrm>
        </p:spPr>
        <p:txBody>
          <a:bodyPr/>
          <a:lstStyle/>
          <a:p>
            <a:pPr marL="0" indent="0">
              <a:buNone/>
            </a:pPr>
            <a:r>
              <a:rPr lang="en-US" altLang="en-US" sz="2000" dirty="0"/>
              <a:t>Similar to snowball sampling, with some modifications.</a:t>
            </a:r>
          </a:p>
          <a:p>
            <a:pPr lvl="1">
              <a:buFont typeface="Courier New" pitchFamily="49" charset="0"/>
              <a:buChar char="o"/>
            </a:pPr>
            <a:r>
              <a:rPr lang="en-US" altLang="en-US" sz="2000" dirty="0"/>
              <a:t>Starts with small initial convenience sample - “seeds”</a:t>
            </a:r>
          </a:p>
          <a:p>
            <a:pPr lvl="1">
              <a:buFont typeface="Courier New" pitchFamily="49" charset="0"/>
              <a:buChar char="o"/>
            </a:pPr>
            <a:r>
              <a:rPr lang="en-US" altLang="en-US" sz="2000" dirty="0"/>
              <a:t>Seeds are asked to recruit others – “first wave”</a:t>
            </a:r>
          </a:p>
          <a:p>
            <a:pPr lvl="1">
              <a:buFont typeface="Courier New" pitchFamily="49" charset="0"/>
              <a:buChar char="o"/>
            </a:pPr>
            <a:r>
              <a:rPr lang="en-US" altLang="en-US" sz="2000" dirty="0"/>
              <a:t>Respondents are asked to recruit others without identifying them.</a:t>
            </a:r>
          </a:p>
          <a:p>
            <a:pPr lvl="1">
              <a:buFont typeface="Courier New" pitchFamily="49" charset="0"/>
              <a:buChar char="o"/>
            </a:pPr>
            <a:r>
              <a:rPr lang="en-US" altLang="en-US" sz="2000" dirty="0"/>
              <a:t>Dual incentives are used: for participation and recruitment. </a:t>
            </a:r>
          </a:p>
          <a:p>
            <a:pPr lvl="1">
              <a:buFont typeface="Courier New" pitchFamily="49" charset="0"/>
              <a:buChar char="o"/>
            </a:pPr>
            <a:r>
              <a:rPr lang="en-US" altLang="en-US" sz="2000" dirty="0"/>
              <a:t>Recruitment quotas are used.</a:t>
            </a:r>
          </a:p>
          <a:p>
            <a:pPr lvl="1">
              <a:buFont typeface="Courier New" pitchFamily="49" charset="0"/>
              <a:buChar char="o"/>
            </a:pPr>
            <a:r>
              <a:rPr lang="en-US" altLang="en-US" sz="2000" dirty="0"/>
              <a:t>Uses special coupon system to track the recruitment process, i.e., who recruited whom.</a:t>
            </a:r>
          </a:p>
          <a:p>
            <a:endParaRPr lang="en-US" dirty="0"/>
          </a:p>
        </p:txBody>
      </p:sp>
      <p:sp>
        <p:nvSpPr>
          <p:cNvPr id="3" name="Title 2"/>
          <p:cNvSpPr>
            <a:spLocks noGrp="1"/>
          </p:cNvSpPr>
          <p:nvPr>
            <p:ph type="title"/>
          </p:nvPr>
        </p:nvSpPr>
        <p:spPr>
          <a:xfrm>
            <a:off x="762000" y="400050"/>
            <a:ext cx="7620000" cy="647700"/>
          </a:xfrm>
        </p:spPr>
        <p:txBody>
          <a:bodyPr/>
          <a:lstStyle/>
          <a:p>
            <a:r>
              <a:rPr lang="en-US" sz="3200" dirty="0" smtClean="0"/>
              <a:t>Features of RDS</a:t>
            </a:r>
            <a:endParaRPr lang="en-US" sz="3200" dirty="0"/>
          </a:p>
        </p:txBody>
      </p:sp>
    </p:spTree>
    <p:extLst>
      <p:ext uri="{BB962C8B-B14F-4D97-AF65-F5344CB8AC3E}">
        <p14:creationId xmlns:p14="http://schemas.microsoft.com/office/powerpoint/2010/main" val="566507193"/>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7106</TotalTime>
  <Words>1004</Words>
  <Application>Microsoft Office PowerPoint</Application>
  <PresentationFormat>On-screen Show (16:9)</PresentationFormat>
  <Paragraphs>175</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Capsules</vt:lpstr>
      <vt:lpstr>Worksheet</vt:lpstr>
      <vt:lpstr>PowerPoint Presentation</vt:lpstr>
      <vt:lpstr>  Pilot Project : Health Information Trends and Needs in the Pacific: A Test of Respondent-driven Sampling   This research was supported by a U54 Minority Institution/Cancer Center Partnership Grant from the National Cancer Institute (Numbers: 5U54CA143727 &amp; 5U54CA143728).   Lilnabeth P. Somera, Ph. D., University of Guam  Grazyna Badowski, Ph. D., University of Guam  Hye-ryeon Lee, Ph. D., University of Hawaii;    Kevin Cassell, Dr. PH, University of Hawaii  Megan Inada, University of Hawaii  Vejohn Torres, Dani Ramos, University of Guam  Brayan Simsiman, Alisha Yamanaka, University of Guam </vt:lpstr>
      <vt:lpstr>PowerPoint Presentation</vt:lpstr>
      <vt:lpstr>Background </vt:lpstr>
      <vt:lpstr>PowerPoint Presentation</vt:lpstr>
      <vt:lpstr>Method</vt:lpstr>
      <vt:lpstr>Survey Questionnaire and Measures</vt:lpstr>
      <vt:lpstr>Respondent Driven Sampling (RDS)</vt:lpstr>
      <vt:lpstr>Features of RDS</vt:lpstr>
      <vt:lpstr>PowerPoint Presentation</vt:lpstr>
      <vt:lpstr>RDS Data collection process</vt:lpstr>
      <vt:lpstr>RDS results</vt:lpstr>
      <vt:lpstr>Wave patterns by age groups Seed: Male, Filipino, 57 years old</vt:lpstr>
      <vt:lpstr>Demographic Comparison</vt:lpstr>
      <vt:lpstr>Information-seeking behavior</vt:lpstr>
      <vt:lpstr>First choices – information source about health or medical topics</vt:lpstr>
      <vt:lpstr>Health info seeking experience</vt:lpstr>
      <vt:lpstr>Trust in information sources </vt:lpstr>
      <vt:lpstr>Some implications</vt:lpstr>
      <vt:lpstr>PowerPoint Presentation</vt:lpstr>
      <vt:lpstr>Conclusions/next steps</vt:lpstr>
      <vt:lpstr>PowerPoint Presentation</vt:lpstr>
      <vt:lpstr>Si yu’us ma’ase! Thank you.</vt:lpstr>
    </vt:vector>
  </TitlesOfParts>
  <Company>Unibetsetdat Guahan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hwhippy</dc:creator>
  <cp:lastModifiedBy>Kevin Babb</cp:lastModifiedBy>
  <cp:revision>422</cp:revision>
  <cp:lastPrinted>2014-08-28T00:15:16Z</cp:lastPrinted>
  <dcterms:created xsi:type="dcterms:W3CDTF">2009-01-19T00:03:34Z</dcterms:created>
  <dcterms:modified xsi:type="dcterms:W3CDTF">2015-01-22T17:24:10Z</dcterms:modified>
</cp:coreProperties>
</file>