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20"/>
  </p:notesMasterIdLst>
  <p:handoutMasterIdLst>
    <p:handoutMasterId r:id="rId21"/>
  </p:handoutMasterIdLst>
  <p:sldIdLst>
    <p:sldId id="388" r:id="rId2"/>
    <p:sldId id="389" r:id="rId3"/>
    <p:sldId id="411" r:id="rId4"/>
    <p:sldId id="412" r:id="rId5"/>
    <p:sldId id="413" r:id="rId6"/>
    <p:sldId id="414" r:id="rId7"/>
    <p:sldId id="415" r:id="rId8"/>
    <p:sldId id="416" r:id="rId9"/>
    <p:sldId id="429" r:id="rId10"/>
    <p:sldId id="426" r:id="rId11"/>
    <p:sldId id="417" r:id="rId12"/>
    <p:sldId id="418" r:id="rId13"/>
    <p:sldId id="419" r:id="rId14"/>
    <p:sldId id="420" r:id="rId15"/>
    <p:sldId id="421" r:id="rId16"/>
    <p:sldId id="424" r:id="rId17"/>
    <p:sldId id="425" r:id="rId18"/>
    <p:sldId id="427" r:id="rId19"/>
  </p:sldIdLst>
  <p:sldSz cx="9144000" cy="6858000" type="screen4x3"/>
  <p:notesSz cx="6797675" cy="9928225"/>
  <p:embeddedFontLst>
    <p:embeddedFont>
      <p:font typeface="Arial Narrow" pitchFamily="34" charset="0"/>
      <p:regular r:id="rId22"/>
      <p:bold r:id="rId23"/>
      <p:italic r:id="rId24"/>
      <p:boldItalic r:id="rId25"/>
    </p:embeddedFont>
  </p:embeddedFontLst>
  <p:defaultTextStyle>
    <a:defPPr>
      <a:defRPr lang="en-GB"/>
    </a:defPPr>
    <a:lvl1pPr algn="ctr" rtl="0" eaLnBrk="0" fontAlgn="base" hangingPunct="0">
      <a:spcBef>
        <a:spcPct val="0"/>
      </a:spcBef>
      <a:spcAft>
        <a:spcPct val="0"/>
      </a:spcAft>
      <a:defRPr sz="2200" kern="1200">
        <a:solidFill>
          <a:srgbClr val="FFFFFF"/>
        </a:solidFill>
        <a:latin typeface="Arial" charset="0"/>
        <a:ea typeface="+mn-ea"/>
        <a:cs typeface="+mn-cs"/>
      </a:defRPr>
    </a:lvl1pPr>
    <a:lvl2pPr marL="457200" algn="ctr" rtl="0" eaLnBrk="0" fontAlgn="base" hangingPunct="0">
      <a:spcBef>
        <a:spcPct val="0"/>
      </a:spcBef>
      <a:spcAft>
        <a:spcPct val="0"/>
      </a:spcAft>
      <a:defRPr sz="2200" kern="1200">
        <a:solidFill>
          <a:srgbClr val="FFFFFF"/>
        </a:solidFill>
        <a:latin typeface="Arial" charset="0"/>
        <a:ea typeface="+mn-ea"/>
        <a:cs typeface="+mn-cs"/>
      </a:defRPr>
    </a:lvl2pPr>
    <a:lvl3pPr marL="914400" algn="ctr" rtl="0" eaLnBrk="0" fontAlgn="base" hangingPunct="0">
      <a:spcBef>
        <a:spcPct val="0"/>
      </a:spcBef>
      <a:spcAft>
        <a:spcPct val="0"/>
      </a:spcAft>
      <a:defRPr sz="2200" kern="1200">
        <a:solidFill>
          <a:srgbClr val="FFFFFF"/>
        </a:solidFill>
        <a:latin typeface="Arial" charset="0"/>
        <a:ea typeface="+mn-ea"/>
        <a:cs typeface="+mn-cs"/>
      </a:defRPr>
    </a:lvl3pPr>
    <a:lvl4pPr marL="1371600" algn="ctr" rtl="0" eaLnBrk="0" fontAlgn="base" hangingPunct="0">
      <a:spcBef>
        <a:spcPct val="0"/>
      </a:spcBef>
      <a:spcAft>
        <a:spcPct val="0"/>
      </a:spcAft>
      <a:defRPr sz="2200" kern="1200">
        <a:solidFill>
          <a:srgbClr val="FFFFFF"/>
        </a:solidFill>
        <a:latin typeface="Arial" charset="0"/>
        <a:ea typeface="+mn-ea"/>
        <a:cs typeface="+mn-cs"/>
      </a:defRPr>
    </a:lvl4pPr>
    <a:lvl5pPr marL="1828800" algn="ctr" rtl="0" eaLnBrk="0" fontAlgn="base" hangingPunct="0">
      <a:spcBef>
        <a:spcPct val="0"/>
      </a:spcBef>
      <a:spcAft>
        <a:spcPct val="0"/>
      </a:spcAft>
      <a:defRPr sz="2200" kern="1200">
        <a:solidFill>
          <a:srgbClr val="FFFFFF"/>
        </a:solidFill>
        <a:latin typeface="Arial" charset="0"/>
        <a:ea typeface="+mn-ea"/>
        <a:cs typeface="+mn-cs"/>
      </a:defRPr>
    </a:lvl5pPr>
    <a:lvl6pPr marL="2286000" algn="l" defTabSz="914400" rtl="0" eaLnBrk="1" latinLnBrk="0" hangingPunct="1">
      <a:defRPr sz="2200" kern="1200">
        <a:solidFill>
          <a:srgbClr val="FFFFFF"/>
        </a:solidFill>
        <a:latin typeface="Arial" charset="0"/>
        <a:ea typeface="+mn-ea"/>
        <a:cs typeface="+mn-cs"/>
      </a:defRPr>
    </a:lvl6pPr>
    <a:lvl7pPr marL="2743200" algn="l" defTabSz="914400" rtl="0" eaLnBrk="1" latinLnBrk="0" hangingPunct="1">
      <a:defRPr sz="2200" kern="1200">
        <a:solidFill>
          <a:srgbClr val="FFFFFF"/>
        </a:solidFill>
        <a:latin typeface="Arial" charset="0"/>
        <a:ea typeface="+mn-ea"/>
        <a:cs typeface="+mn-cs"/>
      </a:defRPr>
    </a:lvl7pPr>
    <a:lvl8pPr marL="3200400" algn="l" defTabSz="914400" rtl="0" eaLnBrk="1" latinLnBrk="0" hangingPunct="1">
      <a:defRPr sz="2200" kern="1200">
        <a:solidFill>
          <a:srgbClr val="FFFFFF"/>
        </a:solidFill>
        <a:latin typeface="Arial" charset="0"/>
        <a:ea typeface="+mn-ea"/>
        <a:cs typeface="+mn-cs"/>
      </a:defRPr>
    </a:lvl8pPr>
    <a:lvl9pPr marL="3657600" algn="l" defTabSz="914400" rtl="0" eaLnBrk="1" latinLnBrk="0" hangingPunct="1">
      <a:defRPr sz="2200" kern="1200">
        <a:solidFill>
          <a:srgbClr val="FFFFFF"/>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F6ABF"/>
    <a:srgbClr val="0077D4"/>
    <a:srgbClr val="00626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00" autoAdjust="0"/>
    <p:restoredTop sz="94600"/>
  </p:normalViewPr>
  <p:slideViewPr>
    <p:cSldViewPr snapToGrid="0" snapToObjects="1">
      <p:cViewPr varScale="1">
        <p:scale>
          <a:sx n="69" d="100"/>
          <a:sy n="69"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l">
              <a:defRPr sz="1200">
                <a:solidFill>
                  <a:srgbClr val="000000"/>
                </a:solidFill>
              </a:defRPr>
            </a:lvl1pPr>
          </a:lstStyle>
          <a:p>
            <a:pPr>
              <a:defRPr/>
            </a:pPr>
            <a:endParaRPr lang="en-GB"/>
          </a:p>
        </p:txBody>
      </p:sp>
      <p:sp>
        <p:nvSpPr>
          <p:cNvPr id="409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r">
              <a:defRPr sz="1200">
                <a:solidFill>
                  <a:srgbClr val="000000"/>
                </a:solidFill>
              </a:defRPr>
            </a:lvl1pPr>
          </a:lstStyle>
          <a:p>
            <a:pPr>
              <a:defRPr/>
            </a:pPr>
            <a:endParaRPr lang="en-GB"/>
          </a:p>
        </p:txBody>
      </p:sp>
      <p:sp>
        <p:nvSpPr>
          <p:cNvPr id="410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2075" tIns="46037" rIns="92075" bIns="46037" numCol="1" anchor="b" anchorCtr="0" compatLnSpc="1">
            <a:prstTxWarp prst="textNoShape">
              <a:avLst/>
            </a:prstTxWarp>
          </a:bodyPr>
          <a:lstStyle>
            <a:lvl1pPr algn="l">
              <a:defRPr sz="1200">
                <a:solidFill>
                  <a:srgbClr val="000000"/>
                </a:solidFill>
              </a:defRPr>
            </a:lvl1pPr>
          </a:lstStyle>
          <a:p>
            <a:pPr>
              <a:defRPr/>
            </a:pPr>
            <a:endParaRPr lang="en-GB"/>
          </a:p>
        </p:txBody>
      </p:sp>
      <p:sp>
        <p:nvSpPr>
          <p:cNvPr id="410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2075" tIns="46037" rIns="92075" bIns="46037" numCol="1" anchor="b" anchorCtr="0" compatLnSpc="1">
            <a:prstTxWarp prst="textNoShape">
              <a:avLst/>
            </a:prstTxWarp>
          </a:bodyPr>
          <a:lstStyle>
            <a:lvl1pPr algn="r">
              <a:defRPr sz="1200">
                <a:solidFill>
                  <a:srgbClr val="000000"/>
                </a:solidFill>
              </a:defRPr>
            </a:lvl1pPr>
          </a:lstStyle>
          <a:p>
            <a:pPr>
              <a:defRPr/>
            </a:pPr>
            <a:fld id="{A7E6E25A-FE4A-40AF-93B2-E0FB81EC3E24}"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l">
              <a:defRPr sz="1200">
                <a:solidFill>
                  <a:srgbClr val="000000"/>
                </a:solidFill>
              </a:defRPr>
            </a:lvl1pPr>
          </a:lstStyle>
          <a:p>
            <a:pPr>
              <a:defRPr/>
            </a:pPr>
            <a:endParaRPr lang="en-GB"/>
          </a:p>
        </p:txBody>
      </p:sp>
      <p:sp>
        <p:nvSpPr>
          <p:cNvPr id="205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r">
              <a:defRPr sz="1200">
                <a:solidFill>
                  <a:srgbClr val="000000"/>
                </a:solidFill>
              </a:defRPr>
            </a:lvl1pPr>
          </a:lstStyle>
          <a:p>
            <a:pPr>
              <a:defRPr/>
            </a:pPr>
            <a:endParaRPr lang="en-GB"/>
          </a:p>
        </p:txBody>
      </p:sp>
      <p:sp>
        <p:nvSpPr>
          <p:cNvPr id="21508" name="Rectangle 4"/>
          <p:cNvSpPr>
            <a:spLocks noChangeArrowheads="1" noTextEdit="1"/>
          </p:cNvSpPr>
          <p:nvPr>
            <p:ph type="sldImg" idx="2"/>
          </p:nvPr>
        </p:nvSpPr>
        <p:spPr bwMode="auto">
          <a:xfrm>
            <a:off x="919163" y="746125"/>
            <a:ext cx="4959350" cy="3719513"/>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2075" tIns="46037" rIns="92075" bIns="46037" numCol="1" anchor="b" anchorCtr="0" compatLnSpc="1">
            <a:prstTxWarp prst="textNoShape">
              <a:avLst/>
            </a:prstTxWarp>
          </a:bodyPr>
          <a:lstStyle>
            <a:lvl1pPr algn="l">
              <a:defRPr sz="1200">
                <a:solidFill>
                  <a:srgbClr val="000000"/>
                </a:solidFill>
              </a:defRPr>
            </a:lvl1pPr>
          </a:lstStyle>
          <a:p>
            <a:pPr>
              <a:defRPr/>
            </a:pPr>
            <a:endParaRPr lang="en-GB"/>
          </a:p>
        </p:txBody>
      </p:sp>
      <p:sp>
        <p:nvSpPr>
          <p:cNvPr id="2055"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2075" tIns="46037" rIns="92075" bIns="46037" numCol="1" anchor="b" anchorCtr="0" compatLnSpc="1">
            <a:prstTxWarp prst="textNoShape">
              <a:avLst/>
            </a:prstTxWarp>
          </a:bodyPr>
          <a:lstStyle>
            <a:lvl1pPr algn="r">
              <a:defRPr sz="1200">
                <a:solidFill>
                  <a:srgbClr val="000000"/>
                </a:solidFill>
              </a:defRPr>
            </a:lvl1pPr>
          </a:lstStyle>
          <a:p>
            <a:pPr>
              <a:defRPr/>
            </a:pPr>
            <a:fld id="{B170D30F-B767-45B2-B2B5-60C83355946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rgbClr val="000000"/>
        </a:solidFill>
        <a:latin typeface="Arial" charset="0"/>
        <a:ea typeface="+mn-ea"/>
        <a:cs typeface="+mn-cs"/>
      </a:defRPr>
    </a:lvl1pPr>
    <a:lvl2pPr marL="457200" algn="l" rtl="0" eaLnBrk="0" fontAlgn="base" hangingPunct="0">
      <a:spcBef>
        <a:spcPct val="30000"/>
      </a:spcBef>
      <a:spcAft>
        <a:spcPct val="0"/>
      </a:spcAft>
      <a:defRPr sz="1200" kern="1200">
        <a:solidFill>
          <a:srgbClr val="000000"/>
        </a:solidFill>
        <a:latin typeface="Arial" charset="0"/>
        <a:ea typeface="+mn-ea"/>
        <a:cs typeface="+mn-cs"/>
      </a:defRPr>
    </a:lvl2pPr>
    <a:lvl3pPr marL="914400" algn="l" rtl="0" eaLnBrk="0" fontAlgn="base" hangingPunct="0">
      <a:spcBef>
        <a:spcPct val="30000"/>
      </a:spcBef>
      <a:spcAft>
        <a:spcPct val="0"/>
      </a:spcAft>
      <a:defRPr sz="1200" kern="1200">
        <a:solidFill>
          <a:srgbClr val="000000"/>
        </a:solidFill>
        <a:latin typeface="Arial" charset="0"/>
        <a:ea typeface="+mn-ea"/>
        <a:cs typeface="+mn-cs"/>
      </a:defRPr>
    </a:lvl3pPr>
    <a:lvl4pPr marL="1371600" algn="l" rtl="0" eaLnBrk="0" fontAlgn="base" hangingPunct="0">
      <a:spcBef>
        <a:spcPct val="30000"/>
      </a:spcBef>
      <a:spcAft>
        <a:spcPct val="0"/>
      </a:spcAft>
      <a:defRPr sz="1200" kern="1200">
        <a:solidFill>
          <a:srgbClr val="000000"/>
        </a:solidFill>
        <a:latin typeface="Arial" charset="0"/>
        <a:ea typeface="+mn-ea"/>
        <a:cs typeface="+mn-cs"/>
      </a:defRPr>
    </a:lvl4pPr>
    <a:lvl5pPr marL="1828800" algn="l" rtl="0" eaLnBrk="0" fontAlgn="base" hangingPunct="0">
      <a:spcBef>
        <a:spcPct val="30000"/>
      </a:spcBef>
      <a:spcAft>
        <a:spcPct val="0"/>
      </a:spcAft>
      <a:defRPr sz="1200" kern="1200">
        <a:solidFill>
          <a:srgbClr val="000000"/>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5C69678-8661-4A93-A4AF-8B0D6296144C}" type="slidenum">
              <a:rPr lang="en-GB" smtClean="0"/>
              <a:pPr/>
              <a:t>2</a:t>
            </a:fld>
            <a:endParaRPr lang="en-GB" smtClean="0"/>
          </a:p>
        </p:txBody>
      </p:sp>
      <p:sp>
        <p:nvSpPr>
          <p:cNvPr id="22531"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B33B4FD5-F5CD-4022-AE4F-E9D70FDEBDB2}" type="slidenum">
              <a:rPr lang="en-GB" sz="1200">
                <a:solidFill>
                  <a:srgbClr val="000000"/>
                </a:solidFill>
              </a:rPr>
              <a:pPr algn="r"/>
              <a:t>2</a:t>
            </a:fld>
            <a:endParaRPr lang="en-GB" sz="1200">
              <a:solidFill>
                <a:srgbClr val="000000"/>
              </a:solidFill>
            </a:endParaRPr>
          </a:p>
        </p:txBody>
      </p:sp>
      <p:sp>
        <p:nvSpPr>
          <p:cNvPr id="22532" name="Rectangle 2"/>
          <p:cNvSpPr>
            <a:spLocks noChangeArrowheads="1" noTextEdit="1"/>
          </p:cNvSpPr>
          <p:nvPr>
            <p:ph type="sldImg"/>
          </p:nvPr>
        </p:nvSpPr>
        <p:spPr>
          <a:xfrm>
            <a:off x="917575" y="744538"/>
            <a:ext cx="4962525" cy="3722687"/>
          </a:xfrm>
          <a:ln/>
        </p:spPr>
      </p:sp>
      <p:sp>
        <p:nvSpPr>
          <p:cNvPr id="2253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478D8FB-454E-4F9A-9FE6-36F49BFD7D5C}" type="slidenum">
              <a:rPr lang="en-GB" smtClean="0"/>
              <a:pPr/>
              <a:t>14</a:t>
            </a:fld>
            <a:endParaRPr lang="en-GB" smtClean="0"/>
          </a:p>
        </p:txBody>
      </p:sp>
      <p:sp>
        <p:nvSpPr>
          <p:cNvPr id="31747"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90DEEEDB-7E46-4614-AE21-178B58BC8F3A}" type="slidenum">
              <a:rPr lang="en-GB" sz="1200">
                <a:solidFill>
                  <a:srgbClr val="000000"/>
                </a:solidFill>
              </a:rPr>
              <a:pPr algn="r"/>
              <a:t>14</a:t>
            </a:fld>
            <a:endParaRPr lang="en-GB" sz="1200">
              <a:solidFill>
                <a:srgbClr val="000000"/>
              </a:solidFill>
            </a:endParaRPr>
          </a:p>
        </p:txBody>
      </p:sp>
      <p:sp>
        <p:nvSpPr>
          <p:cNvPr id="31748" name="Rectangle 2"/>
          <p:cNvSpPr>
            <a:spLocks noChangeArrowheads="1" noTextEdit="1"/>
          </p:cNvSpPr>
          <p:nvPr>
            <p:ph type="sldImg"/>
          </p:nvPr>
        </p:nvSpPr>
        <p:spPr>
          <a:xfrm>
            <a:off x="917575" y="744538"/>
            <a:ext cx="4962525" cy="3722687"/>
          </a:xfrm>
          <a:ln/>
        </p:spPr>
      </p:sp>
      <p:sp>
        <p:nvSpPr>
          <p:cNvPr id="3174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F74D30C-13A3-4F7B-988E-302C4203EE06}" type="slidenum">
              <a:rPr lang="en-GB" smtClean="0"/>
              <a:pPr/>
              <a:t>15</a:t>
            </a:fld>
            <a:endParaRPr lang="en-GB" smtClean="0"/>
          </a:p>
        </p:txBody>
      </p:sp>
      <p:sp>
        <p:nvSpPr>
          <p:cNvPr id="32771"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B22E24CE-586C-4A05-8CFA-FA9A60CFED8F}" type="slidenum">
              <a:rPr lang="en-GB" sz="1200">
                <a:solidFill>
                  <a:srgbClr val="000000"/>
                </a:solidFill>
              </a:rPr>
              <a:pPr algn="r"/>
              <a:t>15</a:t>
            </a:fld>
            <a:endParaRPr lang="en-GB" sz="1200">
              <a:solidFill>
                <a:srgbClr val="000000"/>
              </a:solidFill>
            </a:endParaRPr>
          </a:p>
        </p:txBody>
      </p:sp>
      <p:sp>
        <p:nvSpPr>
          <p:cNvPr id="32772" name="Rectangle 2"/>
          <p:cNvSpPr>
            <a:spLocks noChangeArrowheads="1" noTextEdit="1"/>
          </p:cNvSpPr>
          <p:nvPr>
            <p:ph type="sldImg"/>
          </p:nvPr>
        </p:nvSpPr>
        <p:spPr>
          <a:xfrm>
            <a:off x="917575" y="744538"/>
            <a:ext cx="4962525" cy="3722687"/>
          </a:xfrm>
          <a:ln/>
        </p:spPr>
      </p:sp>
      <p:sp>
        <p:nvSpPr>
          <p:cNvPr id="3277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DCF8DEB-8EE8-405D-85E0-4D5F0C27634F}" type="slidenum">
              <a:rPr lang="en-GB" smtClean="0"/>
              <a:pPr/>
              <a:t>16</a:t>
            </a:fld>
            <a:endParaRPr lang="en-GB" smtClean="0"/>
          </a:p>
        </p:txBody>
      </p:sp>
      <p:sp>
        <p:nvSpPr>
          <p:cNvPr id="33795"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2CF939FF-DFA2-4397-A037-AABBB9DB4C83}" type="slidenum">
              <a:rPr lang="en-GB" sz="1200">
                <a:solidFill>
                  <a:srgbClr val="000000"/>
                </a:solidFill>
              </a:rPr>
              <a:pPr algn="r"/>
              <a:t>16</a:t>
            </a:fld>
            <a:endParaRPr lang="en-GB" sz="1200">
              <a:solidFill>
                <a:srgbClr val="000000"/>
              </a:solidFill>
            </a:endParaRPr>
          </a:p>
        </p:txBody>
      </p:sp>
      <p:sp>
        <p:nvSpPr>
          <p:cNvPr id="33796" name="Rectangle 2"/>
          <p:cNvSpPr>
            <a:spLocks noChangeArrowheads="1" noTextEdit="1"/>
          </p:cNvSpPr>
          <p:nvPr>
            <p:ph type="sldImg"/>
          </p:nvPr>
        </p:nvSpPr>
        <p:spPr>
          <a:xfrm>
            <a:off x="917575" y="744538"/>
            <a:ext cx="4962525" cy="3722687"/>
          </a:xfrm>
          <a:ln/>
        </p:spPr>
      </p:sp>
      <p:sp>
        <p:nvSpPr>
          <p:cNvPr id="3379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72951F8-0437-4D86-9910-5C938675E3BE}" type="slidenum">
              <a:rPr lang="en-GB" smtClean="0"/>
              <a:pPr/>
              <a:t>17</a:t>
            </a:fld>
            <a:endParaRPr lang="en-GB" smtClean="0"/>
          </a:p>
        </p:txBody>
      </p:sp>
      <p:sp>
        <p:nvSpPr>
          <p:cNvPr id="34819"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56BC5302-D86B-4B86-9266-C460BB43AE6B}" type="slidenum">
              <a:rPr lang="en-GB" sz="1200">
                <a:solidFill>
                  <a:srgbClr val="000000"/>
                </a:solidFill>
              </a:rPr>
              <a:pPr algn="r"/>
              <a:t>17</a:t>
            </a:fld>
            <a:endParaRPr lang="en-GB" sz="1200">
              <a:solidFill>
                <a:srgbClr val="000000"/>
              </a:solidFill>
            </a:endParaRPr>
          </a:p>
        </p:txBody>
      </p:sp>
      <p:sp>
        <p:nvSpPr>
          <p:cNvPr id="34820" name="Rectangle 2"/>
          <p:cNvSpPr>
            <a:spLocks noChangeArrowheads="1" noTextEdit="1"/>
          </p:cNvSpPr>
          <p:nvPr>
            <p:ph type="sldImg"/>
          </p:nvPr>
        </p:nvSpPr>
        <p:spPr>
          <a:xfrm>
            <a:off x="917575" y="744538"/>
            <a:ext cx="4962525" cy="3722687"/>
          </a:xfrm>
          <a:ln/>
        </p:spPr>
      </p:sp>
      <p:sp>
        <p:nvSpPr>
          <p:cNvPr id="3482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1C02535-7521-4160-9954-161765850968}" type="slidenum">
              <a:rPr lang="en-GB" smtClean="0"/>
              <a:pPr/>
              <a:t>18</a:t>
            </a:fld>
            <a:endParaRPr lang="en-GB" smtClean="0"/>
          </a:p>
        </p:txBody>
      </p:sp>
      <p:sp>
        <p:nvSpPr>
          <p:cNvPr id="35843"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9E3D8669-5270-484A-B4C4-03FFDEE086B2}" type="slidenum">
              <a:rPr lang="en-GB" sz="1200">
                <a:solidFill>
                  <a:srgbClr val="000000"/>
                </a:solidFill>
              </a:rPr>
              <a:pPr algn="r"/>
              <a:t>18</a:t>
            </a:fld>
            <a:endParaRPr lang="en-GB" sz="1200">
              <a:solidFill>
                <a:srgbClr val="000000"/>
              </a:solidFill>
            </a:endParaRPr>
          </a:p>
        </p:txBody>
      </p:sp>
      <p:sp>
        <p:nvSpPr>
          <p:cNvPr id="35844" name="Rectangle 2"/>
          <p:cNvSpPr>
            <a:spLocks noChangeArrowheads="1" noTextEdit="1"/>
          </p:cNvSpPr>
          <p:nvPr>
            <p:ph type="sldImg"/>
          </p:nvPr>
        </p:nvSpPr>
        <p:spPr>
          <a:xfrm>
            <a:off x="917575" y="744538"/>
            <a:ext cx="4962525" cy="3722687"/>
          </a:xfrm>
          <a:ln/>
        </p:spPr>
      </p:sp>
      <p:sp>
        <p:nvSpPr>
          <p:cNvPr id="3584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A09E341-5C05-4744-AC92-AB0B2DD7BBAC}" type="slidenum">
              <a:rPr lang="en-GB" smtClean="0"/>
              <a:pPr/>
              <a:t>3</a:t>
            </a:fld>
            <a:endParaRPr lang="en-GB" smtClean="0"/>
          </a:p>
        </p:txBody>
      </p:sp>
      <p:sp>
        <p:nvSpPr>
          <p:cNvPr id="23555"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78012CFA-D937-4258-B26A-27A4EAA295BC}" type="slidenum">
              <a:rPr lang="en-GB" sz="1200">
                <a:solidFill>
                  <a:srgbClr val="000000"/>
                </a:solidFill>
              </a:rPr>
              <a:pPr algn="r"/>
              <a:t>3</a:t>
            </a:fld>
            <a:endParaRPr lang="en-GB" sz="1200">
              <a:solidFill>
                <a:srgbClr val="000000"/>
              </a:solidFill>
            </a:endParaRPr>
          </a:p>
        </p:txBody>
      </p:sp>
      <p:sp>
        <p:nvSpPr>
          <p:cNvPr id="23556" name="Rectangle 2"/>
          <p:cNvSpPr>
            <a:spLocks noChangeArrowheads="1" noTextEdit="1"/>
          </p:cNvSpPr>
          <p:nvPr>
            <p:ph type="sldImg"/>
          </p:nvPr>
        </p:nvSpPr>
        <p:spPr>
          <a:xfrm>
            <a:off x="917575" y="744538"/>
            <a:ext cx="4962525" cy="3722687"/>
          </a:xfrm>
          <a:ln/>
        </p:spPr>
      </p:sp>
      <p:sp>
        <p:nvSpPr>
          <p:cNvPr id="2355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993C57-B702-4194-81A4-40457FF5A28A}" type="slidenum">
              <a:rPr lang="en-GB" smtClean="0"/>
              <a:pPr/>
              <a:t>6</a:t>
            </a:fld>
            <a:endParaRPr lang="en-GB" smtClean="0"/>
          </a:p>
        </p:txBody>
      </p:sp>
      <p:sp>
        <p:nvSpPr>
          <p:cNvPr id="24579" name="Rectangle 2"/>
          <p:cNvSpPr>
            <a:spLocks noChangeArrowheads="1" noTextEdit="1"/>
          </p:cNvSpPr>
          <p:nvPr>
            <p:ph type="sldImg"/>
          </p:nvPr>
        </p:nvSpPr>
        <p:spPr>
          <a:xfrm>
            <a:off x="919163" y="746125"/>
            <a:ext cx="4959350" cy="3721100"/>
          </a:xfrm>
          <a:ln/>
        </p:spPr>
      </p:sp>
      <p:sp>
        <p:nvSpPr>
          <p:cNvPr id="24580"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3945139-0DC3-4986-AE01-E784C11014CD}" type="slidenum">
              <a:rPr lang="en-GB" smtClean="0"/>
              <a:pPr/>
              <a:t>7</a:t>
            </a:fld>
            <a:endParaRPr lang="en-GB" smtClean="0"/>
          </a:p>
        </p:txBody>
      </p:sp>
      <p:sp>
        <p:nvSpPr>
          <p:cNvPr id="25603" name="Rectangle 2"/>
          <p:cNvSpPr>
            <a:spLocks noChangeArrowheads="1" noTextEdit="1"/>
          </p:cNvSpPr>
          <p:nvPr>
            <p:ph type="sldImg"/>
          </p:nvPr>
        </p:nvSpPr>
        <p:spPr>
          <a:xfrm>
            <a:off x="919163" y="746125"/>
            <a:ext cx="4959350" cy="3721100"/>
          </a:xfrm>
          <a:ln/>
        </p:spPr>
      </p:sp>
      <p:sp>
        <p:nvSpPr>
          <p:cNvPr id="25604" name="Rectangle 3"/>
          <p:cNvSpPr>
            <a:spLocks noGrp="1" noChangeArrowheads="1"/>
          </p:cNvSpPr>
          <p:nvPr>
            <p:ph type="body" idx="1"/>
          </p:nvPr>
        </p:nvSpPr>
        <p:spPr>
          <a:xfrm>
            <a:off x="679450" y="4714875"/>
            <a:ext cx="5438775" cy="4467225"/>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5FB364A-24D3-4CDF-8057-659944DA3564}" type="slidenum">
              <a:rPr lang="en-GB" smtClean="0"/>
              <a:pPr/>
              <a:t>8</a:t>
            </a:fld>
            <a:endParaRPr lang="en-GB" smtClean="0"/>
          </a:p>
        </p:txBody>
      </p:sp>
      <p:sp>
        <p:nvSpPr>
          <p:cNvPr id="26627" name="Rectangle 2"/>
          <p:cNvSpPr>
            <a:spLocks noChangeArrowheads="1" noTextEdit="1"/>
          </p:cNvSpPr>
          <p:nvPr>
            <p:ph type="sldImg"/>
          </p:nvPr>
        </p:nvSpPr>
        <p:spPr>
          <a:xfrm>
            <a:off x="919163" y="746125"/>
            <a:ext cx="4959350" cy="3721100"/>
          </a:xfrm>
          <a:ln/>
        </p:spPr>
      </p:sp>
      <p:sp>
        <p:nvSpPr>
          <p:cNvPr id="26628" name="Rectangle 3"/>
          <p:cNvSpPr>
            <a:spLocks noGrp="1" noChangeArrowheads="1"/>
          </p:cNvSpPr>
          <p:nvPr>
            <p:ph type="body" idx="1"/>
          </p:nvPr>
        </p:nvSpPr>
        <p:spPr>
          <a:xfrm>
            <a:off x="679450" y="4714875"/>
            <a:ext cx="5438775" cy="4467225"/>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2C811BE-8694-4248-B171-36DF16C81FE0}" type="slidenum">
              <a:rPr lang="en-GB" smtClean="0"/>
              <a:pPr/>
              <a:t>9</a:t>
            </a:fld>
            <a:endParaRPr lang="en-GB" smtClean="0"/>
          </a:p>
        </p:txBody>
      </p:sp>
      <p:sp>
        <p:nvSpPr>
          <p:cNvPr id="27651"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FDA4F7DC-17B0-4FEB-A16A-2789D3625044}" type="slidenum">
              <a:rPr lang="en-GB" sz="1200">
                <a:solidFill>
                  <a:srgbClr val="000000"/>
                </a:solidFill>
              </a:rPr>
              <a:pPr algn="r"/>
              <a:t>9</a:t>
            </a:fld>
            <a:endParaRPr lang="en-GB" sz="1200">
              <a:solidFill>
                <a:srgbClr val="000000"/>
              </a:solidFill>
            </a:endParaRPr>
          </a:p>
        </p:txBody>
      </p:sp>
      <p:sp>
        <p:nvSpPr>
          <p:cNvPr id="27652" name="Rectangle 2"/>
          <p:cNvSpPr>
            <a:spLocks noChangeArrowheads="1" noTextEdit="1"/>
          </p:cNvSpPr>
          <p:nvPr>
            <p:ph type="sldImg"/>
          </p:nvPr>
        </p:nvSpPr>
        <p:spPr>
          <a:xfrm>
            <a:off x="917575" y="744538"/>
            <a:ext cx="4962525" cy="3722687"/>
          </a:xfrm>
          <a:ln/>
        </p:spPr>
      </p:sp>
      <p:sp>
        <p:nvSpPr>
          <p:cNvPr id="2765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CB2F896-16EA-488C-B03D-C8DBCC9404C8}" type="slidenum">
              <a:rPr lang="en-GB" smtClean="0"/>
              <a:pPr/>
              <a:t>11</a:t>
            </a:fld>
            <a:endParaRPr lang="en-GB" smtClean="0"/>
          </a:p>
        </p:txBody>
      </p:sp>
      <p:sp>
        <p:nvSpPr>
          <p:cNvPr id="28675"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6669250E-9797-4E05-934A-02CCFC33C67C}" type="slidenum">
              <a:rPr lang="en-GB" sz="1200">
                <a:solidFill>
                  <a:srgbClr val="000000"/>
                </a:solidFill>
              </a:rPr>
              <a:pPr algn="r"/>
              <a:t>11</a:t>
            </a:fld>
            <a:endParaRPr lang="en-GB" sz="1200">
              <a:solidFill>
                <a:srgbClr val="000000"/>
              </a:solidFill>
            </a:endParaRPr>
          </a:p>
        </p:txBody>
      </p:sp>
      <p:sp>
        <p:nvSpPr>
          <p:cNvPr id="28676" name="Rectangle 2"/>
          <p:cNvSpPr>
            <a:spLocks noChangeArrowheads="1" noTextEdit="1"/>
          </p:cNvSpPr>
          <p:nvPr>
            <p:ph type="sldImg"/>
          </p:nvPr>
        </p:nvSpPr>
        <p:spPr>
          <a:xfrm>
            <a:off x="917575" y="744538"/>
            <a:ext cx="4962525" cy="3722687"/>
          </a:xfrm>
          <a:ln/>
        </p:spPr>
      </p:sp>
      <p:sp>
        <p:nvSpPr>
          <p:cNvPr id="2867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06C3228-5587-4BFB-B5E4-C349AE0CC76F}" type="slidenum">
              <a:rPr lang="en-GB" smtClean="0"/>
              <a:pPr/>
              <a:t>12</a:t>
            </a:fld>
            <a:endParaRPr lang="en-GB" smtClean="0"/>
          </a:p>
        </p:txBody>
      </p:sp>
      <p:sp>
        <p:nvSpPr>
          <p:cNvPr id="29699"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56722FF4-1E7A-4270-9B83-A5E5BEC6D413}" type="slidenum">
              <a:rPr lang="en-GB" sz="1200">
                <a:solidFill>
                  <a:srgbClr val="000000"/>
                </a:solidFill>
              </a:rPr>
              <a:pPr algn="r"/>
              <a:t>12</a:t>
            </a:fld>
            <a:endParaRPr lang="en-GB" sz="1200">
              <a:solidFill>
                <a:srgbClr val="000000"/>
              </a:solidFill>
            </a:endParaRPr>
          </a:p>
        </p:txBody>
      </p:sp>
      <p:sp>
        <p:nvSpPr>
          <p:cNvPr id="29700" name="Rectangle 2"/>
          <p:cNvSpPr>
            <a:spLocks noChangeArrowheads="1" noTextEdit="1"/>
          </p:cNvSpPr>
          <p:nvPr>
            <p:ph type="sldImg"/>
          </p:nvPr>
        </p:nvSpPr>
        <p:spPr>
          <a:xfrm>
            <a:off x="917575" y="744538"/>
            <a:ext cx="4962525" cy="3722687"/>
          </a:xfrm>
          <a:ln/>
        </p:spPr>
      </p:sp>
      <p:sp>
        <p:nvSpPr>
          <p:cNvPr id="2970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2106AD6-6F66-436C-A55B-F0F6E03D8515}" type="slidenum">
              <a:rPr lang="en-GB" smtClean="0"/>
              <a:pPr/>
              <a:t>13</a:t>
            </a:fld>
            <a:endParaRPr lang="en-GB" smtClean="0"/>
          </a:p>
        </p:txBody>
      </p:sp>
      <p:sp>
        <p:nvSpPr>
          <p:cNvPr id="30723" name="Rectangle 7"/>
          <p:cNvSpPr txBox="1">
            <a:spLocks noGrp="1" noChangeArrowheads="1"/>
          </p:cNvSpPr>
          <p:nvPr/>
        </p:nvSpPr>
        <p:spPr bwMode="auto">
          <a:xfrm>
            <a:off x="3851275" y="9431338"/>
            <a:ext cx="2946400" cy="496887"/>
          </a:xfrm>
          <a:prstGeom prst="rect">
            <a:avLst/>
          </a:prstGeom>
          <a:noFill/>
          <a:ln w="9525">
            <a:noFill/>
            <a:miter lim="800000"/>
            <a:headEnd/>
            <a:tailEnd/>
          </a:ln>
        </p:spPr>
        <p:txBody>
          <a:bodyPr lIns="92075" tIns="46037" rIns="92075" bIns="46037" anchor="b"/>
          <a:lstStyle/>
          <a:p>
            <a:pPr algn="r"/>
            <a:fld id="{604D8AC0-2D17-4B8A-BD78-56215BBBBEDB}" type="slidenum">
              <a:rPr lang="en-GB" sz="1200">
                <a:solidFill>
                  <a:srgbClr val="000000"/>
                </a:solidFill>
              </a:rPr>
              <a:pPr algn="r"/>
              <a:t>13</a:t>
            </a:fld>
            <a:endParaRPr lang="en-GB" sz="1200">
              <a:solidFill>
                <a:srgbClr val="000000"/>
              </a:solidFill>
            </a:endParaRPr>
          </a:p>
        </p:txBody>
      </p:sp>
      <p:sp>
        <p:nvSpPr>
          <p:cNvPr id="30724" name="Rectangle 2"/>
          <p:cNvSpPr>
            <a:spLocks noChangeArrowheads="1" noTextEdit="1"/>
          </p:cNvSpPr>
          <p:nvPr>
            <p:ph type="sldImg"/>
          </p:nvPr>
        </p:nvSpPr>
        <p:spPr>
          <a:xfrm>
            <a:off x="917575" y="744538"/>
            <a:ext cx="4962525" cy="3722687"/>
          </a:xfrm>
          <a:ln/>
        </p:spPr>
      </p:sp>
      <p:sp>
        <p:nvSpPr>
          <p:cNvPr id="3072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solidFill>
          <a:srgbClr val="FFFFFF"/>
        </a:solidFill>
        <a:effectLst/>
      </p:bgPr>
    </p:bg>
    <p:spTree>
      <p:nvGrpSpPr>
        <p:cNvPr id="1" name=""/>
        <p:cNvGrpSpPr/>
        <p:nvPr/>
      </p:nvGrpSpPr>
      <p:grpSpPr>
        <a:xfrm>
          <a:off x="0" y="0"/>
          <a:ext cx="0" cy="0"/>
          <a:chOff x="0" y="0"/>
          <a:chExt cx="0" cy="0"/>
        </a:xfrm>
      </p:grpSpPr>
      <p:sp>
        <p:nvSpPr>
          <p:cNvPr id="4" name="Rectangle 34"/>
          <p:cNvSpPr>
            <a:spLocks noChangeArrowheads="1"/>
          </p:cNvSpPr>
          <p:nvPr/>
        </p:nvSpPr>
        <p:spPr bwMode="auto">
          <a:xfrm>
            <a:off x="0" y="0"/>
            <a:ext cx="9144000" cy="6856413"/>
          </a:xfrm>
          <a:prstGeom prst="rect">
            <a:avLst/>
          </a:prstGeom>
          <a:solidFill>
            <a:srgbClr val="FFFFFF"/>
          </a:solidFill>
          <a:ln w="12700">
            <a:noFill/>
            <a:miter lim="800000"/>
            <a:headEnd type="none" w="sm" len="sm"/>
            <a:tailEnd type="none" w="sm" len="sm"/>
          </a:ln>
          <a:effectLst/>
        </p:spPr>
        <p:txBody>
          <a:bodyPr wrap="none" anchor="ctr"/>
          <a:lstStyle/>
          <a:p>
            <a:pPr>
              <a:defRPr/>
            </a:pPr>
            <a:endParaRPr lang="en-GB"/>
          </a:p>
        </p:txBody>
      </p:sp>
      <p:pic>
        <p:nvPicPr>
          <p:cNvPr id="5" name="Picture 33" descr="title page 3 shape"/>
          <p:cNvPicPr>
            <a:picLocks noChangeAspect="1" noChangeArrowheads="1"/>
          </p:cNvPicPr>
          <p:nvPr/>
        </p:nvPicPr>
        <p:blipFill>
          <a:blip r:embed="rId2" cstate="print"/>
          <a:srcRect/>
          <a:stretch>
            <a:fillRect/>
          </a:stretch>
        </p:blipFill>
        <p:spPr bwMode="auto">
          <a:xfrm>
            <a:off x="0" y="0"/>
            <a:ext cx="8872538" cy="5956300"/>
          </a:xfrm>
          <a:prstGeom prst="rect">
            <a:avLst/>
          </a:prstGeom>
          <a:noFill/>
          <a:ln w="9525">
            <a:noFill/>
            <a:miter lim="800000"/>
            <a:headEnd/>
            <a:tailEnd/>
          </a:ln>
        </p:spPr>
      </p:pic>
      <p:pic>
        <p:nvPicPr>
          <p:cNvPr id="6" name="Picture 29" descr="title page together logo"/>
          <p:cNvPicPr>
            <a:picLocks noChangeAspect="1" noChangeArrowheads="1"/>
          </p:cNvPicPr>
          <p:nvPr/>
        </p:nvPicPr>
        <p:blipFill>
          <a:blip r:embed="rId3" cstate="print"/>
          <a:srcRect l="2782" t="15517" r="2185"/>
          <a:stretch>
            <a:fillRect/>
          </a:stretch>
        </p:blipFill>
        <p:spPr bwMode="auto">
          <a:xfrm>
            <a:off x="336550" y="6111875"/>
            <a:ext cx="2278063" cy="388938"/>
          </a:xfrm>
          <a:prstGeom prst="rect">
            <a:avLst/>
          </a:prstGeom>
          <a:noFill/>
          <a:ln w="9525">
            <a:noFill/>
            <a:miter lim="800000"/>
            <a:headEnd/>
            <a:tailEnd/>
          </a:ln>
        </p:spPr>
      </p:pic>
      <p:pic>
        <p:nvPicPr>
          <p:cNvPr id="7" name="Picture 30" descr="title page Logo"/>
          <p:cNvPicPr>
            <a:picLocks noChangeAspect="1" noChangeArrowheads="1"/>
          </p:cNvPicPr>
          <p:nvPr/>
        </p:nvPicPr>
        <p:blipFill>
          <a:blip r:embed="rId4" cstate="print"/>
          <a:srcRect/>
          <a:stretch>
            <a:fillRect/>
          </a:stretch>
        </p:blipFill>
        <p:spPr bwMode="auto">
          <a:xfrm>
            <a:off x="6769100" y="5965825"/>
            <a:ext cx="2103438" cy="641350"/>
          </a:xfrm>
          <a:prstGeom prst="rect">
            <a:avLst/>
          </a:prstGeom>
          <a:noFill/>
          <a:ln w="9525">
            <a:noFill/>
            <a:miter lim="800000"/>
            <a:headEnd/>
            <a:tailEnd/>
          </a:ln>
        </p:spPr>
      </p:pic>
      <p:sp>
        <p:nvSpPr>
          <p:cNvPr id="3075" name="Rectangle 3"/>
          <p:cNvSpPr>
            <a:spLocks noGrp="1" noChangeArrowheads="1"/>
          </p:cNvSpPr>
          <p:nvPr>
            <p:ph type="ctrTitle" sz="quarter"/>
          </p:nvPr>
        </p:nvSpPr>
        <p:spPr bwMode="gray">
          <a:xfrm>
            <a:off x="354013" y="419100"/>
            <a:ext cx="6446837" cy="914400"/>
          </a:xfrm>
        </p:spPr>
        <p:txBody>
          <a:bodyPr anchor="t"/>
          <a:lstStyle>
            <a:lvl1pPr>
              <a:defRPr sz="4800"/>
            </a:lvl1pPr>
          </a:lstStyle>
          <a:p>
            <a:r>
              <a:rPr lang="en-GB"/>
              <a:t>Click to edit Master title </a:t>
            </a:r>
          </a:p>
        </p:txBody>
      </p:sp>
      <p:sp>
        <p:nvSpPr>
          <p:cNvPr id="3076" name="Rectangle 4"/>
          <p:cNvSpPr>
            <a:spLocks noGrp="1" noChangeArrowheads="1"/>
          </p:cNvSpPr>
          <p:nvPr>
            <p:ph type="subTitle" sz="quarter" idx="1"/>
          </p:nvPr>
        </p:nvSpPr>
        <p:spPr bwMode="gray">
          <a:xfrm>
            <a:off x="368300" y="1298575"/>
            <a:ext cx="5484813" cy="1600200"/>
          </a:xfrm>
        </p:spPr>
        <p:txBody>
          <a:bodyPr/>
          <a:lstStyle>
            <a:lvl1pPr>
              <a:spcBef>
                <a:spcPct val="0"/>
              </a:spcBef>
              <a:defRPr sz="2600"/>
            </a:lvl1pPr>
          </a:lstStyle>
          <a:p>
            <a:r>
              <a:rPr lang="en-GB"/>
              <a:t>Click to edit Master </a:t>
            </a:r>
          </a:p>
          <a:p>
            <a:r>
              <a:rPr lang="en-GB"/>
              <a:t>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8E344DC-6015-47BC-9CF1-C9A317687A77}" type="datetime3">
              <a:rPr lang="en-GB"/>
              <a:pPr>
                <a:defRPr/>
              </a:pPr>
              <a:t>6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247650"/>
            <a:ext cx="2108200" cy="5195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6238" y="247650"/>
            <a:ext cx="6173787" cy="5195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597DADA-52B6-461E-A3DB-D15EBD6C6D8E}" type="datetime3">
              <a:rPr lang="en-GB"/>
              <a:pPr>
                <a:defRPr/>
              </a:pPr>
              <a:t>6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6AAF072-7E95-4BAF-B6AD-DFA9F2CF3553}" type="datetime3">
              <a:rPr lang="en-GB"/>
              <a:pPr>
                <a:defRPr/>
              </a:pPr>
              <a:t>6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29F6402-1B42-454E-8348-A66DEA3B5F54}" type="datetime3">
              <a:rPr lang="en-GB"/>
              <a:pPr>
                <a:defRPr/>
              </a:pPr>
              <a:t>6 September, 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6238" y="1328738"/>
            <a:ext cx="4140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8838" y="1328738"/>
            <a:ext cx="4141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FD77A8EC-80E3-410C-8B92-D6C0BD32F8BA}" type="datetime3">
              <a:rPr lang="en-GB"/>
              <a:pPr>
                <a:defRPr/>
              </a:pPr>
              <a:t>6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EE85A9A5-3199-4ED1-AE90-54443E7A7CCC}" type="datetime3">
              <a:rPr lang="en-GB"/>
              <a:pPr>
                <a:defRPr/>
              </a:pPr>
              <a:t>6 September, 2012</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CB6C57EC-82E8-478F-A2C1-19B91FAC970C}" type="datetime3">
              <a:rPr lang="en-GB"/>
              <a:pPr>
                <a:defRPr/>
              </a:pPr>
              <a:t>6 September, 2012</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90043F-0351-4758-9A44-EAE588F67513}" type="datetime3">
              <a:rPr lang="en-GB"/>
              <a:pPr>
                <a:defRPr/>
              </a:pPr>
              <a:t>6 September, 2012</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D1F079-486C-4672-B528-EE2AA70E2C09}" type="datetime3">
              <a:rPr lang="en-GB"/>
              <a:pPr>
                <a:defRPr/>
              </a:pPr>
              <a:t>6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96BFDC-E655-4085-9E1B-FCBD6D95C917}" type="datetime3">
              <a:rPr lang="en-GB"/>
              <a:pPr>
                <a:defRPr/>
              </a:pPr>
              <a:t>6 September, 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6238" y="247650"/>
            <a:ext cx="8434387" cy="8540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76238" y="1328738"/>
            <a:ext cx="8434387"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296863" y="6164263"/>
            <a:ext cx="1371600" cy="2286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l">
              <a:defRPr sz="1000">
                <a:solidFill>
                  <a:schemeClr val="tx1"/>
                </a:solidFill>
              </a:defRPr>
            </a:lvl1pPr>
          </a:lstStyle>
          <a:p>
            <a:pPr>
              <a:defRPr/>
            </a:pPr>
            <a:fld id="{2B70130C-8134-4713-8055-248CE1F7A1C2}" type="datetime3">
              <a:rPr lang="en-GB"/>
              <a:pPr>
                <a:defRPr/>
              </a:pPr>
              <a:t>6 September, 2012</a:t>
            </a:fld>
            <a:endParaRPr lang="en-GB"/>
          </a:p>
        </p:txBody>
      </p:sp>
      <p:sp>
        <p:nvSpPr>
          <p:cNvPr id="1029" name="Rectangle 5"/>
          <p:cNvSpPr>
            <a:spLocks noGrp="1" noChangeArrowheads="1"/>
          </p:cNvSpPr>
          <p:nvPr>
            <p:ph type="ftr" sz="quarter" idx="3"/>
          </p:nvPr>
        </p:nvSpPr>
        <p:spPr bwMode="auto">
          <a:xfrm>
            <a:off x="1897063" y="6164263"/>
            <a:ext cx="4065587" cy="2286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lvl1pPr algn="l">
              <a:defRPr sz="1000">
                <a:solidFill>
                  <a:schemeClr val="tx1"/>
                </a:solidFill>
              </a:defRPr>
            </a:lvl1pPr>
          </a:lstStyle>
          <a:p>
            <a:pPr>
              <a:defRPr/>
            </a:pPr>
            <a:endParaRPr lang="en-GB"/>
          </a:p>
        </p:txBody>
      </p:sp>
      <p:pic>
        <p:nvPicPr>
          <p:cNvPr id="1030" name="Picture 31" descr="title page Logo"/>
          <p:cNvPicPr>
            <a:picLocks noChangeAspect="1" noChangeArrowheads="1"/>
          </p:cNvPicPr>
          <p:nvPr/>
        </p:nvPicPr>
        <p:blipFill>
          <a:blip r:embed="rId13" cstate="print"/>
          <a:srcRect/>
          <a:stretch>
            <a:fillRect/>
          </a:stretch>
        </p:blipFill>
        <p:spPr bwMode="auto">
          <a:xfrm>
            <a:off x="6769100" y="5965825"/>
            <a:ext cx="2103438" cy="641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sldNum="0" hdr="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defRPr sz="2400">
          <a:solidFill>
            <a:schemeClr val="tx1"/>
          </a:solidFill>
          <a:latin typeface="+mn-lt"/>
          <a:ea typeface="+mn-ea"/>
          <a:cs typeface="+mn-cs"/>
        </a:defRPr>
      </a:lvl1pPr>
      <a:lvl2pPr marL="352425" indent="-350838" algn="l" rtl="0" eaLnBrk="0" fontAlgn="base" hangingPunct="0">
        <a:spcBef>
          <a:spcPct val="20000"/>
        </a:spcBef>
        <a:spcAft>
          <a:spcPct val="0"/>
        </a:spcAft>
        <a:buClr>
          <a:schemeClr val="tx2"/>
        </a:buClr>
        <a:buFont typeface="Symbol" pitchFamily="18" charset="2"/>
        <a:buChar char="·"/>
        <a:defRPr sz="2400">
          <a:solidFill>
            <a:schemeClr val="tx1"/>
          </a:solidFill>
          <a:latin typeface="+mn-lt"/>
        </a:defRPr>
      </a:lvl2pPr>
      <a:lvl3pPr marL="638175" indent="-284163" algn="l" rtl="0" eaLnBrk="0" fontAlgn="base" hangingPunct="0">
        <a:spcBef>
          <a:spcPct val="20000"/>
        </a:spcBef>
        <a:spcAft>
          <a:spcPct val="0"/>
        </a:spcAft>
        <a:buClr>
          <a:schemeClr val="tx2"/>
        </a:buClr>
        <a:buFont typeface="Arial" charset="0"/>
        <a:buChar char="-"/>
        <a:defRPr sz="2200">
          <a:solidFill>
            <a:schemeClr val="tx1"/>
          </a:solidFill>
          <a:latin typeface="+mn-lt"/>
        </a:defRPr>
      </a:lvl3pPr>
      <a:lvl4pPr marL="892175" indent="-252413" algn="l" rtl="0" eaLnBrk="0" fontAlgn="base" hangingPunct="0">
        <a:spcBef>
          <a:spcPct val="20000"/>
        </a:spcBef>
        <a:spcAft>
          <a:spcPct val="0"/>
        </a:spcAft>
        <a:buClr>
          <a:schemeClr val="tx2"/>
        </a:buClr>
        <a:buFont typeface="Symbol" pitchFamily="18" charset="2"/>
        <a:buChar char="·"/>
        <a:defRPr>
          <a:solidFill>
            <a:schemeClr val="tx1"/>
          </a:solidFill>
          <a:latin typeface="+mn-lt"/>
        </a:defRPr>
      </a:lvl4pPr>
      <a:lvl5pPr marL="1168400" indent="-274638" algn="l" rtl="0" eaLnBrk="0" fontAlgn="base" hangingPunct="0">
        <a:spcBef>
          <a:spcPct val="20000"/>
        </a:spcBef>
        <a:spcAft>
          <a:spcPct val="0"/>
        </a:spcAft>
        <a:buClr>
          <a:schemeClr val="tx2"/>
        </a:buClr>
        <a:buChar char="»"/>
        <a:defRPr>
          <a:solidFill>
            <a:schemeClr val="tx1"/>
          </a:solidFill>
          <a:latin typeface="+mn-lt"/>
        </a:defRPr>
      </a:lvl5pPr>
      <a:lvl6pPr marL="1625600" indent="-274638" algn="l" rtl="0" eaLnBrk="0" fontAlgn="base" hangingPunct="0">
        <a:spcBef>
          <a:spcPct val="20000"/>
        </a:spcBef>
        <a:spcAft>
          <a:spcPct val="0"/>
        </a:spcAft>
        <a:buClr>
          <a:schemeClr val="tx2"/>
        </a:buClr>
        <a:buChar char="»"/>
        <a:defRPr>
          <a:solidFill>
            <a:schemeClr val="tx1"/>
          </a:solidFill>
          <a:latin typeface="+mn-lt"/>
        </a:defRPr>
      </a:lvl6pPr>
      <a:lvl7pPr marL="2082800" indent="-274638" algn="l" rtl="0" eaLnBrk="0" fontAlgn="base" hangingPunct="0">
        <a:spcBef>
          <a:spcPct val="20000"/>
        </a:spcBef>
        <a:spcAft>
          <a:spcPct val="0"/>
        </a:spcAft>
        <a:buClr>
          <a:schemeClr val="tx2"/>
        </a:buClr>
        <a:buChar char="»"/>
        <a:defRPr>
          <a:solidFill>
            <a:schemeClr val="tx1"/>
          </a:solidFill>
          <a:latin typeface="+mn-lt"/>
        </a:defRPr>
      </a:lvl7pPr>
      <a:lvl8pPr marL="2540000" indent="-274638" algn="l" rtl="0" eaLnBrk="0" fontAlgn="base" hangingPunct="0">
        <a:spcBef>
          <a:spcPct val="20000"/>
        </a:spcBef>
        <a:spcAft>
          <a:spcPct val="0"/>
        </a:spcAft>
        <a:buClr>
          <a:schemeClr val="tx2"/>
        </a:buClr>
        <a:buChar char="»"/>
        <a:defRPr>
          <a:solidFill>
            <a:schemeClr val="tx1"/>
          </a:solidFill>
          <a:latin typeface="+mn-lt"/>
        </a:defRPr>
      </a:lvl8pPr>
      <a:lvl9pPr marL="2997200" indent="-274638" algn="l" rtl="0" eaLnBrk="0" fontAlgn="base" hangingPunct="0">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cienceblog.cancerresearchuk.org/2011/11/25/hope-or-false-hope/"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cancerchat.cancerresearchuk.org/thread/6075"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GB" smtClean="0">
                <a:latin typeface="CRUK Justlefthand" pitchFamily="2" charset="0"/>
              </a:rPr>
              <a:t>Social media and how we use it</a:t>
            </a:r>
          </a:p>
        </p:txBody>
      </p:sp>
      <p:sp>
        <p:nvSpPr>
          <p:cNvPr id="3075" name="Rectangle 3"/>
          <p:cNvSpPr>
            <a:spLocks noGrp="1" noChangeArrowheads="1"/>
          </p:cNvSpPr>
          <p:nvPr>
            <p:ph type="subTitle" idx="1"/>
          </p:nvPr>
        </p:nvSpPr>
        <p:spPr/>
        <p:txBody>
          <a:bodyPr/>
          <a:lstStyle/>
          <a:p>
            <a:pPr marL="0" indent="0"/>
            <a:r>
              <a:rPr lang="en-GB" smtClean="0"/>
              <a:t>A voluntary sector UK perspective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GB" smtClean="0">
                <a:latin typeface="CRUK Justlefthand" pitchFamily="2" charset="0"/>
              </a:rPr>
              <a:t>Social media and how we use it</a:t>
            </a:r>
          </a:p>
        </p:txBody>
      </p:sp>
      <p:sp>
        <p:nvSpPr>
          <p:cNvPr id="12291" name="Rectangle 3"/>
          <p:cNvSpPr>
            <a:spLocks noGrp="1" noChangeArrowheads="1"/>
          </p:cNvSpPr>
          <p:nvPr>
            <p:ph type="subTitle" idx="1"/>
          </p:nvPr>
        </p:nvSpPr>
        <p:spPr>
          <a:xfrm>
            <a:off x="368300" y="1298575"/>
            <a:ext cx="6100763" cy="2154238"/>
          </a:xfrm>
        </p:spPr>
        <p:txBody>
          <a:bodyPr/>
          <a:lstStyle/>
          <a:p>
            <a:pPr marL="0" indent="0"/>
            <a:r>
              <a:rPr lang="en-GB" smtClean="0"/>
              <a:t>Cancer Research UK’s experience, taking a coordinated approach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fld id="{95E721C5-D033-49BA-BABE-9B61C39D1F75}" type="datetime3">
              <a:rPr lang="en-GB" smtClean="0"/>
              <a:pPr/>
              <a:t>6 September, 2012</a:t>
            </a:fld>
            <a:endParaRPr lang="en-GB" smtClean="0"/>
          </a:p>
        </p:txBody>
      </p:sp>
      <p:sp>
        <p:nvSpPr>
          <p:cNvPr id="13315" name="Footer Placeholder 2"/>
          <p:cNvSpPr>
            <a:spLocks noGrp="1"/>
          </p:cNvSpPr>
          <p:nvPr>
            <p:ph type="ftr" sz="quarter" idx="11"/>
          </p:nvPr>
        </p:nvSpPr>
        <p:spPr>
          <a:noFill/>
        </p:spPr>
        <p:txBody>
          <a:bodyPr/>
          <a:lstStyle/>
          <a:p>
            <a:endParaRPr lang="en-US" smtClean="0"/>
          </a:p>
        </p:txBody>
      </p:sp>
      <p:sp>
        <p:nvSpPr>
          <p:cNvPr id="13316"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FAA39967-9589-4421-BABF-B6191D8F79D3}" type="datetime3">
              <a:rPr lang="en-GB" sz="1000">
                <a:solidFill>
                  <a:schemeClr val="tx1"/>
                </a:solidFill>
              </a:rPr>
              <a:pPr algn="l"/>
              <a:t>6 September, 2012</a:t>
            </a:fld>
            <a:endParaRPr lang="en-GB" sz="1000">
              <a:solidFill>
                <a:schemeClr val="tx1"/>
              </a:solidFill>
            </a:endParaRPr>
          </a:p>
        </p:txBody>
      </p:sp>
      <p:sp>
        <p:nvSpPr>
          <p:cNvPr id="13317"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3318" name="Rectangle 2"/>
          <p:cNvSpPr>
            <a:spLocks noGrp="1" noChangeArrowheads="1"/>
          </p:cNvSpPr>
          <p:nvPr>
            <p:ph type="title" idx="4294967295"/>
          </p:nvPr>
        </p:nvSpPr>
        <p:spPr/>
        <p:txBody>
          <a:bodyPr/>
          <a:lstStyle/>
          <a:p>
            <a:r>
              <a:rPr lang="en-GB" smtClean="0"/>
              <a:t>Cancer Research UK a coordinated approach to Social Media</a:t>
            </a:r>
          </a:p>
        </p:txBody>
      </p:sp>
      <p:sp>
        <p:nvSpPr>
          <p:cNvPr id="13319" name="Rectangle 3"/>
          <p:cNvSpPr>
            <a:spLocks noGrp="1" noChangeArrowheads="1"/>
          </p:cNvSpPr>
          <p:nvPr>
            <p:ph type="body" idx="4294967295"/>
          </p:nvPr>
        </p:nvSpPr>
        <p:spPr/>
        <p:txBody>
          <a:bodyPr/>
          <a:lstStyle/>
          <a:p>
            <a:pPr lvl="1"/>
            <a:r>
              <a:rPr lang="en-GB" sz="2000" smtClean="0"/>
              <a:t>Face book</a:t>
            </a:r>
          </a:p>
          <a:p>
            <a:pPr lvl="1"/>
            <a:r>
              <a:rPr lang="en-GB" sz="2000" smtClean="0"/>
              <a:t>Twitter</a:t>
            </a:r>
          </a:p>
          <a:p>
            <a:pPr lvl="1"/>
            <a:r>
              <a:rPr lang="en-GB" sz="2000" smtClean="0"/>
              <a:t>Our blog</a:t>
            </a:r>
          </a:p>
          <a:p>
            <a:pPr lvl="1"/>
            <a:r>
              <a:rPr lang="en-GB" sz="2000" smtClean="0"/>
              <a:t>Cancer Chat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p>
            <a:fld id="{0BB78508-9CE9-4911-97E6-94B6E02AF66C}" type="datetime3">
              <a:rPr lang="en-GB" smtClean="0"/>
              <a:pPr/>
              <a:t>6 September, 2012</a:t>
            </a:fld>
            <a:endParaRPr lang="en-GB" smtClean="0"/>
          </a:p>
        </p:txBody>
      </p:sp>
      <p:sp>
        <p:nvSpPr>
          <p:cNvPr id="14339" name="Footer Placeholder 2"/>
          <p:cNvSpPr>
            <a:spLocks noGrp="1"/>
          </p:cNvSpPr>
          <p:nvPr>
            <p:ph type="ftr" sz="quarter" idx="11"/>
          </p:nvPr>
        </p:nvSpPr>
        <p:spPr>
          <a:noFill/>
        </p:spPr>
        <p:txBody>
          <a:bodyPr/>
          <a:lstStyle/>
          <a:p>
            <a:endParaRPr lang="en-US" smtClean="0"/>
          </a:p>
        </p:txBody>
      </p:sp>
      <p:sp>
        <p:nvSpPr>
          <p:cNvPr id="14340"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EEB75D18-EC1A-4625-B7D4-FA23EA84D6EE}" type="datetime3">
              <a:rPr lang="en-GB" sz="1000">
                <a:solidFill>
                  <a:schemeClr val="tx1"/>
                </a:solidFill>
              </a:rPr>
              <a:pPr algn="l"/>
              <a:t>6 September, 2012</a:t>
            </a:fld>
            <a:endParaRPr lang="en-GB" sz="1000">
              <a:solidFill>
                <a:schemeClr val="tx1"/>
              </a:solidFill>
            </a:endParaRPr>
          </a:p>
        </p:txBody>
      </p:sp>
      <p:sp>
        <p:nvSpPr>
          <p:cNvPr id="14341"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4342" name="Rectangle 2"/>
          <p:cNvSpPr>
            <a:spLocks noGrp="1" noChangeArrowheads="1"/>
          </p:cNvSpPr>
          <p:nvPr>
            <p:ph type="title" idx="4294967295"/>
          </p:nvPr>
        </p:nvSpPr>
        <p:spPr/>
        <p:txBody>
          <a:bodyPr/>
          <a:lstStyle/>
          <a:p>
            <a:r>
              <a:rPr lang="en-GB" smtClean="0"/>
              <a:t>Facebook</a:t>
            </a:r>
          </a:p>
        </p:txBody>
      </p:sp>
      <p:sp>
        <p:nvSpPr>
          <p:cNvPr id="14343" name="Rectangle 3"/>
          <p:cNvSpPr>
            <a:spLocks noGrp="1" noChangeArrowheads="1"/>
          </p:cNvSpPr>
          <p:nvPr>
            <p:ph type="body" idx="4294967295"/>
          </p:nvPr>
        </p:nvSpPr>
        <p:spPr/>
        <p:txBody>
          <a:bodyPr/>
          <a:lstStyle/>
          <a:p>
            <a:pPr lvl="1"/>
            <a:r>
              <a:rPr lang="en-GB" sz="2000" smtClean="0"/>
              <a:t>Our facebook site is used primarily as an engagement tool with the public and supporters</a:t>
            </a:r>
          </a:p>
          <a:p>
            <a:pPr lvl="1"/>
            <a:r>
              <a:rPr lang="en-GB" sz="2000" smtClean="0"/>
              <a:t>We tend not to have lengthy conversations with the public through it</a:t>
            </a:r>
          </a:p>
          <a:p>
            <a:pPr lvl="1"/>
            <a:r>
              <a:rPr lang="en-GB" sz="2000" smtClean="0"/>
              <a:t>Our friends tell us about their experiences and fundraising activities</a:t>
            </a:r>
          </a:p>
          <a:p>
            <a:pPr lvl="1"/>
            <a:r>
              <a:rPr lang="en-GB" sz="2000" smtClean="0"/>
              <a:t>Publicising and recruiting for lobbying and campaigns</a:t>
            </a:r>
          </a:p>
          <a:p>
            <a:pPr lvl="1"/>
            <a:r>
              <a:rPr lang="en-GB" sz="2000" smtClean="0"/>
              <a:t>Publicising fundraising activities and research breakthroughs</a:t>
            </a:r>
          </a:p>
          <a:p>
            <a:pPr lvl="1"/>
            <a:r>
              <a:rPr lang="en-GB" sz="2000" smtClean="0"/>
              <a:t>Publicising our other services, like patient information</a:t>
            </a:r>
          </a:p>
          <a:p>
            <a:pPr lvl="1"/>
            <a:r>
              <a:rPr lang="en-GB" sz="2000" smtClean="0"/>
              <a:t>We will respond to any question that comes through our facebook page, but most of these are questions about our work.  Patient information requests are usually replied to by suggesting they contact the CIS staff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p>
            <a:fld id="{738F1B59-0096-4876-8A00-A2920A7B1916}" type="datetime3">
              <a:rPr lang="en-GB" smtClean="0"/>
              <a:pPr/>
              <a:t>6 September, 2012</a:t>
            </a:fld>
            <a:endParaRPr lang="en-GB" smtClean="0"/>
          </a:p>
        </p:txBody>
      </p:sp>
      <p:sp>
        <p:nvSpPr>
          <p:cNvPr id="15363" name="Footer Placeholder 2"/>
          <p:cNvSpPr>
            <a:spLocks noGrp="1"/>
          </p:cNvSpPr>
          <p:nvPr>
            <p:ph type="ftr" sz="quarter" idx="11"/>
          </p:nvPr>
        </p:nvSpPr>
        <p:spPr>
          <a:noFill/>
        </p:spPr>
        <p:txBody>
          <a:bodyPr/>
          <a:lstStyle/>
          <a:p>
            <a:endParaRPr lang="en-US" smtClean="0"/>
          </a:p>
        </p:txBody>
      </p:sp>
      <p:sp>
        <p:nvSpPr>
          <p:cNvPr id="15364"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8B3725CE-71D1-4B8C-B451-66F233DFE451}" type="datetime3">
              <a:rPr lang="en-GB" sz="1000">
                <a:solidFill>
                  <a:schemeClr val="tx1"/>
                </a:solidFill>
              </a:rPr>
              <a:pPr algn="l"/>
              <a:t>6 September, 2012</a:t>
            </a:fld>
            <a:endParaRPr lang="en-GB" sz="1000">
              <a:solidFill>
                <a:schemeClr val="tx1"/>
              </a:solidFill>
            </a:endParaRPr>
          </a:p>
        </p:txBody>
      </p:sp>
      <p:sp>
        <p:nvSpPr>
          <p:cNvPr id="15365"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5366" name="Rectangle 2"/>
          <p:cNvSpPr>
            <a:spLocks noGrp="1" noChangeArrowheads="1"/>
          </p:cNvSpPr>
          <p:nvPr>
            <p:ph type="title" idx="4294967295"/>
          </p:nvPr>
        </p:nvSpPr>
        <p:spPr/>
        <p:txBody>
          <a:bodyPr/>
          <a:lstStyle/>
          <a:p>
            <a:r>
              <a:rPr lang="en-GB" smtClean="0"/>
              <a:t>Twitter</a:t>
            </a:r>
          </a:p>
        </p:txBody>
      </p:sp>
      <p:sp>
        <p:nvSpPr>
          <p:cNvPr id="15367" name="Rectangle 3"/>
          <p:cNvSpPr>
            <a:spLocks noGrp="1" noChangeArrowheads="1"/>
          </p:cNvSpPr>
          <p:nvPr>
            <p:ph type="body" idx="4294967295"/>
          </p:nvPr>
        </p:nvSpPr>
        <p:spPr/>
        <p:txBody>
          <a:bodyPr/>
          <a:lstStyle/>
          <a:p>
            <a:pPr lvl="1"/>
            <a:r>
              <a:rPr lang="en-GB" sz="2000" smtClean="0"/>
              <a:t>Also used as an engagement tool</a:t>
            </a:r>
          </a:p>
          <a:p>
            <a:pPr lvl="1"/>
            <a:r>
              <a:rPr lang="en-GB" sz="2000" smtClean="0"/>
              <a:t>Great for keeping followers up to date in real time with an event</a:t>
            </a:r>
          </a:p>
          <a:p>
            <a:pPr lvl="1"/>
            <a:r>
              <a:rPr lang="en-GB" sz="2000" smtClean="0"/>
              <a:t>Also for driving people to support lobbying campaigns</a:t>
            </a:r>
          </a:p>
          <a:p>
            <a:pPr lvl="1"/>
            <a:r>
              <a:rPr lang="en-GB" sz="2000" smtClean="0"/>
              <a:t>And for publicising any other information or service we produce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p>
            <a:fld id="{81FF943B-19B8-48A0-AA37-33C6023FE39D}" type="datetime3">
              <a:rPr lang="en-GB" smtClean="0"/>
              <a:pPr/>
              <a:t>6 September, 2012</a:t>
            </a:fld>
            <a:endParaRPr lang="en-GB" smtClean="0"/>
          </a:p>
        </p:txBody>
      </p:sp>
      <p:sp>
        <p:nvSpPr>
          <p:cNvPr id="16387" name="Footer Placeholder 2"/>
          <p:cNvSpPr>
            <a:spLocks noGrp="1"/>
          </p:cNvSpPr>
          <p:nvPr>
            <p:ph type="ftr" sz="quarter" idx="11"/>
          </p:nvPr>
        </p:nvSpPr>
        <p:spPr>
          <a:noFill/>
        </p:spPr>
        <p:txBody>
          <a:bodyPr/>
          <a:lstStyle/>
          <a:p>
            <a:endParaRPr lang="en-US" smtClean="0"/>
          </a:p>
        </p:txBody>
      </p:sp>
      <p:sp>
        <p:nvSpPr>
          <p:cNvPr id="16388"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B4A230F6-02C2-40BD-B6CD-2679573725C0}" type="datetime3">
              <a:rPr lang="en-GB" sz="1000">
                <a:solidFill>
                  <a:schemeClr val="tx1"/>
                </a:solidFill>
              </a:rPr>
              <a:pPr algn="l"/>
              <a:t>6 September, 2012</a:t>
            </a:fld>
            <a:endParaRPr lang="en-GB" sz="1000">
              <a:solidFill>
                <a:schemeClr val="tx1"/>
              </a:solidFill>
            </a:endParaRPr>
          </a:p>
        </p:txBody>
      </p:sp>
      <p:sp>
        <p:nvSpPr>
          <p:cNvPr id="16389"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6390" name="Rectangle 2"/>
          <p:cNvSpPr>
            <a:spLocks noGrp="1" noChangeArrowheads="1"/>
          </p:cNvSpPr>
          <p:nvPr>
            <p:ph type="title" idx="4294967295"/>
          </p:nvPr>
        </p:nvSpPr>
        <p:spPr/>
        <p:txBody>
          <a:bodyPr/>
          <a:lstStyle/>
          <a:p>
            <a:r>
              <a:rPr lang="en-GB" smtClean="0"/>
              <a:t>Blog </a:t>
            </a:r>
          </a:p>
        </p:txBody>
      </p:sp>
      <p:sp>
        <p:nvSpPr>
          <p:cNvPr id="16391" name="Rectangle 3"/>
          <p:cNvSpPr>
            <a:spLocks noGrp="1" noChangeArrowheads="1"/>
          </p:cNvSpPr>
          <p:nvPr>
            <p:ph type="body" idx="4294967295"/>
          </p:nvPr>
        </p:nvSpPr>
        <p:spPr/>
        <p:txBody>
          <a:bodyPr/>
          <a:lstStyle/>
          <a:p>
            <a:pPr lvl="1"/>
            <a:r>
              <a:rPr lang="en-GB" sz="2000" smtClean="0"/>
              <a:t>A useful platform for giving an in-depth explanation of scientific or medical developments</a:t>
            </a:r>
          </a:p>
          <a:p>
            <a:pPr lvl="1"/>
            <a:r>
              <a:rPr lang="en-GB" sz="2000" smtClean="0"/>
              <a:t>Good for dispelling misinformation or giving a science based perspective</a:t>
            </a:r>
          </a:p>
          <a:p>
            <a:pPr lvl="1"/>
            <a:r>
              <a:rPr lang="en-GB" sz="2000" smtClean="0"/>
              <a:t>Allows people to leave comments which we can address should we need to</a:t>
            </a:r>
          </a:p>
          <a:p>
            <a:pPr lvl="1"/>
            <a:r>
              <a:rPr lang="en-GB" sz="2000" smtClean="0"/>
              <a:t>Can be used to support other campaigns and services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p>
            <a:fld id="{8853AD8A-F43B-4618-8771-1F672338EA16}" type="datetime3">
              <a:rPr lang="en-GB" smtClean="0"/>
              <a:pPr/>
              <a:t>6 September, 2012</a:t>
            </a:fld>
            <a:endParaRPr lang="en-GB" smtClean="0"/>
          </a:p>
        </p:txBody>
      </p:sp>
      <p:sp>
        <p:nvSpPr>
          <p:cNvPr id="17411" name="Footer Placeholder 2"/>
          <p:cNvSpPr>
            <a:spLocks noGrp="1"/>
          </p:cNvSpPr>
          <p:nvPr>
            <p:ph type="ftr" sz="quarter" idx="11"/>
          </p:nvPr>
        </p:nvSpPr>
        <p:spPr>
          <a:noFill/>
        </p:spPr>
        <p:txBody>
          <a:bodyPr/>
          <a:lstStyle/>
          <a:p>
            <a:endParaRPr lang="en-US" smtClean="0"/>
          </a:p>
        </p:txBody>
      </p:sp>
      <p:sp>
        <p:nvSpPr>
          <p:cNvPr id="17412"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1010AB7A-5589-41A4-90F0-E6FBD4FFDEC1}" type="datetime3">
              <a:rPr lang="en-GB" sz="1000">
                <a:solidFill>
                  <a:schemeClr val="tx1"/>
                </a:solidFill>
              </a:rPr>
              <a:pPr algn="l"/>
              <a:t>6 September, 2012</a:t>
            </a:fld>
            <a:endParaRPr lang="en-GB" sz="1000">
              <a:solidFill>
                <a:schemeClr val="tx1"/>
              </a:solidFill>
            </a:endParaRPr>
          </a:p>
        </p:txBody>
      </p:sp>
      <p:sp>
        <p:nvSpPr>
          <p:cNvPr id="17413"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7414" name="Rectangle 2"/>
          <p:cNvSpPr>
            <a:spLocks noGrp="1" noChangeArrowheads="1"/>
          </p:cNvSpPr>
          <p:nvPr>
            <p:ph type="title" idx="4294967295"/>
          </p:nvPr>
        </p:nvSpPr>
        <p:spPr/>
        <p:txBody>
          <a:bodyPr/>
          <a:lstStyle/>
          <a:p>
            <a:r>
              <a:rPr lang="en-GB" smtClean="0"/>
              <a:t>Forum Cancer Chat </a:t>
            </a:r>
          </a:p>
        </p:txBody>
      </p:sp>
      <p:sp>
        <p:nvSpPr>
          <p:cNvPr id="17415" name="Rectangle 3"/>
          <p:cNvSpPr>
            <a:spLocks noGrp="1" noChangeArrowheads="1"/>
          </p:cNvSpPr>
          <p:nvPr>
            <p:ph type="body" idx="4294967295"/>
          </p:nvPr>
        </p:nvSpPr>
        <p:spPr/>
        <p:txBody>
          <a:bodyPr/>
          <a:lstStyle/>
          <a:p>
            <a:pPr lvl="1"/>
            <a:r>
              <a:rPr lang="en-GB" sz="2000" smtClean="0"/>
              <a:t>Supportive conversations between people affected by cancer</a:t>
            </a:r>
          </a:p>
          <a:p>
            <a:pPr lvl="1"/>
            <a:r>
              <a:rPr lang="en-GB" sz="2000" smtClean="0"/>
              <a:t>Moderators provide a safe environment for our members</a:t>
            </a:r>
          </a:p>
          <a:p>
            <a:pPr lvl="1"/>
            <a:r>
              <a:rPr lang="en-GB" sz="2000" smtClean="0"/>
              <a:t>Our moderators are proactive and encourage conversations to take place as well as sign posting to useful information</a:t>
            </a:r>
          </a:p>
          <a:p>
            <a:pPr lvl="1"/>
            <a:r>
              <a:rPr lang="en-GB" sz="2000" smtClean="0"/>
              <a:t>CIS nurses have their own topic area for members to ask medical questions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p>
            <a:fld id="{0A65C810-C1D8-4403-9665-FAA349AE943C}" type="datetime3">
              <a:rPr lang="en-GB" smtClean="0"/>
              <a:pPr/>
              <a:t>6 September, 2012</a:t>
            </a:fld>
            <a:endParaRPr lang="en-GB" smtClean="0"/>
          </a:p>
        </p:txBody>
      </p:sp>
      <p:sp>
        <p:nvSpPr>
          <p:cNvPr id="18435" name="Footer Placeholder 2"/>
          <p:cNvSpPr>
            <a:spLocks noGrp="1"/>
          </p:cNvSpPr>
          <p:nvPr>
            <p:ph type="ftr" sz="quarter" idx="11"/>
          </p:nvPr>
        </p:nvSpPr>
        <p:spPr>
          <a:noFill/>
        </p:spPr>
        <p:txBody>
          <a:bodyPr/>
          <a:lstStyle/>
          <a:p>
            <a:endParaRPr lang="en-US" smtClean="0"/>
          </a:p>
        </p:txBody>
      </p:sp>
      <p:sp>
        <p:nvSpPr>
          <p:cNvPr id="18436"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5ED9F96C-560F-4292-B85A-621F70B118EB}" type="datetime3">
              <a:rPr lang="en-GB" sz="1000">
                <a:solidFill>
                  <a:schemeClr val="tx1"/>
                </a:solidFill>
              </a:rPr>
              <a:pPr algn="l"/>
              <a:t>6 September, 2012</a:t>
            </a:fld>
            <a:endParaRPr lang="en-GB" sz="1000">
              <a:solidFill>
                <a:schemeClr val="tx1"/>
              </a:solidFill>
            </a:endParaRPr>
          </a:p>
        </p:txBody>
      </p:sp>
      <p:sp>
        <p:nvSpPr>
          <p:cNvPr id="18437"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8438" name="Rectangle 2"/>
          <p:cNvSpPr>
            <a:spLocks noGrp="1" noChangeArrowheads="1"/>
          </p:cNvSpPr>
          <p:nvPr>
            <p:ph type="title" idx="4294967295"/>
          </p:nvPr>
        </p:nvSpPr>
        <p:spPr/>
        <p:txBody>
          <a:bodyPr/>
          <a:lstStyle/>
          <a:p>
            <a:r>
              <a:rPr lang="en-GB" smtClean="0"/>
              <a:t>A coordinated approach; a case study.</a:t>
            </a:r>
            <a:br>
              <a:rPr lang="en-GB" smtClean="0"/>
            </a:br>
            <a:r>
              <a:rPr lang="en-GB" smtClean="0"/>
              <a:t>“The Burzinski Clinic;  Hope or false hope”</a:t>
            </a:r>
          </a:p>
        </p:txBody>
      </p:sp>
      <p:sp>
        <p:nvSpPr>
          <p:cNvPr id="18439" name="Rectangle 3"/>
          <p:cNvSpPr>
            <a:spLocks noGrp="1" noChangeArrowheads="1"/>
          </p:cNvSpPr>
          <p:nvPr>
            <p:ph type="body" idx="4294967295"/>
          </p:nvPr>
        </p:nvSpPr>
        <p:spPr/>
        <p:txBody>
          <a:bodyPr/>
          <a:lstStyle/>
          <a:p>
            <a:pPr lvl="1"/>
            <a:r>
              <a:rPr lang="en-GB" sz="2000" smtClean="0"/>
              <a:t>November 2011 a reputable British newspaper covered a story on the Burzinski Clinic</a:t>
            </a:r>
          </a:p>
          <a:p>
            <a:pPr lvl="1"/>
            <a:r>
              <a:rPr lang="en-GB" sz="2000" smtClean="0"/>
              <a:t>Cancer Research UK use our blog to discuss the therapy promoted through this clinic and the controversies surrounding it </a:t>
            </a:r>
            <a:r>
              <a:rPr lang="en-GB" sz="2000" smtClean="0">
                <a:hlinkClick r:id="rId3"/>
              </a:rPr>
              <a:t>http://scienceblog.cancerresearchuk.org/2011/11/25/hope-or-false-hope/</a:t>
            </a:r>
            <a:r>
              <a:rPr lang="en-GB" sz="2000" smtClean="0"/>
              <a:t> </a:t>
            </a:r>
          </a:p>
          <a:p>
            <a:pPr lvl="1"/>
            <a:r>
              <a:rPr lang="en-GB" sz="2000" smtClean="0"/>
              <a:t>The blog post is Facebooked and tweeted</a:t>
            </a:r>
          </a:p>
          <a:p>
            <a:pPr lvl="1"/>
            <a:r>
              <a:rPr lang="en-GB" sz="2000" smtClean="0"/>
              <a:t>A thread about it is started by our moderators in the Cancer  Chat forum </a:t>
            </a:r>
            <a:r>
              <a:rPr lang="en-GB" sz="2000" smtClean="0">
                <a:hlinkClick r:id="rId4"/>
              </a:rPr>
              <a:t>http://cancerchat.cancerresearchuk.org/thread/6075</a:t>
            </a:r>
            <a:r>
              <a:rPr lang="en-GB" sz="2000" smtClean="0"/>
              <a:t> </a:t>
            </a:r>
          </a:p>
          <a:p>
            <a:pPr lvl="1"/>
            <a:endParaRPr lang="en-GB"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p>
            <a:fld id="{4BCAE654-9E63-431C-A7E1-AFABB94EA99C}" type="datetime3">
              <a:rPr lang="en-GB" smtClean="0"/>
              <a:pPr/>
              <a:t>6 September, 2012</a:t>
            </a:fld>
            <a:endParaRPr lang="en-GB" smtClean="0"/>
          </a:p>
        </p:txBody>
      </p:sp>
      <p:sp>
        <p:nvSpPr>
          <p:cNvPr id="19459" name="Footer Placeholder 2"/>
          <p:cNvSpPr>
            <a:spLocks noGrp="1"/>
          </p:cNvSpPr>
          <p:nvPr>
            <p:ph type="ftr" sz="quarter" idx="11"/>
          </p:nvPr>
        </p:nvSpPr>
        <p:spPr>
          <a:noFill/>
        </p:spPr>
        <p:txBody>
          <a:bodyPr/>
          <a:lstStyle/>
          <a:p>
            <a:endParaRPr lang="en-US" smtClean="0"/>
          </a:p>
        </p:txBody>
      </p:sp>
      <p:sp>
        <p:nvSpPr>
          <p:cNvPr id="19460"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1DED0D01-1E18-43B6-8587-4AB705E2F484}" type="datetime3">
              <a:rPr lang="en-GB" sz="1000">
                <a:solidFill>
                  <a:schemeClr val="tx1"/>
                </a:solidFill>
              </a:rPr>
              <a:pPr algn="l"/>
              <a:t>6 September, 2012</a:t>
            </a:fld>
            <a:endParaRPr lang="en-GB" sz="1000">
              <a:solidFill>
                <a:schemeClr val="tx1"/>
              </a:solidFill>
            </a:endParaRPr>
          </a:p>
        </p:txBody>
      </p:sp>
      <p:sp>
        <p:nvSpPr>
          <p:cNvPr id="19461"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9462" name="Rectangle 2"/>
          <p:cNvSpPr>
            <a:spLocks noGrp="1" noChangeArrowheads="1"/>
          </p:cNvSpPr>
          <p:nvPr>
            <p:ph type="title" idx="4294967295"/>
          </p:nvPr>
        </p:nvSpPr>
        <p:spPr/>
        <p:txBody>
          <a:bodyPr/>
          <a:lstStyle/>
          <a:p>
            <a:r>
              <a:rPr lang="en-GB" smtClean="0"/>
              <a:t>Impact</a:t>
            </a:r>
          </a:p>
        </p:txBody>
      </p:sp>
      <p:sp>
        <p:nvSpPr>
          <p:cNvPr id="19463" name="Rectangle 3"/>
          <p:cNvSpPr>
            <a:spLocks noGrp="1" noChangeArrowheads="1"/>
          </p:cNvSpPr>
          <p:nvPr>
            <p:ph type="body" idx="4294967295"/>
          </p:nvPr>
        </p:nvSpPr>
        <p:spPr/>
        <p:txBody>
          <a:bodyPr/>
          <a:lstStyle/>
          <a:p>
            <a:pPr lvl="1"/>
            <a:r>
              <a:rPr lang="en-GB" sz="2000" smtClean="0"/>
              <a:t>13,212 views and 30 comments added to the blog</a:t>
            </a:r>
          </a:p>
          <a:p>
            <a:pPr lvl="1"/>
            <a:r>
              <a:rPr lang="en-GB" sz="2000" smtClean="0"/>
              <a:t>109 Retweets reaching a potential audience of 88,100 with more than 2,200 clicking on the link to the blog</a:t>
            </a:r>
          </a:p>
          <a:p>
            <a:pPr lvl="1"/>
            <a:r>
              <a:rPr lang="en-GB" sz="2000" smtClean="0"/>
              <a:t>Other notable commentators including Ben Goldacre also tweeted links to our blog</a:t>
            </a:r>
          </a:p>
          <a:p>
            <a:pPr lvl="1"/>
            <a:r>
              <a:rPr lang="en-GB" sz="2000" smtClean="0"/>
              <a:t>Reached more than 22,000 through our facebook page with 18 comments, 12 shares and 94 likes</a:t>
            </a:r>
          </a:p>
          <a:p>
            <a:pPr lvl="1"/>
            <a:r>
              <a:rPr lang="en-GB" sz="2000" smtClean="0"/>
              <a:t>3,167 views of the Hot topic thread on the forum and 24 comments added to the thread</a:t>
            </a:r>
          </a:p>
          <a:p>
            <a:pPr lvl="1"/>
            <a:r>
              <a:rPr lang="en-GB" sz="2000" smtClean="0"/>
              <a:t>Over all we were able to open up the debate about this issue and direct people towards reliable evidence based information about 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p>
            <a:fld id="{45B6B9CF-58C0-44B4-857C-91E0B65099C8}" type="datetime3">
              <a:rPr lang="en-GB" smtClean="0"/>
              <a:pPr/>
              <a:t>6 September, 2012</a:t>
            </a:fld>
            <a:endParaRPr lang="en-GB" smtClean="0"/>
          </a:p>
        </p:txBody>
      </p:sp>
      <p:sp>
        <p:nvSpPr>
          <p:cNvPr id="20483" name="Footer Placeholder 2"/>
          <p:cNvSpPr>
            <a:spLocks noGrp="1"/>
          </p:cNvSpPr>
          <p:nvPr>
            <p:ph type="ftr" sz="quarter" idx="11"/>
          </p:nvPr>
        </p:nvSpPr>
        <p:spPr>
          <a:noFill/>
        </p:spPr>
        <p:txBody>
          <a:bodyPr/>
          <a:lstStyle/>
          <a:p>
            <a:endParaRPr lang="en-US" smtClean="0"/>
          </a:p>
        </p:txBody>
      </p:sp>
      <p:sp>
        <p:nvSpPr>
          <p:cNvPr id="20484"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C8B45851-0ADD-4C48-92BC-86C15791D6D8}" type="datetime3">
              <a:rPr lang="en-GB" sz="1000">
                <a:solidFill>
                  <a:schemeClr val="tx1"/>
                </a:solidFill>
              </a:rPr>
              <a:pPr algn="l"/>
              <a:t>6 September, 2012</a:t>
            </a:fld>
            <a:endParaRPr lang="en-GB" sz="1000">
              <a:solidFill>
                <a:schemeClr val="tx1"/>
              </a:solidFill>
            </a:endParaRPr>
          </a:p>
        </p:txBody>
      </p:sp>
      <p:sp>
        <p:nvSpPr>
          <p:cNvPr id="20485"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20486" name="Rectangle 2"/>
          <p:cNvSpPr>
            <a:spLocks noGrp="1" noChangeArrowheads="1"/>
          </p:cNvSpPr>
          <p:nvPr>
            <p:ph type="title" idx="4294967295"/>
          </p:nvPr>
        </p:nvSpPr>
        <p:spPr/>
        <p:txBody>
          <a:bodyPr/>
          <a:lstStyle/>
          <a:p>
            <a:r>
              <a:rPr lang="en-GB" smtClean="0"/>
              <a:t>Other examples</a:t>
            </a:r>
          </a:p>
        </p:txBody>
      </p:sp>
      <p:sp>
        <p:nvSpPr>
          <p:cNvPr id="20487" name="Rectangle 3"/>
          <p:cNvSpPr>
            <a:spLocks noGrp="1" noChangeArrowheads="1"/>
          </p:cNvSpPr>
          <p:nvPr>
            <p:ph type="body" idx="4294967295"/>
          </p:nvPr>
        </p:nvSpPr>
        <p:spPr/>
        <p:txBody>
          <a:bodyPr/>
          <a:lstStyle/>
          <a:p>
            <a:pPr lvl="1"/>
            <a:r>
              <a:rPr lang="en-GB" sz="2000" smtClean="0"/>
              <a:t>“The answer is plain” promoting plain packaging and petition signatures through an online campaign, videos, tweets, blog posts, facebook activity, forum hot topic and ask the expert session</a:t>
            </a:r>
          </a:p>
          <a:p>
            <a:pPr lvl="1"/>
            <a:r>
              <a:rPr lang="en-GB" sz="2000" smtClean="0"/>
              <a:t>A day of Tweets from the CIS phone room</a:t>
            </a:r>
          </a:p>
          <a:p>
            <a:pPr lvl="1"/>
            <a:r>
              <a:rPr lang="en-GB" sz="2000" smtClean="0"/>
              <a:t>Tweeting and facebooking our live,  “ask a nurse” sessions on the Cancer Chat forum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fld id="{9B89703A-FA4A-4DF7-B82D-1D3F8521DE21}" type="datetime3">
              <a:rPr lang="en-GB" smtClean="0"/>
              <a:pPr/>
              <a:t>6 September, 2012</a:t>
            </a:fld>
            <a:endParaRPr lang="en-GB" smtClean="0"/>
          </a:p>
        </p:txBody>
      </p:sp>
      <p:sp>
        <p:nvSpPr>
          <p:cNvPr id="4099" name="Footer Placeholder 2"/>
          <p:cNvSpPr>
            <a:spLocks noGrp="1"/>
          </p:cNvSpPr>
          <p:nvPr>
            <p:ph type="ftr" sz="quarter" idx="11"/>
          </p:nvPr>
        </p:nvSpPr>
        <p:spPr>
          <a:noFill/>
        </p:spPr>
        <p:txBody>
          <a:bodyPr/>
          <a:lstStyle/>
          <a:p>
            <a:endParaRPr lang="en-US" smtClean="0"/>
          </a:p>
        </p:txBody>
      </p:sp>
      <p:sp>
        <p:nvSpPr>
          <p:cNvPr id="4100"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F2C489F5-C45C-48E1-B865-51B1022B8155}" type="datetime3">
              <a:rPr lang="en-GB" sz="1000">
                <a:solidFill>
                  <a:schemeClr val="tx1"/>
                </a:solidFill>
              </a:rPr>
              <a:pPr algn="l"/>
              <a:t>6 September, 2012</a:t>
            </a:fld>
            <a:endParaRPr lang="en-GB" sz="1000">
              <a:solidFill>
                <a:schemeClr val="tx1"/>
              </a:solidFill>
            </a:endParaRPr>
          </a:p>
        </p:txBody>
      </p:sp>
      <p:sp>
        <p:nvSpPr>
          <p:cNvPr id="4101"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4102" name="Rectangle 2"/>
          <p:cNvSpPr>
            <a:spLocks noGrp="1" noChangeArrowheads="1"/>
          </p:cNvSpPr>
          <p:nvPr>
            <p:ph type="title" idx="4294967295"/>
          </p:nvPr>
        </p:nvSpPr>
        <p:spPr/>
        <p:txBody>
          <a:bodyPr/>
          <a:lstStyle/>
          <a:p>
            <a:r>
              <a:rPr lang="en-GB" smtClean="0"/>
              <a:t>Aims</a:t>
            </a:r>
          </a:p>
        </p:txBody>
      </p:sp>
      <p:sp>
        <p:nvSpPr>
          <p:cNvPr id="4103" name="Rectangle 3"/>
          <p:cNvSpPr>
            <a:spLocks noGrp="1" noChangeArrowheads="1"/>
          </p:cNvSpPr>
          <p:nvPr>
            <p:ph type="body" idx="4294967295"/>
          </p:nvPr>
        </p:nvSpPr>
        <p:spPr/>
        <p:txBody>
          <a:bodyPr/>
          <a:lstStyle/>
          <a:p>
            <a:pPr lvl="1"/>
            <a:r>
              <a:rPr lang="en-GB" sz="2000" smtClean="0"/>
              <a:t>Give a snap shot of some of the ways CIS have used social media in the UK</a:t>
            </a:r>
          </a:p>
          <a:p>
            <a:pPr lvl="1"/>
            <a:r>
              <a:rPr lang="en-GB" sz="2000" smtClean="0"/>
              <a:t>Focus on what we at Cancer Research UK have being doing but also mention excellent work by Macmillan, Breast Cancer Care and others</a:t>
            </a:r>
          </a:p>
          <a:p>
            <a:pPr lvl="1"/>
            <a:r>
              <a:rPr lang="en-GB" sz="2000" smtClean="0"/>
              <a:t>Outline a case study demonstrating “joined up working” in social media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fld id="{4F47707B-E3FD-427B-8340-C567A985B84E}" type="datetime3">
              <a:rPr lang="en-GB" smtClean="0"/>
              <a:pPr/>
              <a:t>6 September, 2012</a:t>
            </a:fld>
            <a:endParaRPr lang="en-GB" smtClean="0"/>
          </a:p>
        </p:txBody>
      </p:sp>
      <p:sp>
        <p:nvSpPr>
          <p:cNvPr id="5123" name="Footer Placeholder 2"/>
          <p:cNvSpPr>
            <a:spLocks noGrp="1"/>
          </p:cNvSpPr>
          <p:nvPr>
            <p:ph type="ftr" sz="quarter" idx="11"/>
          </p:nvPr>
        </p:nvSpPr>
        <p:spPr>
          <a:noFill/>
        </p:spPr>
        <p:txBody>
          <a:bodyPr/>
          <a:lstStyle/>
          <a:p>
            <a:endParaRPr lang="en-US" smtClean="0"/>
          </a:p>
        </p:txBody>
      </p:sp>
      <p:sp>
        <p:nvSpPr>
          <p:cNvPr id="5124"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9940BA38-7CA1-495F-914D-4BBA668DE991}" type="datetime3">
              <a:rPr lang="en-GB" sz="1000">
                <a:solidFill>
                  <a:schemeClr val="tx1"/>
                </a:solidFill>
              </a:rPr>
              <a:pPr algn="l"/>
              <a:t>6 September, 2012</a:t>
            </a:fld>
            <a:endParaRPr lang="en-GB" sz="1000">
              <a:solidFill>
                <a:schemeClr val="tx1"/>
              </a:solidFill>
            </a:endParaRPr>
          </a:p>
        </p:txBody>
      </p:sp>
      <p:sp>
        <p:nvSpPr>
          <p:cNvPr id="5125"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5126" name="Rectangle 2"/>
          <p:cNvSpPr>
            <a:spLocks noGrp="1" noChangeArrowheads="1"/>
          </p:cNvSpPr>
          <p:nvPr>
            <p:ph type="title" idx="4294967295"/>
          </p:nvPr>
        </p:nvSpPr>
        <p:spPr/>
        <p:txBody>
          <a:bodyPr/>
          <a:lstStyle/>
          <a:p>
            <a:r>
              <a:rPr lang="en-GB" smtClean="0"/>
              <a:t>Overview</a:t>
            </a:r>
          </a:p>
        </p:txBody>
      </p:sp>
      <p:sp>
        <p:nvSpPr>
          <p:cNvPr id="5127" name="Rectangle 3"/>
          <p:cNvSpPr>
            <a:spLocks noGrp="1" noChangeArrowheads="1"/>
          </p:cNvSpPr>
          <p:nvPr>
            <p:ph type="body" idx="4294967295"/>
          </p:nvPr>
        </p:nvSpPr>
        <p:spPr/>
        <p:txBody>
          <a:bodyPr/>
          <a:lstStyle/>
          <a:p>
            <a:pPr lvl="1"/>
            <a:r>
              <a:rPr lang="en-GB" sz="2000" smtClean="0"/>
              <a:t>Social media is a new field for all of us</a:t>
            </a:r>
          </a:p>
          <a:p>
            <a:pPr lvl="1"/>
            <a:r>
              <a:rPr lang="en-GB" sz="2000" smtClean="0"/>
              <a:t>How do we use it most effectively and most appropriately?</a:t>
            </a:r>
          </a:p>
          <a:p>
            <a:pPr lvl="1"/>
            <a:r>
              <a:rPr lang="en-GB" sz="2000" smtClean="0"/>
              <a:t>In our experience it is better to use different channels for different purposes</a:t>
            </a:r>
          </a:p>
          <a:p>
            <a:pPr lvl="1"/>
            <a:r>
              <a:rPr lang="en-GB" sz="2000" smtClean="0"/>
              <a:t>But, it is important to take an integrated approach across your organisation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GB" smtClean="0">
                <a:latin typeface="CRUK Justlefthand" pitchFamily="2" charset="0"/>
              </a:rPr>
              <a:t>Social media and how we use it</a:t>
            </a:r>
          </a:p>
        </p:txBody>
      </p:sp>
      <p:sp>
        <p:nvSpPr>
          <p:cNvPr id="6147" name="Rectangle 3"/>
          <p:cNvSpPr>
            <a:spLocks noGrp="1" noChangeArrowheads="1"/>
          </p:cNvSpPr>
          <p:nvPr>
            <p:ph type="subTitle" idx="1"/>
          </p:nvPr>
        </p:nvSpPr>
        <p:spPr/>
        <p:txBody>
          <a:bodyPr/>
          <a:lstStyle/>
          <a:p>
            <a:pPr marL="0" indent="0"/>
            <a:r>
              <a:rPr lang="en-GB" smtClean="0"/>
              <a:t>Some examples from Across the sector in the UK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Colour logo with exclusion"/>
          <p:cNvPicPr>
            <a:picLocks noChangeAspect="1" noChangeArrowheads="1"/>
          </p:cNvPicPr>
          <p:nvPr/>
        </p:nvPicPr>
        <p:blipFill>
          <a:blip r:embed="rId2" cstate="print"/>
          <a:srcRect l="9091" t="10005" b="8131"/>
          <a:stretch>
            <a:fillRect/>
          </a:stretch>
        </p:blipFill>
        <p:spPr bwMode="auto">
          <a:xfrm>
            <a:off x="7640638" y="188913"/>
            <a:ext cx="1503362" cy="1173162"/>
          </a:xfrm>
          <a:prstGeom prst="rect">
            <a:avLst/>
          </a:prstGeom>
          <a:noFill/>
          <a:ln w="9525">
            <a:noFill/>
            <a:miter lim="800000"/>
            <a:headEnd/>
            <a:tailEnd/>
          </a:ln>
        </p:spPr>
      </p:pic>
      <p:pic>
        <p:nvPicPr>
          <p:cNvPr id="7171" name="Picture 6" descr="background"/>
          <p:cNvPicPr>
            <a:picLocks noChangeAspect="1" noChangeArrowheads="1"/>
          </p:cNvPicPr>
          <p:nvPr/>
        </p:nvPicPr>
        <p:blipFill>
          <a:blip r:embed="rId3" cstate="print"/>
          <a:srcRect t="32559" b="13174"/>
          <a:stretch>
            <a:fillRect/>
          </a:stretch>
        </p:blipFill>
        <p:spPr bwMode="auto">
          <a:xfrm>
            <a:off x="0" y="4581525"/>
            <a:ext cx="9144000" cy="2286000"/>
          </a:xfrm>
          <a:prstGeom prst="rect">
            <a:avLst/>
          </a:prstGeom>
          <a:noFill/>
          <a:ln w="9525">
            <a:noFill/>
            <a:miter lim="800000"/>
            <a:headEnd/>
            <a:tailEnd/>
          </a:ln>
        </p:spPr>
      </p:pic>
      <p:sp>
        <p:nvSpPr>
          <p:cNvPr id="7172" name="Text Box 7"/>
          <p:cNvSpPr txBox="1">
            <a:spLocks noChangeArrowheads="1"/>
          </p:cNvSpPr>
          <p:nvPr/>
        </p:nvSpPr>
        <p:spPr bwMode="auto">
          <a:xfrm>
            <a:off x="250825" y="1052513"/>
            <a:ext cx="7021513" cy="3013075"/>
          </a:xfrm>
          <a:prstGeom prst="rect">
            <a:avLst/>
          </a:prstGeom>
          <a:noFill/>
          <a:ln w="9525">
            <a:noFill/>
            <a:miter lim="800000"/>
            <a:headEnd/>
            <a:tailEnd/>
          </a:ln>
        </p:spPr>
        <p:txBody>
          <a:bodyPr>
            <a:spAutoFit/>
          </a:bodyPr>
          <a:lstStyle/>
          <a:p>
            <a:r>
              <a:rPr lang="en-GB" sz="1200">
                <a:solidFill>
                  <a:srgbClr val="4D0D75"/>
                </a:solidFill>
                <a:latin typeface="Arial Narrow" pitchFamily="34" charset="0"/>
              </a:rPr>
              <a:t>Our online forum has over 17,000 registered users; we have over 80 new registrations per week, 2,000 posts a week and around 13,000 unique visitors to our pages every week.</a:t>
            </a:r>
            <a:br>
              <a:rPr lang="en-GB" sz="1200">
                <a:solidFill>
                  <a:srgbClr val="4D0D75"/>
                </a:solidFill>
                <a:latin typeface="Arial Narrow" pitchFamily="34" charset="0"/>
              </a:rPr>
            </a:br>
            <a:r>
              <a:rPr lang="en-GB" sz="1200">
                <a:solidFill>
                  <a:srgbClr val="4D0D75"/>
                </a:solidFill>
                <a:latin typeface="Arial Narrow" pitchFamily="34" charset="0"/>
              </a:rPr>
              <a:t/>
            </a:r>
            <a:br>
              <a:rPr lang="en-GB" sz="1200">
                <a:solidFill>
                  <a:srgbClr val="4D0D75"/>
                </a:solidFill>
                <a:latin typeface="Arial Narrow" pitchFamily="34" charset="0"/>
              </a:rPr>
            </a:br>
            <a:r>
              <a:rPr lang="en-GB" sz="1200">
                <a:solidFill>
                  <a:srgbClr val="4D0D75"/>
                </a:solidFill>
                <a:latin typeface="Arial Narrow" pitchFamily="34" charset="0"/>
              </a:rPr>
              <a:t>The main purpose of the forum is to provide a space for peer support for those affected by breast cancer. With categories ranging from “worried” about breast cancer and treatment, to living with secondary breast cancer and support for family and friends, the forum offers a space for people to discuss all aspects of their experience with other people in similar situations.</a:t>
            </a:r>
          </a:p>
          <a:p>
            <a:r>
              <a:rPr lang="en-GB" sz="1200">
                <a:solidFill>
                  <a:srgbClr val="4D0D75"/>
                </a:solidFill>
                <a:latin typeface="Arial Narrow" pitchFamily="34" charset="0"/>
              </a:rPr>
              <a:t>The forum is moderated. We have a team of remote moderating staff that monitor content on the forum on a shift basis. They make sure newly diagnosed members get the support they need and are aware of the services we offer (free Helpline and Ask the Nurse email service, as well as our free downloadable publications) while they also make sure the forum is a safe place, free of advertising and spam. </a:t>
            </a:r>
            <a:br>
              <a:rPr lang="en-GB" sz="1200">
                <a:solidFill>
                  <a:srgbClr val="4D0D75"/>
                </a:solidFill>
                <a:latin typeface="Arial Narrow" pitchFamily="34" charset="0"/>
              </a:rPr>
            </a:br>
            <a:r>
              <a:rPr lang="en-GB" sz="1200">
                <a:solidFill>
                  <a:srgbClr val="4D0D75"/>
                </a:solidFill>
                <a:latin typeface="Arial Narrow" pitchFamily="34" charset="0"/>
              </a:rPr>
              <a:t/>
            </a:r>
            <a:br>
              <a:rPr lang="en-GB" sz="1200">
                <a:solidFill>
                  <a:srgbClr val="4D0D75"/>
                </a:solidFill>
                <a:latin typeface="Arial Narrow" pitchFamily="34" charset="0"/>
              </a:rPr>
            </a:br>
            <a:r>
              <a:rPr lang="en-GB" sz="1200">
                <a:solidFill>
                  <a:srgbClr val="4D0D75"/>
                </a:solidFill>
                <a:latin typeface="Arial Narrow" pitchFamily="34" charset="0"/>
              </a:rPr>
              <a:t>The community manager communicates between Breast Cancer Care staff and the forum members should we need to input from a clinical or policy perspective.</a:t>
            </a:r>
          </a:p>
          <a:p>
            <a:r>
              <a:rPr lang="en-GB" sz="1200">
                <a:solidFill>
                  <a:srgbClr val="4D0D75"/>
                </a:solidFill>
                <a:latin typeface="Arial Narrow" pitchFamily="34" charset="0"/>
              </a:rPr>
              <a:t>Livechat is facilitated twice a week (Tuesday specifically for people with a secondary breast cancer diagnosis, and on Thursday for anyone with a diagnosis). Each session last one hour and is hosted by a moderator and a nurse. This is real-time peer support on a weekday evening.</a:t>
            </a:r>
            <a:endParaRPr lang="en-GB" sz="1200" u="sng">
              <a:solidFill>
                <a:srgbClr val="4D0D75"/>
              </a:solidFill>
              <a:latin typeface="Arial Narrow" pitchFamily="34" charset="0"/>
            </a:endParaRPr>
          </a:p>
        </p:txBody>
      </p:sp>
      <p:sp>
        <p:nvSpPr>
          <p:cNvPr id="7173" name="Text Box 8"/>
          <p:cNvSpPr txBox="1">
            <a:spLocks noChangeArrowheads="1"/>
          </p:cNvSpPr>
          <p:nvPr/>
        </p:nvSpPr>
        <p:spPr bwMode="auto">
          <a:xfrm>
            <a:off x="250825" y="4365625"/>
            <a:ext cx="5040313" cy="1462088"/>
          </a:xfrm>
          <a:prstGeom prst="rect">
            <a:avLst/>
          </a:prstGeom>
          <a:noFill/>
          <a:ln w="9525">
            <a:noFill/>
            <a:miter lim="800000"/>
            <a:headEnd/>
            <a:tailEnd/>
          </a:ln>
        </p:spPr>
        <p:txBody>
          <a:bodyPr>
            <a:spAutoFit/>
          </a:bodyPr>
          <a:lstStyle/>
          <a:p>
            <a:endParaRPr lang="en-GB" sz="1200">
              <a:solidFill>
                <a:srgbClr val="4D0D75"/>
              </a:solidFill>
              <a:latin typeface="Arial Narrow" pitchFamily="34" charset="0"/>
            </a:endParaRPr>
          </a:p>
          <a:p>
            <a:r>
              <a:rPr lang="en-GB" sz="1200">
                <a:solidFill>
                  <a:srgbClr val="4D0D75"/>
                </a:solidFill>
                <a:latin typeface="Arial Narrow" pitchFamily="34" charset="0"/>
              </a:rPr>
              <a:t>We have 26,300 followers on Twitter and use to promote, engage and retain support.</a:t>
            </a:r>
          </a:p>
          <a:p>
            <a:r>
              <a:rPr lang="en-GB" sz="1200">
                <a:solidFill>
                  <a:srgbClr val="4D0D75"/>
                </a:solidFill>
                <a:latin typeface="Arial Narrow" pitchFamily="34" charset="0"/>
              </a:rPr>
              <a:t>On Facebook we have 13,300 ‘Likes’ and use this platform to promote our services and fundraising opportunities, while providing a space for fundraisers to share their events. </a:t>
            </a:r>
          </a:p>
          <a:p>
            <a:r>
              <a:rPr lang="en-GB" sz="1200">
                <a:solidFill>
                  <a:srgbClr val="4D0D75"/>
                </a:solidFill>
                <a:latin typeface="Arial Narrow" pitchFamily="34" charset="0"/>
              </a:rPr>
              <a:t>We engage with supporters on a daily basis on social media: commenting on posts and personally replying to tweets. </a:t>
            </a:r>
            <a:endParaRPr lang="en-US" sz="1200">
              <a:solidFill>
                <a:srgbClr val="4D0D75"/>
              </a:solidFill>
              <a:latin typeface="Arial Narrow" pitchFamily="34" charset="0"/>
            </a:endParaRPr>
          </a:p>
          <a:p>
            <a:pPr>
              <a:spcBef>
                <a:spcPct val="50000"/>
              </a:spcBef>
            </a:pPr>
            <a:endParaRPr lang="en-US" sz="1200">
              <a:latin typeface="Arial Narrow" pitchFamily="34" charset="0"/>
            </a:endParaRPr>
          </a:p>
        </p:txBody>
      </p:sp>
      <p:sp>
        <p:nvSpPr>
          <p:cNvPr id="7174" name="Text Box 9"/>
          <p:cNvSpPr txBox="1">
            <a:spLocks noChangeArrowheads="1"/>
          </p:cNvSpPr>
          <p:nvPr/>
        </p:nvSpPr>
        <p:spPr bwMode="auto">
          <a:xfrm>
            <a:off x="250825" y="476250"/>
            <a:ext cx="4826000" cy="366713"/>
          </a:xfrm>
          <a:prstGeom prst="rect">
            <a:avLst/>
          </a:prstGeom>
          <a:noFill/>
          <a:ln w="9525">
            <a:noFill/>
            <a:miter lim="800000"/>
            <a:headEnd/>
            <a:tailEnd/>
          </a:ln>
        </p:spPr>
        <p:txBody>
          <a:bodyPr>
            <a:spAutoFit/>
          </a:bodyPr>
          <a:lstStyle/>
          <a:p>
            <a:pPr>
              <a:spcBef>
                <a:spcPct val="50000"/>
              </a:spcBef>
            </a:pPr>
            <a:r>
              <a:rPr lang="en-GB" b="1" u="sng">
                <a:solidFill>
                  <a:srgbClr val="AB0078"/>
                </a:solidFill>
              </a:rPr>
              <a:t>Online Community</a:t>
            </a:r>
            <a:endParaRPr lang="en-US" b="1" u="sng">
              <a:solidFill>
                <a:srgbClr val="AB0078"/>
              </a:solidFill>
            </a:endParaRPr>
          </a:p>
        </p:txBody>
      </p:sp>
      <p:sp>
        <p:nvSpPr>
          <p:cNvPr id="7175" name="Text Box 10"/>
          <p:cNvSpPr txBox="1">
            <a:spLocks noChangeArrowheads="1"/>
          </p:cNvSpPr>
          <p:nvPr/>
        </p:nvSpPr>
        <p:spPr bwMode="auto">
          <a:xfrm>
            <a:off x="250825" y="4181475"/>
            <a:ext cx="4826000" cy="366713"/>
          </a:xfrm>
          <a:prstGeom prst="rect">
            <a:avLst/>
          </a:prstGeom>
          <a:noFill/>
          <a:ln w="9525">
            <a:noFill/>
            <a:miter lim="800000"/>
            <a:headEnd/>
            <a:tailEnd/>
          </a:ln>
        </p:spPr>
        <p:txBody>
          <a:bodyPr>
            <a:spAutoFit/>
          </a:bodyPr>
          <a:lstStyle/>
          <a:p>
            <a:pPr>
              <a:spcBef>
                <a:spcPct val="50000"/>
              </a:spcBef>
            </a:pPr>
            <a:r>
              <a:rPr lang="en-GB" b="1" u="sng">
                <a:solidFill>
                  <a:srgbClr val="AB0078"/>
                </a:solidFill>
              </a:rPr>
              <a:t>Social Media</a:t>
            </a:r>
            <a:endParaRPr lang="en-US" b="1" u="sng">
              <a:solidFill>
                <a:srgbClr val="AB0078"/>
              </a:solidFill>
            </a:endParaRPr>
          </a:p>
        </p:txBody>
      </p:sp>
      <p:pic>
        <p:nvPicPr>
          <p:cNvPr id="7176" name="Picture 31"/>
          <p:cNvPicPr>
            <a:picLocks noChangeAspect="1" noChangeArrowheads="1"/>
          </p:cNvPicPr>
          <p:nvPr/>
        </p:nvPicPr>
        <p:blipFill>
          <a:blip r:embed="rId4" cstate="print"/>
          <a:srcRect r="1706"/>
          <a:stretch>
            <a:fillRect/>
          </a:stretch>
        </p:blipFill>
        <p:spPr bwMode="auto">
          <a:xfrm>
            <a:off x="7092950" y="3343275"/>
            <a:ext cx="1871663" cy="14430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7" descr="\\Ukostorage01\design\Brand\Emmanuel Olaleye\Wizkit\Section divider Library_v1\Shoe_divid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8195" name="Rectangle 3"/>
          <p:cNvSpPr>
            <a:spLocks noGrp="1" noChangeArrowheads="1"/>
          </p:cNvSpPr>
          <p:nvPr>
            <p:ph type="subTitle" idx="1"/>
          </p:nvPr>
        </p:nvSpPr>
        <p:spPr/>
        <p:txBody>
          <a:bodyPr/>
          <a:lstStyle/>
          <a:p>
            <a:pPr eaLnBrk="1" hangingPunct="1"/>
            <a:r>
              <a:rPr lang="en-GB" smtClean="0"/>
              <a:t>Macmillan’s Online Community</a:t>
            </a:r>
          </a:p>
        </p:txBody>
      </p:sp>
      <p:sp>
        <p:nvSpPr>
          <p:cNvPr id="8196" name="Rectangle 2"/>
          <p:cNvSpPr>
            <a:spLocks noGrp="1" noChangeArrowheads="1"/>
          </p:cNvSpPr>
          <p:nvPr>
            <p:ph type="ctrTitle"/>
          </p:nvPr>
        </p:nvSpPr>
        <p:spPr/>
        <p:txBody>
          <a:bodyPr/>
          <a:lstStyle/>
          <a:p>
            <a:pPr eaLnBrk="1" hangingPunct="1"/>
            <a:r>
              <a:rPr lang="en-GB" smtClean="0"/>
              <a:t>Macmillan Cancer Support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4294967295"/>
          </p:nvPr>
        </p:nvSpPr>
        <p:spPr bwMode="auto">
          <a:xfrm>
            <a:off x="296863" y="6164263"/>
            <a:ext cx="1371600" cy="228600"/>
          </a:xfrm>
          <a:prstGeom prst="rect">
            <a:avLst/>
          </a:prstGeom>
          <a:noFill/>
          <a:ln>
            <a:miter lim="800000"/>
            <a:headEnd/>
            <a:tailEnd/>
          </a:ln>
        </p:spPr>
        <p:txBody>
          <a:bodyPr lIns="92075" tIns="46037" rIns="92075" bIns="46037"/>
          <a:lstStyle/>
          <a:p>
            <a:pPr algn="l"/>
            <a:r>
              <a:rPr lang="en-GB" sz="1000">
                <a:solidFill>
                  <a:schemeClr val="tx1"/>
                </a:solidFill>
              </a:rPr>
              <a:t> </a:t>
            </a:r>
          </a:p>
        </p:txBody>
      </p:sp>
      <p:sp>
        <p:nvSpPr>
          <p:cNvPr id="9219" name="Rectangle 4"/>
          <p:cNvSpPr>
            <a:spLocks noGrp="1" noChangeArrowheads="1"/>
          </p:cNvSpPr>
          <p:nvPr>
            <p:ph type="title"/>
          </p:nvPr>
        </p:nvSpPr>
        <p:spPr/>
        <p:txBody>
          <a:bodyPr/>
          <a:lstStyle/>
          <a:p>
            <a:pPr eaLnBrk="1" hangingPunct="1"/>
            <a:r>
              <a:rPr lang="en-GB" smtClean="0"/>
              <a:t>Macmillan’s Online Community</a:t>
            </a:r>
          </a:p>
        </p:txBody>
      </p:sp>
      <p:sp>
        <p:nvSpPr>
          <p:cNvPr id="9220" name="Rectangle 5"/>
          <p:cNvSpPr>
            <a:spLocks noGrp="1" noChangeArrowheads="1"/>
          </p:cNvSpPr>
          <p:nvPr>
            <p:ph type="body" idx="1"/>
          </p:nvPr>
        </p:nvSpPr>
        <p:spPr>
          <a:xfrm>
            <a:off x="541338" y="1350963"/>
            <a:ext cx="8069262" cy="4857750"/>
          </a:xfrm>
        </p:spPr>
        <p:txBody>
          <a:bodyPr/>
          <a:lstStyle/>
          <a:p>
            <a:pPr eaLnBrk="1" hangingPunct="1"/>
            <a:r>
              <a:rPr lang="en-GB" smtClean="0">
                <a:solidFill>
                  <a:schemeClr val="accent1"/>
                </a:solidFill>
              </a:rPr>
              <a:t>The Community has been online since 2006 </a:t>
            </a:r>
          </a:p>
          <a:p>
            <a:pPr eaLnBrk="1" hangingPunct="1"/>
            <a:endParaRPr lang="en-GB" smtClean="0">
              <a:solidFill>
                <a:schemeClr val="accent1"/>
              </a:solidFill>
            </a:endParaRPr>
          </a:p>
          <a:p>
            <a:pPr eaLnBrk="1" hangingPunct="1"/>
            <a:r>
              <a:rPr lang="en-GB" smtClean="0"/>
              <a:t>It’s a space where anyone affected by cancer can share their experiences, meet people in similar situations and offer and receive support. </a:t>
            </a:r>
          </a:p>
          <a:p>
            <a:pPr lvl="1" eaLnBrk="1" hangingPunct="1"/>
            <a:r>
              <a:rPr lang="en-GB" smtClean="0"/>
              <a:t>56,000 members </a:t>
            </a:r>
          </a:p>
          <a:p>
            <a:pPr lvl="1" eaLnBrk="1" hangingPunct="1"/>
            <a:r>
              <a:rPr lang="en-GB" smtClean="0"/>
              <a:t>48,729 unique visitors (May 2012) </a:t>
            </a:r>
          </a:p>
          <a:p>
            <a:pPr lvl="1" eaLnBrk="1" hangingPunct="1"/>
            <a:r>
              <a:rPr lang="en-GB" smtClean="0"/>
              <a:t>519,549 pageviews (May 2012)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4294967295"/>
          </p:nvPr>
        </p:nvSpPr>
        <p:spPr bwMode="auto">
          <a:xfrm>
            <a:off x="296863" y="6164263"/>
            <a:ext cx="1371600" cy="228600"/>
          </a:xfrm>
          <a:prstGeom prst="rect">
            <a:avLst/>
          </a:prstGeom>
          <a:noFill/>
          <a:ln>
            <a:miter lim="800000"/>
            <a:headEnd/>
            <a:tailEnd/>
          </a:ln>
        </p:spPr>
        <p:txBody>
          <a:bodyPr lIns="92075" tIns="46037" rIns="92075" bIns="46037"/>
          <a:lstStyle/>
          <a:p>
            <a:pPr algn="l"/>
            <a:r>
              <a:rPr lang="en-GB" sz="1000">
                <a:solidFill>
                  <a:schemeClr val="tx1"/>
                </a:solidFill>
              </a:rPr>
              <a:t> </a:t>
            </a:r>
          </a:p>
        </p:txBody>
      </p:sp>
      <p:sp>
        <p:nvSpPr>
          <p:cNvPr id="10243" name="Rectangle 4"/>
          <p:cNvSpPr>
            <a:spLocks noGrp="1" noChangeArrowheads="1"/>
          </p:cNvSpPr>
          <p:nvPr>
            <p:ph type="title"/>
          </p:nvPr>
        </p:nvSpPr>
        <p:spPr/>
        <p:txBody>
          <a:bodyPr/>
          <a:lstStyle/>
          <a:p>
            <a:pPr eaLnBrk="1" hangingPunct="1"/>
            <a:r>
              <a:rPr lang="en-GB" smtClean="0"/>
              <a:t>Macmillan’s Online Community</a:t>
            </a:r>
          </a:p>
        </p:txBody>
      </p:sp>
      <p:sp>
        <p:nvSpPr>
          <p:cNvPr id="10244" name="Rectangle 5"/>
          <p:cNvSpPr>
            <a:spLocks noGrp="1" noChangeArrowheads="1"/>
          </p:cNvSpPr>
          <p:nvPr>
            <p:ph type="body" idx="1"/>
          </p:nvPr>
        </p:nvSpPr>
        <p:spPr>
          <a:xfrm>
            <a:off x="593725" y="1144588"/>
            <a:ext cx="8069263" cy="4857750"/>
          </a:xfrm>
        </p:spPr>
        <p:txBody>
          <a:bodyPr/>
          <a:lstStyle/>
          <a:p>
            <a:pPr eaLnBrk="1" hangingPunct="1"/>
            <a:r>
              <a:rPr lang="en-GB" smtClean="0">
                <a:solidFill>
                  <a:schemeClr val="accent1"/>
                </a:solidFill>
              </a:rPr>
              <a:t>Tools and features...</a:t>
            </a:r>
          </a:p>
          <a:p>
            <a:pPr eaLnBrk="1" hangingPunct="1"/>
            <a:r>
              <a:rPr lang="en-GB" smtClean="0"/>
              <a:t>Macmillan’s community offers a number of features to help members express their stories and find support: </a:t>
            </a:r>
          </a:p>
          <a:p>
            <a:pPr lvl="1" eaLnBrk="1" hangingPunct="1"/>
            <a:r>
              <a:rPr lang="en-GB" smtClean="0"/>
              <a:t>Blogs</a:t>
            </a:r>
          </a:p>
          <a:p>
            <a:pPr lvl="1" eaLnBrk="1" hangingPunct="1"/>
            <a:r>
              <a:rPr lang="en-GB" smtClean="0"/>
              <a:t>Live chat room </a:t>
            </a:r>
          </a:p>
          <a:p>
            <a:pPr lvl="1" eaLnBrk="1" hangingPunct="1"/>
            <a:r>
              <a:rPr lang="en-GB" smtClean="0"/>
              <a:t>Groups for each cancer type as well as groups dealing with practical and emotional issues </a:t>
            </a:r>
          </a:p>
          <a:p>
            <a:pPr lvl="1" eaLnBrk="1" hangingPunct="1"/>
            <a:r>
              <a:rPr lang="en-GB" smtClean="0"/>
              <a:t>Forums </a:t>
            </a:r>
          </a:p>
          <a:p>
            <a:pPr lvl="1" eaLnBrk="1" hangingPunct="1"/>
            <a:r>
              <a:rPr lang="en-GB" smtClean="0"/>
              <a:t>Status updates </a:t>
            </a:r>
          </a:p>
          <a:p>
            <a:pPr lvl="1" eaLnBrk="1" hangingPunct="1"/>
            <a:r>
              <a:rPr lang="en-GB" smtClean="0"/>
              <a:t>Profile pages </a:t>
            </a:r>
          </a:p>
          <a:p>
            <a:pPr lvl="1" eaLnBrk="1" hangingPunct="1"/>
            <a:r>
              <a:rPr lang="en-GB" smtClean="0"/>
              <a:t>Search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fld id="{47FDF2FE-4844-475D-B5D9-894C588F092F}" type="datetime3">
              <a:rPr lang="en-GB" smtClean="0"/>
              <a:pPr/>
              <a:t>6 September, 2012</a:t>
            </a:fld>
            <a:endParaRPr lang="en-GB" smtClean="0"/>
          </a:p>
        </p:txBody>
      </p:sp>
      <p:sp>
        <p:nvSpPr>
          <p:cNvPr id="11267" name="Footer Placeholder 2"/>
          <p:cNvSpPr>
            <a:spLocks noGrp="1"/>
          </p:cNvSpPr>
          <p:nvPr>
            <p:ph type="ftr" sz="quarter" idx="11"/>
          </p:nvPr>
        </p:nvSpPr>
        <p:spPr>
          <a:noFill/>
        </p:spPr>
        <p:txBody>
          <a:bodyPr/>
          <a:lstStyle/>
          <a:p>
            <a:endParaRPr lang="en-US" smtClean="0"/>
          </a:p>
        </p:txBody>
      </p:sp>
      <p:sp>
        <p:nvSpPr>
          <p:cNvPr id="11268" name="Date Placeholder 3"/>
          <p:cNvSpPr txBox="1">
            <a:spLocks noGrp="1"/>
          </p:cNvSpPr>
          <p:nvPr/>
        </p:nvSpPr>
        <p:spPr bwMode="auto">
          <a:xfrm>
            <a:off x="296863" y="6164263"/>
            <a:ext cx="1371600" cy="228600"/>
          </a:xfrm>
          <a:prstGeom prst="rect">
            <a:avLst/>
          </a:prstGeom>
          <a:noFill/>
          <a:ln w="9525">
            <a:noFill/>
            <a:miter lim="800000"/>
            <a:headEnd/>
            <a:tailEnd/>
          </a:ln>
        </p:spPr>
        <p:txBody>
          <a:bodyPr lIns="92075" tIns="46037" rIns="92075" bIns="46037"/>
          <a:lstStyle/>
          <a:p>
            <a:pPr algn="l"/>
            <a:fld id="{A654FD6C-525A-4DF9-9101-152E9CCB8BC1}" type="datetime3">
              <a:rPr lang="en-GB" sz="1000">
                <a:solidFill>
                  <a:schemeClr val="tx1"/>
                </a:solidFill>
              </a:rPr>
              <a:pPr algn="l"/>
              <a:t>6 September, 2012</a:t>
            </a:fld>
            <a:endParaRPr lang="en-GB" sz="1000">
              <a:solidFill>
                <a:schemeClr val="tx1"/>
              </a:solidFill>
            </a:endParaRPr>
          </a:p>
        </p:txBody>
      </p:sp>
      <p:sp>
        <p:nvSpPr>
          <p:cNvPr id="11269" name="Footer Placeholder 4"/>
          <p:cNvSpPr txBox="1">
            <a:spLocks noGrp="1"/>
          </p:cNvSpPr>
          <p:nvPr/>
        </p:nvSpPr>
        <p:spPr bwMode="auto">
          <a:xfrm>
            <a:off x="1897063" y="6164263"/>
            <a:ext cx="4065587" cy="228600"/>
          </a:xfrm>
          <a:prstGeom prst="rect">
            <a:avLst/>
          </a:prstGeom>
          <a:noFill/>
          <a:ln w="9525">
            <a:noFill/>
            <a:miter lim="800000"/>
            <a:headEnd/>
            <a:tailEnd/>
          </a:ln>
        </p:spPr>
        <p:txBody>
          <a:bodyPr lIns="92075" tIns="46037" rIns="92075" bIns="46037"/>
          <a:lstStyle/>
          <a:p>
            <a:pPr algn="l"/>
            <a:endParaRPr lang="en-US" sz="1000">
              <a:solidFill>
                <a:schemeClr val="tx1"/>
              </a:solidFill>
            </a:endParaRPr>
          </a:p>
        </p:txBody>
      </p:sp>
      <p:sp>
        <p:nvSpPr>
          <p:cNvPr id="11270" name="Rectangle 2"/>
          <p:cNvSpPr>
            <a:spLocks noGrp="1" noChangeArrowheads="1"/>
          </p:cNvSpPr>
          <p:nvPr>
            <p:ph type="title" idx="4294967295"/>
          </p:nvPr>
        </p:nvSpPr>
        <p:spPr/>
        <p:txBody>
          <a:bodyPr/>
          <a:lstStyle/>
          <a:p>
            <a:r>
              <a:rPr lang="en-GB" smtClean="0"/>
              <a:t>Macmillan’s online community</a:t>
            </a:r>
          </a:p>
        </p:txBody>
      </p:sp>
      <p:sp>
        <p:nvSpPr>
          <p:cNvPr id="11271" name="Rectangle 3"/>
          <p:cNvSpPr>
            <a:spLocks noGrp="1" noChangeArrowheads="1"/>
          </p:cNvSpPr>
          <p:nvPr>
            <p:ph type="body" idx="4294967295"/>
          </p:nvPr>
        </p:nvSpPr>
        <p:spPr/>
        <p:txBody>
          <a:bodyPr/>
          <a:lstStyle/>
          <a:p>
            <a:pPr lvl="1"/>
            <a:r>
              <a:rPr lang="en-GB" sz="2000" smtClean="0"/>
              <a:t>Posts are moderated if a user reports a problem.  Well established, committed users ensure this happens</a:t>
            </a:r>
          </a:p>
          <a:p>
            <a:pPr lvl="1"/>
            <a:r>
              <a:rPr lang="en-GB" sz="2000" smtClean="0"/>
              <a:t>10 Community Champions cascade guidelines, welcome new members and tests new functionality</a:t>
            </a:r>
          </a:p>
          <a:p>
            <a:pPr lvl="1"/>
            <a:r>
              <a:rPr lang="en-GB" sz="2000" smtClean="0"/>
              <a:t>Monthly/bimonthly webchats with experts are very popular</a:t>
            </a:r>
          </a:p>
          <a:p>
            <a:pPr lvl="1"/>
            <a:r>
              <a:rPr lang="en-GB" sz="2000" smtClean="0"/>
              <a:t>These tie in with awareness months, topical issues etc and cover all aspects of the cancer experience (medical, practical, fundraising and policy based)</a:t>
            </a:r>
          </a:p>
          <a:p>
            <a:pPr lvl="1"/>
            <a:r>
              <a:rPr lang="en-GB" sz="2000" smtClean="0"/>
              <a:t>Recent experts have  included, nurse specialists, politicians, fitness experts and hair stylists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ncer Research onscreen new template v6  (title)">
  <a:themeElements>
    <a:clrScheme name="Cancer Research onscreen new template v6  (title) 1">
      <a:dk1>
        <a:srgbClr val="1D0096"/>
      </a:dk1>
      <a:lt1>
        <a:srgbClr val="FFFFFF"/>
      </a:lt1>
      <a:dk2>
        <a:srgbClr val="EC008C"/>
      </a:dk2>
      <a:lt2>
        <a:srgbClr val="EBAB00"/>
      </a:lt2>
      <a:accent1>
        <a:srgbClr val="CD5806"/>
      </a:accent1>
      <a:accent2>
        <a:srgbClr val="1FA12D"/>
      </a:accent2>
      <a:accent3>
        <a:srgbClr val="FFFFFF"/>
      </a:accent3>
      <a:accent4>
        <a:srgbClr val="17007F"/>
      </a:accent4>
      <a:accent5>
        <a:srgbClr val="E3B4AA"/>
      </a:accent5>
      <a:accent6>
        <a:srgbClr val="1B9128"/>
      </a:accent6>
      <a:hlink>
        <a:srgbClr val="41C4DD"/>
      </a:hlink>
      <a:folHlink>
        <a:srgbClr val="7E2271"/>
      </a:folHlink>
    </a:clrScheme>
    <a:fontScheme name="Cancer Research onscreen new template v6  (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6026B"/>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200" b="0" i="0" u="none" strike="noStrike" cap="none" normalizeH="0" baseline="0" smtClean="0">
            <a:ln>
              <a:noFill/>
            </a:ln>
            <a:solidFill>
              <a:srgbClr val="FFFFFF"/>
            </a:solidFill>
            <a:effectLst/>
            <a:latin typeface="Arial" charset="0"/>
          </a:defRPr>
        </a:defPPr>
      </a:lstStyle>
    </a:spDef>
    <a:lnDef>
      <a:spPr bwMode="auto">
        <a:xfrm>
          <a:off x="0" y="0"/>
          <a:ext cx="1" cy="1"/>
        </a:xfrm>
        <a:custGeom>
          <a:avLst/>
          <a:gdLst/>
          <a:ahLst/>
          <a:cxnLst/>
          <a:rect l="0" t="0" r="0" b="0"/>
          <a:pathLst/>
        </a:custGeom>
        <a:solidFill>
          <a:srgbClr val="D6026B"/>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200" b="0" i="0" u="none" strike="noStrike" cap="none" normalizeH="0" baseline="0" smtClean="0">
            <a:ln>
              <a:noFill/>
            </a:ln>
            <a:solidFill>
              <a:srgbClr val="FFFFFF"/>
            </a:solidFill>
            <a:effectLst/>
            <a:latin typeface="Arial" charset="0"/>
          </a:defRPr>
        </a:defPPr>
      </a:lstStyle>
    </a:lnDef>
  </a:objectDefaults>
  <a:extraClrSchemeLst>
    <a:extraClrScheme>
      <a:clrScheme name="Cancer Research onscreen new template v6  (title) 1">
        <a:dk1>
          <a:srgbClr val="1D0096"/>
        </a:dk1>
        <a:lt1>
          <a:srgbClr val="FFFFFF"/>
        </a:lt1>
        <a:dk2>
          <a:srgbClr val="EC008C"/>
        </a:dk2>
        <a:lt2>
          <a:srgbClr val="EBAB00"/>
        </a:lt2>
        <a:accent1>
          <a:srgbClr val="CD5806"/>
        </a:accent1>
        <a:accent2>
          <a:srgbClr val="1FA12D"/>
        </a:accent2>
        <a:accent3>
          <a:srgbClr val="FFFFFF"/>
        </a:accent3>
        <a:accent4>
          <a:srgbClr val="17007F"/>
        </a:accent4>
        <a:accent5>
          <a:srgbClr val="E3B4AA"/>
        </a:accent5>
        <a:accent6>
          <a:srgbClr val="1B9128"/>
        </a:accent6>
        <a:hlink>
          <a:srgbClr val="41C4DD"/>
        </a:hlink>
        <a:folHlink>
          <a:srgbClr val="7E227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380096"/>
      </a:dk1>
      <a:lt1>
        <a:srgbClr val="FFFFFF"/>
      </a:lt1>
      <a:dk2>
        <a:srgbClr val="D6026B"/>
      </a:dk2>
      <a:lt2>
        <a:srgbClr val="FCD856"/>
      </a:lt2>
      <a:accent1>
        <a:srgbClr val="D88C02"/>
      </a:accent1>
      <a:accent2>
        <a:srgbClr val="1EB53A"/>
      </a:accent2>
      <a:accent3>
        <a:srgbClr val="FFFFFF"/>
      </a:accent3>
      <a:accent4>
        <a:srgbClr val="2E007F"/>
      </a:accent4>
      <a:accent5>
        <a:srgbClr val="E9C5AA"/>
      </a:accent5>
      <a:accent6>
        <a:srgbClr val="1AA434"/>
      </a:accent6>
      <a:hlink>
        <a:srgbClr val="28C4D8"/>
      </a:hlink>
      <a:folHlink>
        <a:srgbClr val="894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380096"/>
      </a:dk1>
      <a:lt1>
        <a:srgbClr val="FFFFFF"/>
      </a:lt1>
      <a:dk2>
        <a:srgbClr val="D6026B"/>
      </a:dk2>
      <a:lt2>
        <a:srgbClr val="FCD856"/>
      </a:lt2>
      <a:accent1>
        <a:srgbClr val="D88C02"/>
      </a:accent1>
      <a:accent2>
        <a:srgbClr val="1EB53A"/>
      </a:accent2>
      <a:accent3>
        <a:srgbClr val="FFFFFF"/>
      </a:accent3>
      <a:accent4>
        <a:srgbClr val="2E007F"/>
      </a:accent4>
      <a:accent5>
        <a:srgbClr val="E9C5AA"/>
      </a:accent5>
      <a:accent6>
        <a:srgbClr val="1AA434"/>
      </a:accent6>
      <a:hlink>
        <a:srgbClr val="28C4D8"/>
      </a:hlink>
      <a:folHlink>
        <a:srgbClr val="894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Cancer Research onscreen new template v6  (title)</Template>
  <TotalTime>1128</TotalTime>
  <Words>963</Words>
  <Application>Microsoft Office PowerPoint</Application>
  <PresentationFormat>On-screen Show (4:3)</PresentationFormat>
  <Paragraphs>142</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Symbol</vt:lpstr>
      <vt:lpstr>CRUK Justlefthand</vt:lpstr>
      <vt:lpstr>Arial Narrow</vt:lpstr>
      <vt:lpstr>Cancer Research onscreen new template v6  (title)</vt:lpstr>
      <vt:lpstr>Social media and how we use it</vt:lpstr>
      <vt:lpstr>Aims</vt:lpstr>
      <vt:lpstr>Overview</vt:lpstr>
      <vt:lpstr>Social media and how we use it</vt:lpstr>
      <vt:lpstr>Slide 5</vt:lpstr>
      <vt:lpstr>Macmillan Cancer Support</vt:lpstr>
      <vt:lpstr>Macmillan’s Online Community</vt:lpstr>
      <vt:lpstr>Macmillan’s Online Community</vt:lpstr>
      <vt:lpstr>Macmillan’s online community</vt:lpstr>
      <vt:lpstr>Social media and how we use it</vt:lpstr>
      <vt:lpstr>Cancer Research UK a coordinated approach to Social Media</vt:lpstr>
      <vt:lpstr>Facebook</vt:lpstr>
      <vt:lpstr>Twitter</vt:lpstr>
      <vt:lpstr>Blog </vt:lpstr>
      <vt:lpstr>Forum Cancer Chat </vt:lpstr>
      <vt:lpstr>A coordinated approach; a case study. “The Burzinski Clinic;  Hope or false hope”</vt:lpstr>
      <vt:lpstr>Impact</vt:lpstr>
      <vt:lpstr>Other examples</vt:lpstr>
    </vt:vector>
  </TitlesOfParts>
  <Company>Cancer Research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lowe03</dc:creator>
  <dc:description>Template built by www.in-support.com on 21.12.2007</dc:description>
  <cp:lastModifiedBy>ccsadmin</cp:lastModifiedBy>
  <cp:revision>161</cp:revision>
  <dcterms:created xsi:type="dcterms:W3CDTF">2008-01-18T15:59:58Z</dcterms:created>
  <dcterms:modified xsi:type="dcterms:W3CDTF">2012-09-06T17:30:02Z</dcterms:modified>
</cp:coreProperties>
</file>