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0" r:id="rId2"/>
  </p:sldMasterIdLst>
  <p:notesMasterIdLst>
    <p:notesMasterId r:id="rId13"/>
  </p:notesMasterIdLst>
  <p:handoutMasterIdLst>
    <p:handoutMasterId r:id="rId14"/>
  </p:handoutMasterIdLst>
  <p:sldIdLst>
    <p:sldId id="328" r:id="rId3"/>
    <p:sldId id="329" r:id="rId4"/>
    <p:sldId id="330" r:id="rId5"/>
    <p:sldId id="331" r:id="rId6"/>
    <p:sldId id="332" r:id="rId7"/>
    <p:sldId id="333" r:id="rId8"/>
    <p:sldId id="334" r:id="rId9"/>
    <p:sldId id="335" r:id="rId10"/>
    <p:sldId id="336" r:id="rId11"/>
    <p:sldId id="337"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6C564"/>
    <a:srgbClr val="FFFDB3"/>
    <a:srgbClr val="F0DAAE"/>
    <a:srgbClr val="F0CCAE"/>
    <a:srgbClr val="8C77E3"/>
    <a:srgbClr val="003366"/>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694" autoAdjust="0"/>
  </p:normalViewPr>
  <p:slideViewPr>
    <p:cSldViewPr>
      <p:cViewPr>
        <p:scale>
          <a:sx n="47" d="100"/>
          <a:sy n="47" d="100"/>
        </p:scale>
        <p:origin x="-996"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58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16589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16589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16589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C3F52434-D62C-4CDC-9296-00BB249AB4E3}" type="slidenum">
              <a:rPr lang="en-US"/>
              <a:pPr>
                <a:defRPr/>
              </a:pPr>
              <a:t>‹#›</a:t>
            </a:fld>
            <a:endParaRPr lang="en-US"/>
          </a:p>
        </p:txBody>
      </p:sp>
    </p:spTree>
    <p:extLst>
      <p:ext uri="{BB962C8B-B14F-4D97-AF65-F5344CB8AC3E}">
        <p14:creationId xmlns:p14="http://schemas.microsoft.com/office/powerpoint/2010/main" val="18133709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337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573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37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37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337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300BBA5E-0C41-4B8C-B5EA-B8E1CA361571}" type="slidenum">
              <a:rPr lang="en-US"/>
              <a:pPr>
                <a:defRPr/>
              </a:pPr>
              <a:t>‹#›</a:t>
            </a:fld>
            <a:endParaRPr lang="en-US"/>
          </a:p>
        </p:txBody>
      </p:sp>
    </p:spTree>
    <p:extLst>
      <p:ext uri="{BB962C8B-B14F-4D97-AF65-F5344CB8AC3E}">
        <p14:creationId xmlns:p14="http://schemas.microsoft.com/office/powerpoint/2010/main" val="30724277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FC8BF408-DEDF-4441-AEC0-1EAA4EE66A7D}" type="slidenum">
              <a:rPr lang="en-US" smtClean="0">
                <a:latin typeface="Arial" pitchFamily="34" charset="0"/>
              </a:rPr>
              <a:pPr/>
              <a:t>1</a:t>
            </a:fld>
            <a:endParaRPr lang="en-US" smtClean="0">
              <a:latin typeface="Arial" pitchFamily="34"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de-DE"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50524D2D-9CD9-48B7-94CE-CF90B3584941}" type="slidenum">
              <a:rPr lang="en-US" smtClean="0">
                <a:latin typeface="Arial" pitchFamily="34" charset="0"/>
              </a:rPr>
              <a:pPr/>
              <a:t>10</a:t>
            </a:fld>
            <a:endParaRPr lang="en-US" smtClean="0">
              <a:latin typeface="Arial" pitchFamily="34" charset="0"/>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nl-NL"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BA845E86-C21C-4077-9E2F-6A89541FE688}" type="slidenum">
              <a:rPr lang="en-US" smtClean="0">
                <a:latin typeface="Arial" pitchFamily="34" charset="0"/>
              </a:rPr>
              <a:pPr/>
              <a:t>2</a:t>
            </a:fld>
            <a:endParaRPr lang="en-US" smtClean="0">
              <a:latin typeface="Arial" pitchFamily="34"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nl-NL"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5984FB96-BB86-4555-A11A-E42DA74C1D1D}" type="slidenum">
              <a:rPr lang="en-US" smtClean="0">
                <a:latin typeface="Arial" pitchFamily="34" charset="0"/>
              </a:rPr>
              <a:pPr/>
              <a:t>3</a:t>
            </a:fld>
            <a:endParaRPr lang="en-US" smtClean="0">
              <a:latin typeface="Arial" pitchFamily="34" charset="0"/>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endParaRPr lang="nl-NL"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1DC26EC8-6F2A-4D38-9029-4A8261558A03}" type="slidenum">
              <a:rPr lang="en-US" smtClean="0">
                <a:latin typeface="Arial" pitchFamily="34" charset="0"/>
              </a:rPr>
              <a:pPr/>
              <a:t>4</a:t>
            </a:fld>
            <a:endParaRPr lang="en-US" smtClean="0">
              <a:latin typeface="Arial" pitchFamily="34"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nl-NL"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F713D519-43BE-4981-AEB5-2C74BF3D7032}" type="slidenum">
              <a:rPr lang="en-US" smtClean="0">
                <a:latin typeface="Arial" pitchFamily="34" charset="0"/>
              </a:rPr>
              <a:pPr/>
              <a:t>5</a:t>
            </a:fld>
            <a:endParaRPr lang="en-US" smtClean="0">
              <a:latin typeface="Arial" pitchFamily="34"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nl-NL"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42FBD184-9869-4384-AB21-106E9405C6EA}" type="slidenum">
              <a:rPr lang="en-US" smtClean="0">
                <a:latin typeface="Arial" pitchFamily="34" charset="0"/>
              </a:rPr>
              <a:pPr/>
              <a:t>6</a:t>
            </a:fld>
            <a:endParaRPr lang="en-US" smtClean="0">
              <a:latin typeface="Arial" pitchFamily="34"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spcBef>
                <a:spcPct val="0"/>
              </a:spcBef>
            </a:pPr>
            <a:endParaRPr lang="en-GB"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6839E184-5875-4970-BD3F-DABAB9B72D06}" type="slidenum">
              <a:rPr lang="en-US" smtClean="0">
                <a:latin typeface="Arial" pitchFamily="34" charset="0"/>
              </a:rPr>
              <a:pPr/>
              <a:t>7</a:t>
            </a:fld>
            <a:endParaRPr lang="en-US" smtClean="0">
              <a:latin typeface="Arial" pitchFamily="34"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spcBef>
                <a:spcPct val="0"/>
              </a:spcBef>
            </a:pPr>
            <a:r>
              <a:rPr lang="en-GB" smtClean="0">
                <a:latin typeface="Arial" pitchFamily="34" charset="0"/>
              </a:rPr>
              <a:t>Discuss the need for identifyable data, like names, addressess (including email addressess), dates of birth to be stored carefully and that a policcy should be put in place dewscribing how data is looked after and when it is deleted.</a:t>
            </a:r>
          </a:p>
          <a:p>
            <a:pPr eaLnBrk="1" hangingPunct="1">
              <a:spcBef>
                <a:spcPct val="0"/>
              </a:spcBef>
            </a:pPr>
            <a:endParaRPr lang="en-GB" smtClean="0">
              <a:latin typeface="Arial" pitchFamily="34" charset="0"/>
            </a:endParaRPr>
          </a:p>
          <a:p>
            <a:pPr eaLnBrk="1" hangingPunct="1">
              <a:spcBef>
                <a:spcPct val="0"/>
              </a:spcBef>
            </a:pPr>
            <a:r>
              <a:rPr lang="en-GB" smtClean="0">
                <a:latin typeface="Arial" pitchFamily="34" charset="0"/>
              </a:rPr>
              <a:t>Don’t record identifiable details unless you need to (simple fixes like writing names and addresses to send out printed information to being written straight on the envelop, rather than recorded on a database)</a:t>
            </a:r>
          </a:p>
          <a:p>
            <a:pPr eaLnBrk="1" hangingPunct="1">
              <a:spcBef>
                <a:spcPct val="0"/>
              </a:spcBef>
            </a:pPr>
            <a:endParaRPr lang="en-GB" smtClean="0">
              <a:latin typeface="Arial" pitchFamily="34" charset="0"/>
            </a:endParaRPr>
          </a:p>
          <a:p>
            <a:pPr eaLnBrk="1" hangingPunct="1">
              <a:spcBef>
                <a:spcPct val="0"/>
              </a:spcBef>
            </a:pPr>
            <a:r>
              <a:rPr lang="en-GB" smtClean="0">
                <a:latin typeface="Arial" pitchFamily="34" charset="0"/>
              </a:rPr>
              <a:t>Don’t forger that email addresses are identifiable.  So we need to be sure that if you offer an email service policies are in place to ensure the emails are accesses securely (not having staff keep copies for future reference without anonymising them)</a:t>
            </a:r>
          </a:p>
          <a:p>
            <a:pPr eaLnBrk="1" hangingPunct="1">
              <a:spcBef>
                <a:spcPct val="0"/>
              </a:spcBef>
            </a:pPr>
            <a:endParaRPr lang="en-GB" smtClean="0">
              <a:latin typeface="Arial" pitchFamily="34" charset="0"/>
            </a:endParaRPr>
          </a:p>
          <a:p>
            <a:pPr eaLnBrk="1" hangingPunct="1">
              <a:spcBef>
                <a:spcPct val="0"/>
              </a:spcBef>
            </a:pPr>
            <a:r>
              <a:rPr lang="en-GB" smtClean="0">
                <a:latin typeface="Arial" pitchFamily="34" charset="0"/>
              </a:rPr>
              <a:t>Personal data can only be shared with other sections of the organisation with the enquirers consent.  So if your fundraising department want a list of all the people who have used your service, you can only give this to them if your callers were aware that their details might be passed on when they gave you their name and address.</a:t>
            </a:r>
          </a:p>
          <a:p>
            <a:pPr eaLnBrk="1" hangingPunct="1"/>
            <a:endParaRPr lang="nl-NL"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6841A038-5738-4213-8DF1-9A92ED497171}" type="slidenum">
              <a:rPr lang="en-US" smtClean="0">
                <a:latin typeface="Arial" pitchFamily="34" charset="0"/>
              </a:rPr>
              <a:pPr/>
              <a:t>8</a:t>
            </a:fld>
            <a:endParaRPr lang="en-US" smtClean="0">
              <a:latin typeface="Arial" pitchFamily="34" charset="0"/>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nl-NL"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D16D9935-FF65-4310-9435-F513E8011C37}" type="slidenum">
              <a:rPr lang="en-US" smtClean="0">
                <a:latin typeface="Arial" pitchFamily="34" charset="0"/>
              </a:rPr>
              <a:pPr/>
              <a:t>9</a:t>
            </a:fld>
            <a:endParaRPr lang="en-US" smtClean="0">
              <a:latin typeface="Arial" pitchFamily="34" charset="0"/>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endParaRPr lang="nl-NL"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jpeg"/><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7" descr="Logo-CIS"/>
          <p:cNvPicPr>
            <a:picLocks noChangeAspect="1" noChangeArrowheads="1"/>
          </p:cNvPicPr>
          <p:nvPr userDrawn="1"/>
        </p:nvPicPr>
        <p:blipFill>
          <a:blip r:embed="rId2" cstate="print"/>
          <a:srcRect/>
          <a:stretch>
            <a:fillRect/>
          </a:stretch>
        </p:blipFill>
        <p:spPr bwMode="auto">
          <a:xfrm>
            <a:off x="6516688" y="5686425"/>
            <a:ext cx="2305050" cy="911225"/>
          </a:xfrm>
          <a:prstGeom prst="rect">
            <a:avLst/>
          </a:prstGeom>
          <a:noFill/>
          <a:ln w="9525">
            <a:noFill/>
            <a:miter lim="800000"/>
            <a:headEnd/>
            <a:tailEnd/>
          </a:ln>
        </p:spPr>
      </p:pic>
      <p:pic>
        <p:nvPicPr>
          <p:cNvPr id="4" name="Picture 8" descr="Logo-UICC"/>
          <p:cNvPicPr>
            <a:picLocks noChangeAspect="1" noChangeArrowheads="1"/>
          </p:cNvPicPr>
          <p:nvPr userDrawn="1"/>
        </p:nvPicPr>
        <p:blipFill>
          <a:blip r:embed="rId3" cstate="print"/>
          <a:srcRect/>
          <a:stretch>
            <a:fillRect/>
          </a:stretch>
        </p:blipFill>
        <p:spPr bwMode="auto">
          <a:xfrm>
            <a:off x="395288" y="5732463"/>
            <a:ext cx="1800225" cy="1009650"/>
          </a:xfrm>
          <a:prstGeom prst="rect">
            <a:avLst/>
          </a:prstGeom>
          <a:noFill/>
          <a:ln w="9525">
            <a:noFill/>
            <a:miter lim="800000"/>
            <a:headEnd/>
            <a:tailEnd/>
          </a:ln>
        </p:spPr>
      </p:pic>
      <p:pic>
        <p:nvPicPr>
          <p:cNvPr id="5" name="Picture 9" descr="Fond-blue"/>
          <p:cNvPicPr>
            <a:picLocks noChangeAspect="1" noChangeArrowheads="1"/>
          </p:cNvPicPr>
          <p:nvPr userDrawn="1"/>
        </p:nvPicPr>
        <p:blipFill>
          <a:blip r:embed="rId4" cstate="print"/>
          <a:srcRect/>
          <a:stretch>
            <a:fillRect/>
          </a:stretch>
        </p:blipFill>
        <p:spPr bwMode="auto">
          <a:xfrm>
            <a:off x="0" y="2132013"/>
            <a:ext cx="9144000" cy="3384550"/>
          </a:xfrm>
          <a:prstGeom prst="rect">
            <a:avLst/>
          </a:prstGeom>
          <a:noFill/>
          <a:ln w="9525">
            <a:noFill/>
            <a:miter lim="800000"/>
            <a:headEnd/>
            <a:tailEnd/>
          </a:ln>
        </p:spPr>
      </p:pic>
      <p:pic>
        <p:nvPicPr>
          <p:cNvPr id="6" name="Picture 10" descr="Collage"/>
          <p:cNvPicPr>
            <a:picLocks noChangeAspect="1" noChangeArrowheads="1"/>
          </p:cNvPicPr>
          <p:nvPr userDrawn="1"/>
        </p:nvPicPr>
        <p:blipFill>
          <a:blip r:embed="rId5" cstate="print"/>
          <a:srcRect/>
          <a:stretch>
            <a:fillRect/>
          </a:stretch>
        </p:blipFill>
        <p:spPr bwMode="auto">
          <a:xfrm>
            <a:off x="611188" y="2132013"/>
            <a:ext cx="7993062" cy="3384550"/>
          </a:xfrm>
          <a:prstGeom prst="rect">
            <a:avLst/>
          </a:prstGeom>
          <a:noFill/>
          <a:ln w="9525">
            <a:noFill/>
            <a:miter lim="800000"/>
            <a:headEnd/>
            <a:tailEnd/>
          </a:ln>
        </p:spPr>
      </p:pic>
      <p:sp>
        <p:nvSpPr>
          <p:cNvPr id="30722" name="Rectangle 2"/>
          <p:cNvSpPr>
            <a:spLocks noGrp="1" noChangeArrowheads="1"/>
          </p:cNvSpPr>
          <p:nvPr>
            <p:ph type="ctrTitle"/>
          </p:nvPr>
        </p:nvSpPr>
        <p:spPr>
          <a:xfrm>
            <a:off x="468313" y="0"/>
            <a:ext cx="7772400" cy="1916113"/>
          </a:xfrm>
        </p:spPr>
        <p:txBody>
          <a:bodyPr/>
          <a:lstStyle>
            <a:lvl1pPr>
              <a:defRPr/>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1588" y="44450"/>
            <a:ext cx="2057400" cy="60388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79388" y="44450"/>
            <a:ext cx="6019800" cy="6038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C502A04-049B-43B2-B2BF-EB583E2831E0}"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9904215-9DC3-40A4-A4D8-1581DDCD018F}"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16BA65-DA80-4126-BE6D-79A9E747E523}"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663575"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854575"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E7D29A7-004A-4E0F-8FD9-FE7205C50545}"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BE69A9E-9E2B-4412-8559-A215ED8A1B41}"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AED4C29-EF69-44CA-A73A-158B32556609}"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6B91B99-AF84-4B24-BB00-A642EDFC48DB}"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BDA77F7-96D7-487D-A7DF-BB1801B338C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49C9438-3B5C-40E9-9C6E-35CFF4C5825D}"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F81068-56B6-4591-A4F1-0B8D0955F190}"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74638"/>
            <a:ext cx="21082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1753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70C91E4-4630-4221-B8E1-2A8B4162D7D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746125" y="1557338"/>
            <a:ext cx="37084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06925" y="1557338"/>
            <a:ext cx="3709988"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7.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Logos"/>
          <p:cNvPicPr>
            <a:picLocks noChangeAspect="1" noChangeArrowheads="1"/>
          </p:cNvPicPr>
          <p:nvPr userDrawn="1"/>
        </p:nvPicPr>
        <p:blipFill>
          <a:blip r:embed="rId13" cstate="print"/>
          <a:srcRect/>
          <a:stretch>
            <a:fillRect/>
          </a:stretch>
        </p:blipFill>
        <p:spPr bwMode="auto">
          <a:xfrm>
            <a:off x="0" y="5783263"/>
            <a:ext cx="9144000" cy="1074737"/>
          </a:xfrm>
          <a:prstGeom prst="rect">
            <a:avLst/>
          </a:prstGeom>
          <a:noFill/>
          <a:ln w="9525">
            <a:noFill/>
            <a:miter lim="800000"/>
            <a:headEnd/>
            <a:tailEnd/>
          </a:ln>
        </p:spPr>
      </p:pic>
      <p:pic>
        <p:nvPicPr>
          <p:cNvPr id="1027" name="Picture 8" descr="Collage-3"/>
          <p:cNvPicPr>
            <a:picLocks noChangeAspect="1" noChangeArrowheads="1"/>
          </p:cNvPicPr>
          <p:nvPr userDrawn="1"/>
        </p:nvPicPr>
        <p:blipFill>
          <a:blip r:embed="rId14" cstate="print"/>
          <a:srcRect/>
          <a:stretch>
            <a:fillRect/>
          </a:stretch>
        </p:blipFill>
        <p:spPr bwMode="auto">
          <a:xfrm>
            <a:off x="4787900" y="5789613"/>
            <a:ext cx="4356100" cy="1068387"/>
          </a:xfrm>
          <a:prstGeom prst="rect">
            <a:avLst/>
          </a:prstGeom>
          <a:noFill/>
          <a:ln w="9525">
            <a:noFill/>
            <a:miter lim="800000"/>
            <a:headEnd/>
            <a:tailEnd/>
          </a:ln>
        </p:spPr>
      </p:pic>
      <p:sp>
        <p:nvSpPr>
          <p:cNvPr id="1028" name="Rectangle 2"/>
          <p:cNvSpPr>
            <a:spLocks noGrp="1" noChangeArrowheads="1"/>
          </p:cNvSpPr>
          <p:nvPr>
            <p:ph type="title"/>
          </p:nvPr>
        </p:nvSpPr>
        <p:spPr bwMode="auto">
          <a:xfrm>
            <a:off x="179388" y="4445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3"/>
          <p:cNvSpPr>
            <a:spLocks noGrp="1" noChangeArrowheads="1"/>
          </p:cNvSpPr>
          <p:nvPr>
            <p:ph type="body" idx="1"/>
          </p:nvPr>
        </p:nvSpPr>
        <p:spPr bwMode="auto">
          <a:xfrm>
            <a:off x="746125" y="1557338"/>
            <a:ext cx="7570788"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40"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xStyles>
    <p:titleStyle>
      <a:lvl1pPr algn="l" rtl="0" eaLnBrk="0" fontAlgn="base" hangingPunct="0">
        <a:spcBef>
          <a:spcPct val="0"/>
        </a:spcBef>
        <a:spcAft>
          <a:spcPct val="0"/>
        </a:spcAft>
        <a:defRPr sz="3600">
          <a:solidFill>
            <a:srgbClr val="003366"/>
          </a:solidFill>
          <a:latin typeface="+mj-lt"/>
          <a:ea typeface="+mj-ea"/>
          <a:cs typeface="+mj-cs"/>
        </a:defRPr>
      </a:lvl1pPr>
      <a:lvl2pPr algn="l" rtl="0" eaLnBrk="0" fontAlgn="base" hangingPunct="0">
        <a:spcBef>
          <a:spcPct val="0"/>
        </a:spcBef>
        <a:spcAft>
          <a:spcPct val="0"/>
        </a:spcAft>
        <a:defRPr sz="3600">
          <a:solidFill>
            <a:srgbClr val="003366"/>
          </a:solidFill>
          <a:latin typeface="Verdana" pitchFamily="34" charset="0"/>
        </a:defRPr>
      </a:lvl2pPr>
      <a:lvl3pPr algn="l" rtl="0" eaLnBrk="0" fontAlgn="base" hangingPunct="0">
        <a:spcBef>
          <a:spcPct val="0"/>
        </a:spcBef>
        <a:spcAft>
          <a:spcPct val="0"/>
        </a:spcAft>
        <a:defRPr sz="3600">
          <a:solidFill>
            <a:srgbClr val="003366"/>
          </a:solidFill>
          <a:latin typeface="Verdana" pitchFamily="34" charset="0"/>
        </a:defRPr>
      </a:lvl3pPr>
      <a:lvl4pPr algn="l" rtl="0" eaLnBrk="0" fontAlgn="base" hangingPunct="0">
        <a:spcBef>
          <a:spcPct val="0"/>
        </a:spcBef>
        <a:spcAft>
          <a:spcPct val="0"/>
        </a:spcAft>
        <a:defRPr sz="3600">
          <a:solidFill>
            <a:srgbClr val="003366"/>
          </a:solidFill>
          <a:latin typeface="Verdana" pitchFamily="34" charset="0"/>
        </a:defRPr>
      </a:lvl4pPr>
      <a:lvl5pPr algn="l" rtl="0" eaLnBrk="0" fontAlgn="base" hangingPunct="0">
        <a:spcBef>
          <a:spcPct val="0"/>
        </a:spcBef>
        <a:spcAft>
          <a:spcPct val="0"/>
        </a:spcAft>
        <a:defRPr sz="3600">
          <a:solidFill>
            <a:srgbClr val="003366"/>
          </a:solidFill>
          <a:latin typeface="Verdana" pitchFamily="34" charset="0"/>
        </a:defRPr>
      </a:lvl5pPr>
      <a:lvl6pPr marL="457200" algn="l" rtl="0" fontAlgn="base">
        <a:spcBef>
          <a:spcPct val="0"/>
        </a:spcBef>
        <a:spcAft>
          <a:spcPct val="0"/>
        </a:spcAft>
        <a:defRPr sz="3600">
          <a:solidFill>
            <a:srgbClr val="003366"/>
          </a:solidFill>
          <a:latin typeface="Verdana" pitchFamily="34" charset="0"/>
        </a:defRPr>
      </a:lvl6pPr>
      <a:lvl7pPr marL="914400" algn="l" rtl="0" fontAlgn="base">
        <a:spcBef>
          <a:spcPct val="0"/>
        </a:spcBef>
        <a:spcAft>
          <a:spcPct val="0"/>
        </a:spcAft>
        <a:defRPr sz="3600">
          <a:solidFill>
            <a:srgbClr val="003366"/>
          </a:solidFill>
          <a:latin typeface="Verdana" pitchFamily="34" charset="0"/>
        </a:defRPr>
      </a:lvl7pPr>
      <a:lvl8pPr marL="1371600" algn="l" rtl="0" fontAlgn="base">
        <a:spcBef>
          <a:spcPct val="0"/>
        </a:spcBef>
        <a:spcAft>
          <a:spcPct val="0"/>
        </a:spcAft>
        <a:defRPr sz="3600">
          <a:solidFill>
            <a:srgbClr val="003366"/>
          </a:solidFill>
          <a:latin typeface="Verdana" pitchFamily="34" charset="0"/>
        </a:defRPr>
      </a:lvl8pPr>
      <a:lvl9pPr marL="1828800" algn="l" rtl="0" fontAlgn="base">
        <a:spcBef>
          <a:spcPct val="0"/>
        </a:spcBef>
        <a:spcAft>
          <a:spcPct val="0"/>
        </a:spcAft>
        <a:defRPr sz="3600">
          <a:solidFill>
            <a:srgbClr val="003366"/>
          </a:solidFill>
          <a:latin typeface="Verdana" pitchFamily="34" charset="0"/>
        </a:defRPr>
      </a:lvl9pPr>
    </p:titleStyle>
    <p:bodyStyle>
      <a:lvl1pPr marL="342900" indent="-342900" algn="l" rtl="0" eaLnBrk="0" fontAlgn="base" hangingPunct="0">
        <a:spcBef>
          <a:spcPct val="20000"/>
        </a:spcBef>
        <a:spcAft>
          <a:spcPct val="0"/>
        </a:spcAft>
        <a:buClr>
          <a:srgbClr val="FF9900"/>
        </a:buClr>
        <a:buChar char="•"/>
        <a:defRPr sz="2800">
          <a:solidFill>
            <a:srgbClr val="003366"/>
          </a:solidFill>
          <a:latin typeface="+mn-lt"/>
          <a:ea typeface="+mn-ea"/>
          <a:cs typeface="+mn-cs"/>
        </a:defRPr>
      </a:lvl1pPr>
      <a:lvl2pPr marL="742950" indent="-285750" algn="l" rtl="0" eaLnBrk="0" fontAlgn="base" hangingPunct="0">
        <a:spcBef>
          <a:spcPct val="20000"/>
        </a:spcBef>
        <a:spcAft>
          <a:spcPct val="0"/>
        </a:spcAft>
        <a:buClr>
          <a:srgbClr val="FF9900"/>
        </a:buClr>
        <a:buFont typeface="Arial" pitchFamily="34" charset="0"/>
        <a:buChar char="–"/>
        <a:defRPr sz="2400">
          <a:solidFill>
            <a:srgbClr val="003366"/>
          </a:solidFill>
          <a:latin typeface="+mn-lt"/>
        </a:defRPr>
      </a:lvl2pPr>
      <a:lvl3pPr marL="1143000" indent="-228600" algn="l" rtl="0" eaLnBrk="0" fontAlgn="base" hangingPunct="0">
        <a:spcBef>
          <a:spcPct val="20000"/>
        </a:spcBef>
        <a:spcAft>
          <a:spcPct val="0"/>
        </a:spcAft>
        <a:buChar char="•"/>
        <a:defRPr sz="2400">
          <a:solidFill>
            <a:srgbClr val="003366"/>
          </a:solidFill>
          <a:latin typeface="+mn-lt"/>
        </a:defRPr>
      </a:lvl3pPr>
      <a:lvl4pPr marL="1600200" indent="-228600" algn="l" rtl="0" eaLnBrk="0" fontAlgn="base" hangingPunct="0">
        <a:spcBef>
          <a:spcPct val="20000"/>
        </a:spcBef>
        <a:spcAft>
          <a:spcPct val="0"/>
        </a:spcAft>
        <a:buChar char="–"/>
        <a:defRPr sz="2000">
          <a:solidFill>
            <a:srgbClr val="003366"/>
          </a:solidFill>
          <a:latin typeface="+mn-lt"/>
        </a:defRPr>
      </a:lvl4pPr>
      <a:lvl5pPr marL="2057400" indent="-228600" algn="l" rtl="0" eaLnBrk="0" fontAlgn="base" hangingPunct="0">
        <a:spcBef>
          <a:spcPct val="20000"/>
        </a:spcBef>
        <a:spcAft>
          <a:spcPct val="0"/>
        </a:spcAft>
        <a:buChar char="»"/>
        <a:defRPr sz="2000">
          <a:solidFill>
            <a:srgbClr val="003366"/>
          </a:solidFill>
          <a:latin typeface="+mn-lt"/>
        </a:defRPr>
      </a:lvl5pPr>
      <a:lvl6pPr marL="2514600" indent="-228600" algn="l" rtl="0" fontAlgn="base">
        <a:spcBef>
          <a:spcPct val="20000"/>
        </a:spcBef>
        <a:spcAft>
          <a:spcPct val="0"/>
        </a:spcAft>
        <a:buChar char="»"/>
        <a:defRPr sz="2000">
          <a:solidFill>
            <a:srgbClr val="003366"/>
          </a:solidFill>
          <a:latin typeface="+mn-lt"/>
        </a:defRPr>
      </a:lvl6pPr>
      <a:lvl7pPr marL="2971800" indent="-228600" algn="l" rtl="0" fontAlgn="base">
        <a:spcBef>
          <a:spcPct val="20000"/>
        </a:spcBef>
        <a:spcAft>
          <a:spcPct val="0"/>
        </a:spcAft>
        <a:buChar char="»"/>
        <a:defRPr sz="2000">
          <a:solidFill>
            <a:srgbClr val="003366"/>
          </a:solidFill>
          <a:latin typeface="+mn-lt"/>
        </a:defRPr>
      </a:lvl7pPr>
      <a:lvl8pPr marL="3429000" indent="-228600" algn="l" rtl="0" fontAlgn="base">
        <a:spcBef>
          <a:spcPct val="20000"/>
        </a:spcBef>
        <a:spcAft>
          <a:spcPct val="0"/>
        </a:spcAft>
        <a:buChar char="»"/>
        <a:defRPr sz="2000">
          <a:solidFill>
            <a:srgbClr val="003366"/>
          </a:solidFill>
          <a:latin typeface="+mn-lt"/>
        </a:defRPr>
      </a:lvl8pPr>
      <a:lvl9pPr marL="3886200" indent="-228600" algn="l" rtl="0" fontAlgn="base">
        <a:spcBef>
          <a:spcPct val="20000"/>
        </a:spcBef>
        <a:spcAft>
          <a:spcPct val="0"/>
        </a:spcAft>
        <a:buChar char="»"/>
        <a:defRPr sz="2000">
          <a:solidFill>
            <a:srgbClr val="0033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body" idx="1"/>
          </p:nvPr>
        </p:nvSpPr>
        <p:spPr bwMode="auto">
          <a:xfrm>
            <a:off x="663575"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7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317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317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43AD0A60-DE75-4218-A30B-1EA7758577DE}" type="slidenum">
              <a:rPr lang="en-US"/>
              <a:pPr>
                <a:defRPr/>
              </a:pPr>
              <a:t>‹#›</a:t>
            </a:fld>
            <a:endParaRPr lang="en-US"/>
          </a:p>
        </p:txBody>
      </p:sp>
      <p:pic>
        <p:nvPicPr>
          <p:cNvPr id="2054" name="Picture 7" descr="Logos-2"/>
          <p:cNvPicPr>
            <a:picLocks noChangeAspect="1" noChangeArrowheads="1"/>
          </p:cNvPicPr>
          <p:nvPr userDrawn="1"/>
        </p:nvPicPr>
        <p:blipFill>
          <a:blip r:embed="rId13" cstate="print"/>
          <a:srcRect/>
          <a:stretch>
            <a:fillRect/>
          </a:stretch>
        </p:blipFill>
        <p:spPr bwMode="auto">
          <a:xfrm>
            <a:off x="0" y="-26988"/>
            <a:ext cx="9144000" cy="1084263"/>
          </a:xfrm>
          <a:prstGeom prst="rect">
            <a:avLst/>
          </a:prstGeom>
          <a:noFill/>
          <a:ln w="9525">
            <a:noFill/>
            <a:miter lim="800000"/>
            <a:headEnd/>
            <a:tailEnd/>
          </a:ln>
        </p:spPr>
      </p:pic>
      <p:pic>
        <p:nvPicPr>
          <p:cNvPr id="2055" name="Picture 8" descr="Collage-3"/>
          <p:cNvPicPr>
            <a:picLocks noChangeAspect="1" noChangeArrowheads="1"/>
          </p:cNvPicPr>
          <p:nvPr userDrawn="1"/>
        </p:nvPicPr>
        <p:blipFill>
          <a:blip r:embed="rId14" cstate="print"/>
          <a:srcRect/>
          <a:stretch>
            <a:fillRect/>
          </a:stretch>
        </p:blipFill>
        <p:spPr bwMode="auto">
          <a:xfrm>
            <a:off x="4787900" y="-26988"/>
            <a:ext cx="4356100" cy="10683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rgbClr val="FF9900"/>
        </a:buClr>
        <a:buSzPct val="85000"/>
        <a:buChar char="•"/>
        <a:defRPr sz="3200">
          <a:solidFill>
            <a:srgbClr val="003366"/>
          </a:solidFill>
          <a:latin typeface="+mn-lt"/>
          <a:ea typeface="+mn-ea"/>
          <a:cs typeface="+mn-cs"/>
        </a:defRPr>
      </a:lvl1pPr>
      <a:lvl2pPr marL="742950" indent="-285750" algn="l" rtl="0" eaLnBrk="0" fontAlgn="base" hangingPunct="0">
        <a:spcBef>
          <a:spcPct val="20000"/>
        </a:spcBef>
        <a:spcAft>
          <a:spcPct val="0"/>
        </a:spcAft>
        <a:buChar char="–"/>
        <a:defRPr sz="2800">
          <a:solidFill>
            <a:srgbClr val="003366"/>
          </a:solidFill>
          <a:latin typeface="+mn-lt"/>
        </a:defRPr>
      </a:lvl2pPr>
      <a:lvl3pPr marL="1143000" indent="-228600" algn="l" rtl="0" eaLnBrk="0" fontAlgn="base" hangingPunct="0">
        <a:spcBef>
          <a:spcPct val="20000"/>
        </a:spcBef>
        <a:spcAft>
          <a:spcPct val="0"/>
        </a:spcAft>
        <a:buChar char="•"/>
        <a:defRPr sz="2400">
          <a:solidFill>
            <a:srgbClr val="003366"/>
          </a:solidFill>
          <a:latin typeface="+mn-lt"/>
        </a:defRPr>
      </a:lvl3pPr>
      <a:lvl4pPr marL="1600200" indent="-228600" algn="l" rtl="0" eaLnBrk="0" fontAlgn="base" hangingPunct="0">
        <a:spcBef>
          <a:spcPct val="20000"/>
        </a:spcBef>
        <a:spcAft>
          <a:spcPct val="0"/>
        </a:spcAft>
        <a:buChar char="–"/>
        <a:defRPr sz="2000">
          <a:solidFill>
            <a:srgbClr val="003366"/>
          </a:solidFill>
          <a:latin typeface="+mn-lt"/>
        </a:defRPr>
      </a:lvl4pPr>
      <a:lvl5pPr marL="2057400" indent="-228600" algn="l" rtl="0" eaLnBrk="0" fontAlgn="base" hangingPunct="0">
        <a:spcBef>
          <a:spcPct val="20000"/>
        </a:spcBef>
        <a:spcAft>
          <a:spcPct val="0"/>
        </a:spcAft>
        <a:buChar char="»"/>
        <a:defRPr sz="2000">
          <a:solidFill>
            <a:srgbClr val="003366"/>
          </a:solidFill>
          <a:latin typeface="+mn-lt"/>
        </a:defRPr>
      </a:lvl5pPr>
      <a:lvl6pPr marL="2514600" indent="-228600" algn="l" rtl="0" fontAlgn="base">
        <a:spcBef>
          <a:spcPct val="20000"/>
        </a:spcBef>
        <a:spcAft>
          <a:spcPct val="0"/>
        </a:spcAft>
        <a:buChar char="»"/>
        <a:defRPr sz="2000">
          <a:solidFill>
            <a:srgbClr val="003366"/>
          </a:solidFill>
          <a:latin typeface="+mn-lt"/>
        </a:defRPr>
      </a:lvl6pPr>
      <a:lvl7pPr marL="2971800" indent="-228600" algn="l" rtl="0" fontAlgn="base">
        <a:spcBef>
          <a:spcPct val="20000"/>
        </a:spcBef>
        <a:spcAft>
          <a:spcPct val="0"/>
        </a:spcAft>
        <a:buChar char="»"/>
        <a:defRPr sz="2000">
          <a:solidFill>
            <a:srgbClr val="003366"/>
          </a:solidFill>
          <a:latin typeface="+mn-lt"/>
        </a:defRPr>
      </a:lvl7pPr>
      <a:lvl8pPr marL="3429000" indent="-228600" algn="l" rtl="0" fontAlgn="base">
        <a:spcBef>
          <a:spcPct val="20000"/>
        </a:spcBef>
        <a:spcAft>
          <a:spcPct val="0"/>
        </a:spcAft>
        <a:buChar char="»"/>
        <a:defRPr sz="2000">
          <a:solidFill>
            <a:srgbClr val="003366"/>
          </a:solidFill>
          <a:latin typeface="+mn-lt"/>
        </a:defRPr>
      </a:lvl8pPr>
      <a:lvl9pPr marL="3886200" indent="-228600" algn="l" rtl="0" fontAlgn="base">
        <a:spcBef>
          <a:spcPct val="20000"/>
        </a:spcBef>
        <a:spcAft>
          <a:spcPct val="0"/>
        </a:spcAft>
        <a:buChar char="»"/>
        <a:defRPr sz="2000">
          <a:solidFill>
            <a:srgbClr val="0033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6"/>
          <p:cNvSpPr>
            <a:spLocks noGrp="1" noChangeArrowheads="1"/>
          </p:cNvSpPr>
          <p:nvPr>
            <p:ph type="ctrTitle"/>
          </p:nvPr>
        </p:nvSpPr>
        <p:spPr>
          <a:xfrm>
            <a:off x="468313" y="144463"/>
            <a:ext cx="7772400" cy="1916112"/>
          </a:xfrm>
        </p:spPr>
        <p:txBody>
          <a:bodyPr/>
          <a:lstStyle/>
          <a:p>
            <a:pPr algn="ctr" eaLnBrk="1" hangingPunct="1"/>
            <a:r>
              <a:rPr lang="en-GB" sz="2800" dirty="0" smtClean="0"/>
              <a:t>Key elements for operating and  managing a CIS</a:t>
            </a:r>
            <a:br>
              <a:rPr lang="en-GB" sz="2800" dirty="0" smtClean="0"/>
            </a:br>
            <a:r>
              <a:rPr lang="en-GB" sz="1400" b="1" dirty="0" smtClean="0">
                <a:latin typeface="KWFFedraSans-Normal"/>
              </a:rPr>
              <a:t/>
            </a:r>
            <a:br>
              <a:rPr lang="en-GB" sz="1400" b="1" dirty="0" smtClean="0">
                <a:latin typeface="KWFFedraSans-Normal"/>
              </a:rPr>
            </a:br>
            <a:r>
              <a:rPr lang="en-GB" sz="2400" b="1" dirty="0" smtClean="0">
                <a:latin typeface="KWFFedraSans-Bold"/>
              </a:rPr>
              <a:t>Cora </a:t>
            </a:r>
            <a:r>
              <a:rPr lang="en-GB" sz="2400" b="1" dirty="0" smtClean="0">
                <a:latin typeface="KWFFedraSans-Bold"/>
              </a:rPr>
              <a:t>Honing, Dutch Cancer Society, Amsterdam</a:t>
            </a:r>
            <a:endParaRPr lang="nl-NL" sz="2400" b="1" dirty="0" smtClean="0">
              <a:latin typeface="KWFFedraSans-Bold"/>
            </a:endParaRPr>
          </a:p>
        </p:txBody>
      </p:sp>
      <p:sp>
        <p:nvSpPr>
          <p:cNvPr id="33795" name="Text Box 8"/>
          <p:cNvSpPr txBox="1">
            <a:spLocks noChangeArrowheads="1"/>
          </p:cNvSpPr>
          <p:nvPr/>
        </p:nvSpPr>
        <p:spPr bwMode="auto">
          <a:xfrm>
            <a:off x="3635375" y="5995988"/>
            <a:ext cx="2154238" cy="461962"/>
          </a:xfrm>
          <a:prstGeom prst="rect">
            <a:avLst/>
          </a:prstGeom>
          <a:noFill/>
          <a:ln w="9525">
            <a:noFill/>
            <a:miter lim="800000"/>
            <a:headEnd/>
            <a:tailEnd/>
          </a:ln>
          <a:effectLst/>
        </p:spPr>
        <p:txBody>
          <a:bodyPr wrap="none">
            <a:spAutoFit/>
          </a:bodyPr>
          <a:lstStyle/>
          <a:p>
            <a:r>
              <a:rPr lang="en-US" sz="2400">
                <a:solidFill>
                  <a:srgbClr val="FF9900"/>
                </a:solidFill>
              </a:rPr>
              <a:t>Montreal 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de-DE" smtClean="0"/>
              <a:t>BUDGET</a:t>
            </a:r>
          </a:p>
        </p:txBody>
      </p:sp>
      <p:sp>
        <p:nvSpPr>
          <p:cNvPr id="11267" name="Rectangle 3"/>
          <p:cNvSpPr>
            <a:spLocks noGrp="1" noChangeArrowheads="1"/>
          </p:cNvSpPr>
          <p:nvPr>
            <p:ph type="body" idx="1"/>
          </p:nvPr>
        </p:nvSpPr>
        <p:spPr>
          <a:xfrm>
            <a:off x="457200" y="1196975"/>
            <a:ext cx="8686800" cy="4032250"/>
          </a:xfrm>
        </p:spPr>
        <p:txBody>
          <a:bodyPr/>
          <a:lstStyle/>
          <a:p>
            <a:pPr eaLnBrk="1" hangingPunct="1">
              <a:defRPr/>
            </a:pPr>
            <a:r>
              <a:rPr lang="en-GB" dirty="0" smtClean="0"/>
              <a:t>Operational costs depend on the scope of your services and the size of the population that could use your services</a:t>
            </a:r>
            <a:br>
              <a:rPr lang="en-GB" dirty="0" smtClean="0"/>
            </a:br>
            <a:endParaRPr lang="en-GB" dirty="0" smtClean="0"/>
          </a:p>
          <a:p>
            <a:pPr eaLnBrk="1" hangingPunct="1">
              <a:defRPr/>
            </a:pPr>
            <a:r>
              <a:rPr lang="en-GB" dirty="0" smtClean="0"/>
              <a:t>Staff costs: professionals and or volunteers</a:t>
            </a:r>
            <a:br>
              <a:rPr lang="en-GB" dirty="0" smtClean="0"/>
            </a:br>
            <a:endParaRPr lang="en-GB" dirty="0" smtClean="0"/>
          </a:p>
          <a:p>
            <a:pPr eaLnBrk="1" hangingPunct="1">
              <a:defRPr/>
            </a:pPr>
            <a:r>
              <a:rPr lang="en-GB" dirty="0" smtClean="0"/>
              <a:t>Infrastructure</a:t>
            </a:r>
            <a:br>
              <a:rPr lang="en-GB" dirty="0" smtClean="0"/>
            </a:br>
            <a:endParaRPr lang="en-GB" dirty="0" smtClean="0"/>
          </a:p>
          <a:p>
            <a:pPr marL="0" indent="0" eaLnBrk="1" hangingPunct="1">
              <a:buFontTx/>
              <a:buNone/>
              <a:defRPr/>
            </a:pPr>
            <a:r>
              <a:rPr lang="en-GB" dirty="0" smtClean="0"/>
              <a:t>Important question: CIS in or out sourced?</a:t>
            </a:r>
          </a:p>
          <a:p>
            <a:pPr eaLnBrk="1" hangingPunct="1">
              <a:buFontTx/>
              <a:buNone/>
              <a:defRPr/>
            </a:pPr>
            <a:endParaRPr lang="de-DE"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p:cNvSpPr>
            <a:spLocks noGrp="1" noChangeArrowheads="1"/>
          </p:cNvSpPr>
          <p:nvPr>
            <p:ph type="title"/>
          </p:nvPr>
        </p:nvSpPr>
        <p:spPr/>
        <p:txBody>
          <a:bodyPr/>
          <a:lstStyle/>
          <a:p>
            <a:pPr eaLnBrk="1" hangingPunct="1"/>
            <a:r>
              <a:rPr lang="de-DE" smtClean="0"/>
              <a:t>CONDITIONS 1:</a:t>
            </a:r>
          </a:p>
        </p:txBody>
      </p:sp>
      <p:sp>
        <p:nvSpPr>
          <p:cNvPr id="5123" name="Rectangle 5"/>
          <p:cNvSpPr>
            <a:spLocks noGrp="1" noChangeArrowheads="1"/>
          </p:cNvSpPr>
          <p:nvPr>
            <p:ph type="body" idx="1"/>
          </p:nvPr>
        </p:nvSpPr>
        <p:spPr>
          <a:xfrm>
            <a:off x="457200" y="1196975"/>
            <a:ext cx="8794750" cy="4176713"/>
          </a:xfrm>
        </p:spPr>
        <p:txBody>
          <a:bodyPr/>
          <a:lstStyle/>
          <a:p>
            <a:pPr marL="0" indent="0" eaLnBrk="1" hangingPunct="1">
              <a:buFontTx/>
              <a:buNone/>
              <a:defRPr/>
            </a:pPr>
            <a:r>
              <a:rPr lang="en-GB" dirty="0" smtClean="0"/>
              <a:t>The contribution of your CIS to the mission, objectives and targets of your organization</a:t>
            </a:r>
          </a:p>
          <a:p>
            <a:pPr marL="0" indent="0" eaLnBrk="1" hangingPunct="1">
              <a:buFontTx/>
              <a:buNone/>
              <a:defRPr/>
            </a:pPr>
            <a:endParaRPr lang="en-GB" b="1" dirty="0" smtClean="0"/>
          </a:p>
          <a:p>
            <a:pPr marL="0" indent="0" eaLnBrk="1" hangingPunct="1">
              <a:buFontTx/>
              <a:buNone/>
              <a:defRPr/>
            </a:pPr>
            <a:r>
              <a:rPr lang="en-GB" b="1" dirty="0" smtClean="0"/>
              <a:t>Influences</a:t>
            </a:r>
          </a:p>
          <a:p>
            <a:pPr eaLnBrk="1" hangingPunct="1">
              <a:defRPr/>
            </a:pPr>
            <a:r>
              <a:rPr lang="en-GB" dirty="0" smtClean="0"/>
              <a:t>The position of CIS in your organization</a:t>
            </a:r>
          </a:p>
          <a:p>
            <a:pPr marL="0" indent="0" eaLnBrk="1" hangingPunct="1">
              <a:buFontTx/>
              <a:buNone/>
              <a:defRPr/>
            </a:pPr>
            <a:endParaRPr lang="en-GB" dirty="0" smtClean="0"/>
          </a:p>
          <a:p>
            <a:pPr eaLnBrk="1" hangingPunct="1">
              <a:defRPr/>
            </a:pPr>
            <a:r>
              <a:rPr lang="en-GB" dirty="0" smtClean="0"/>
              <a:t>The budget available for your CIS</a:t>
            </a:r>
          </a:p>
          <a:p>
            <a:pPr eaLnBrk="1" hangingPunct="1">
              <a:buFontTx/>
              <a:buNone/>
              <a:defRPr/>
            </a:pPr>
            <a:endParaRPr lang="de-DE"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p:cNvSpPr>
            <a:spLocks noGrp="1" noChangeArrowheads="1"/>
          </p:cNvSpPr>
          <p:nvPr>
            <p:ph type="title"/>
          </p:nvPr>
        </p:nvSpPr>
        <p:spPr/>
        <p:txBody>
          <a:bodyPr/>
          <a:lstStyle/>
          <a:p>
            <a:pPr eaLnBrk="1" hangingPunct="1"/>
            <a:r>
              <a:rPr lang="de-DE" smtClean="0"/>
              <a:t>CONDITIONS 2:</a:t>
            </a:r>
          </a:p>
        </p:txBody>
      </p:sp>
      <p:sp>
        <p:nvSpPr>
          <p:cNvPr id="5123" name="Rectangle 5"/>
          <p:cNvSpPr>
            <a:spLocks noGrp="1" noChangeArrowheads="1"/>
          </p:cNvSpPr>
          <p:nvPr>
            <p:ph type="body" idx="1"/>
          </p:nvPr>
        </p:nvSpPr>
        <p:spPr>
          <a:xfrm>
            <a:off x="457200" y="1196975"/>
            <a:ext cx="7499350" cy="4103688"/>
          </a:xfrm>
        </p:spPr>
        <p:txBody>
          <a:bodyPr/>
          <a:lstStyle/>
          <a:p>
            <a:pPr marL="0" indent="0" eaLnBrk="1" hangingPunct="1">
              <a:buFontTx/>
              <a:buNone/>
              <a:defRPr/>
            </a:pPr>
            <a:r>
              <a:rPr lang="en-GB" dirty="0" smtClean="0"/>
              <a:t>Position of CIS in your organization </a:t>
            </a:r>
          </a:p>
          <a:p>
            <a:pPr marL="0" indent="0" eaLnBrk="1" hangingPunct="1">
              <a:buFontTx/>
              <a:buNone/>
              <a:defRPr/>
            </a:pPr>
            <a:endParaRPr lang="en-GB" dirty="0" smtClean="0"/>
          </a:p>
          <a:p>
            <a:pPr eaLnBrk="1" hangingPunct="1">
              <a:defRPr/>
            </a:pPr>
            <a:r>
              <a:rPr lang="en-GB" dirty="0" smtClean="0"/>
              <a:t>Part of the patient support department</a:t>
            </a:r>
          </a:p>
          <a:p>
            <a:pPr marL="0" indent="0" eaLnBrk="1" hangingPunct="1">
              <a:buFontTx/>
              <a:buNone/>
              <a:defRPr/>
            </a:pPr>
            <a:endParaRPr lang="en-GB" dirty="0" smtClean="0"/>
          </a:p>
          <a:p>
            <a:pPr eaLnBrk="1" hangingPunct="1">
              <a:defRPr/>
            </a:pPr>
            <a:r>
              <a:rPr lang="en-GB" dirty="0" smtClean="0"/>
              <a:t>Part of the communication department</a:t>
            </a:r>
          </a:p>
          <a:p>
            <a:pPr marL="0" indent="0" eaLnBrk="1" hangingPunct="1">
              <a:buFontTx/>
              <a:buNone/>
              <a:defRPr/>
            </a:pPr>
            <a:endParaRPr lang="en-GB" dirty="0" smtClean="0"/>
          </a:p>
          <a:p>
            <a:pPr eaLnBrk="1" hangingPunct="1">
              <a:defRPr/>
            </a:pPr>
            <a:r>
              <a:rPr lang="en-GB" dirty="0" smtClean="0"/>
              <a:t>Part of services department</a:t>
            </a:r>
          </a:p>
          <a:p>
            <a:pPr eaLnBrk="1" hangingPunct="1">
              <a:buFontTx/>
              <a:buNone/>
              <a:defRPr/>
            </a:pPr>
            <a:endParaRPr lang="de-DE"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p:cNvSpPr>
            <a:spLocks noGrp="1" noChangeArrowheads="1"/>
          </p:cNvSpPr>
          <p:nvPr>
            <p:ph type="title"/>
          </p:nvPr>
        </p:nvSpPr>
        <p:spPr/>
        <p:txBody>
          <a:bodyPr/>
          <a:lstStyle/>
          <a:p>
            <a:pPr eaLnBrk="1" hangingPunct="1"/>
            <a:r>
              <a:rPr lang="de-DE" smtClean="0"/>
              <a:t>CONDITIONS 3:</a:t>
            </a:r>
          </a:p>
        </p:txBody>
      </p:sp>
      <p:sp>
        <p:nvSpPr>
          <p:cNvPr id="5123" name="Rectangle 5"/>
          <p:cNvSpPr>
            <a:spLocks noGrp="1" noChangeArrowheads="1"/>
          </p:cNvSpPr>
          <p:nvPr>
            <p:ph type="body" idx="1"/>
          </p:nvPr>
        </p:nvSpPr>
        <p:spPr>
          <a:xfrm>
            <a:off x="457200" y="1196975"/>
            <a:ext cx="8291513" cy="4103688"/>
          </a:xfrm>
        </p:spPr>
        <p:txBody>
          <a:bodyPr/>
          <a:lstStyle/>
          <a:p>
            <a:pPr marL="0" indent="0" eaLnBrk="1" hangingPunct="1">
              <a:buFontTx/>
              <a:buNone/>
              <a:defRPr/>
            </a:pPr>
            <a:endParaRPr lang="en-GB" dirty="0" smtClean="0"/>
          </a:p>
          <a:p>
            <a:pPr eaLnBrk="1" hangingPunct="1">
              <a:defRPr/>
            </a:pPr>
            <a:r>
              <a:rPr lang="en-GB" dirty="0" smtClean="0"/>
              <a:t>Strategic plan: development of your CIS</a:t>
            </a:r>
          </a:p>
          <a:p>
            <a:pPr marL="0" indent="0" eaLnBrk="1" hangingPunct="1">
              <a:buFontTx/>
              <a:buNone/>
              <a:defRPr/>
            </a:pPr>
            <a:endParaRPr lang="en-GB" dirty="0" smtClean="0"/>
          </a:p>
          <a:p>
            <a:pPr eaLnBrk="1" hangingPunct="1">
              <a:defRPr/>
            </a:pPr>
            <a:r>
              <a:rPr lang="en-GB" dirty="0" smtClean="0"/>
              <a:t>Translation to an annual operational plan</a:t>
            </a:r>
          </a:p>
          <a:p>
            <a:pPr eaLnBrk="1" hangingPunct="1">
              <a:buFontTx/>
              <a:buNone/>
              <a:defRPr/>
            </a:pPr>
            <a:endParaRPr lang="de-DE"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de-DE" smtClean="0"/>
              <a:t>OPERATIONAL PLAN</a:t>
            </a:r>
          </a:p>
        </p:txBody>
      </p:sp>
      <p:sp>
        <p:nvSpPr>
          <p:cNvPr id="7171" name="Rectangle 3"/>
          <p:cNvSpPr>
            <a:spLocks noGrp="1" noChangeArrowheads="1"/>
          </p:cNvSpPr>
          <p:nvPr>
            <p:ph type="body" idx="1"/>
          </p:nvPr>
        </p:nvSpPr>
        <p:spPr>
          <a:xfrm>
            <a:off x="457200" y="1196975"/>
            <a:ext cx="7499350" cy="4103688"/>
          </a:xfrm>
        </p:spPr>
        <p:txBody>
          <a:bodyPr/>
          <a:lstStyle/>
          <a:p>
            <a:pPr eaLnBrk="1" hangingPunct="1">
              <a:defRPr/>
            </a:pPr>
            <a:r>
              <a:rPr lang="en-GB" sz="2400" dirty="0" smtClean="0"/>
              <a:t>Staffing</a:t>
            </a:r>
          </a:p>
          <a:p>
            <a:pPr marL="0" indent="0" eaLnBrk="1" hangingPunct="1">
              <a:buFontTx/>
              <a:buNone/>
              <a:defRPr/>
            </a:pPr>
            <a:endParaRPr lang="en-GB" sz="2400" dirty="0"/>
          </a:p>
          <a:p>
            <a:pPr eaLnBrk="1" hangingPunct="1">
              <a:defRPr/>
            </a:pPr>
            <a:r>
              <a:rPr lang="en-GB" sz="2400" dirty="0" smtClean="0"/>
              <a:t>Facilities and equipment</a:t>
            </a:r>
          </a:p>
          <a:p>
            <a:pPr marL="0" indent="0" eaLnBrk="1" hangingPunct="1">
              <a:buFontTx/>
              <a:buNone/>
              <a:defRPr/>
            </a:pPr>
            <a:endParaRPr lang="en-GB" sz="2400" dirty="0" smtClean="0"/>
          </a:p>
          <a:p>
            <a:pPr eaLnBrk="1" hangingPunct="1">
              <a:defRPr/>
            </a:pPr>
            <a:r>
              <a:rPr lang="en-GB" sz="2400" dirty="0" smtClean="0"/>
              <a:t>Data collection and evaluation</a:t>
            </a:r>
          </a:p>
          <a:p>
            <a:pPr marL="0" indent="0" eaLnBrk="1" hangingPunct="1">
              <a:buFontTx/>
              <a:buNone/>
              <a:defRPr/>
            </a:pPr>
            <a:endParaRPr lang="en-GB" sz="2400" dirty="0" smtClean="0"/>
          </a:p>
          <a:p>
            <a:pPr eaLnBrk="1" hangingPunct="1">
              <a:defRPr/>
            </a:pPr>
            <a:r>
              <a:rPr lang="en-GB" sz="2400" dirty="0" smtClean="0"/>
              <a:t>Promotion</a:t>
            </a:r>
          </a:p>
          <a:p>
            <a:pPr marL="0" indent="0" eaLnBrk="1" hangingPunct="1">
              <a:buFontTx/>
              <a:buNone/>
              <a:defRPr/>
            </a:pPr>
            <a:endParaRPr lang="en-GB" sz="2400" dirty="0" smtClean="0"/>
          </a:p>
          <a:p>
            <a:pPr eaLnBrk="1" hangingPunct="1">
              <a:defRPr/>
            </a:pPr>
            <a:r>
              <a:rPr lang="en-GB" sz="2400" dirty="0" smtClean="0"/>
              <a:t>Budget</a:t>
            </a:r>
            <a:endParaRPr lang="de-DE" sz="24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de-DE" sz="3200" smtClean="0"/>
              <a:t>STAFFING</a:t>
            </a:r>
          </a:p>
        </p:txBody>
      </p:sp>
      <p:sp>
        <p:nvSpPr>
          <p:cNvPr id="8195" name="Rectangle 3"/>
          <p:cNvSpPr>
            <a:spLocks noGrp="1" noChangeArrowheads="1"/>
          </p:cNvSpPr>
          <p:nvPr>
            <p:ph type="body" idx="1"/>
          </p:nvPr>
        </p:nvSpPr>
        <p:spPr>
          <a:xfrm>
            <a:off x="457200" y="1196975"/>
            <a:ext cx="8362950" cy="4103688"/>
          </a:xfrm>
        </p:spPr>
        <p:txBody>
          <a:bodyPr/>
          <a:lstStyle/>
          <a:p>
            <a:pPr eaLnBrk="1" hangingPunct="1">
              <a:defRPr/>
            </a:pPr>
            <a:r>
              <a:rPr lang="en-GB" sz="2400" dirty="0" err="1" smtClean="0"/>
              <a:t>Workpackage</a:t>
            </a:r>
            <a:r>
              <a:rPr lang="en-GB" sz="2400" dirty="0" smtClean="0"/>
              <a:t> of staff members/diversity of tasks</a:t>
            </a:r>
            <a:br>
              <a:rPr lang="en-GB" sz="2400" dirty="0" smtClean="0"/>
            </a:br>
            <a:endParaRPr lang="en-GB" sz="2400" dirty="0" smtClean="0"/>
          </a:p>
          <a:p>
            <a:pPr eaLnBrk="1" hangingPunct="1">
              <a:defRPr/>
            </a:pPr>
            <a:r>
              <a:rPr lang="en-GB" sz="2400" dirty="0" smtClean="0"/>
              <a:t>Super-/ </a:t>
            </a:r>
            <a:r>
              <a:rPr lang="en-GB" sz="2400" dirty="0" err="1" smtClean="0"/>
              <a:t>intervision</a:t>
            </a:r>
            <a:endParaRPr lang="en-GB" sz="2400" dirty="0" smtClean="0"/>
          </a:p>
          <a:p>
            <a:pPr marL="0" indent="0" eaLnBrk="1" hangingPunct="1">
              <a:buFontTx/>
              <a:buNone/>
              <a:defRPr/>
            </a:pPr>
            <a:endParaRPr lang="en-GB" sz="2400" dirty="0" smtClean="0"/>
          </a:p>
          <a:p>
            <a:pPr eaLnBrk="1" hangingPunct="1">
              <a:defRPr/>
            </a:pPr>
            <a:r>
              <a:rPr lang="en-GB" sz="2400" dirty="0" err="1" smtClean="0"/>
              <a:t>Training:’education</a:t>
            </a:r>
            <a:r>
              <a:rPr lang="en-GB" sz="2400" dirty="0" smtClean="0"/>
              <a:t> permanent’</a:t>
            </a:r>
          </a:p>
          <a:p>
            <a:pPr marL="0" indent="0" eaLnBrk="1" hangingPunct="1">
              <a:buFontTx/>
              <a:buNone/>
              <a:defRPr/>
            </a:pPr>
            <a:endParaRPr lang="en-GB" sz="2400" dirty="0" smtClean="0"/>
          </a:p>
          <a:p>
            <a:pPr eaLnBrk="1" hangingPunct="1">
              <a:defRPr/>
            </a:pPr>
            <a:r>
              <a:rPr lang="en-GB" sz="2400" dirty="0" smtClean="0"/>
              <a:t>Feedback </a:t>
            </a:r>
            <a:r>
              <a:rPr lang="en-GB" sz="2400" dirty="0" err="1" smtClean="0"/>
              <a:t>eg</a:t>
            </a:r>
            <a:r>
              <a:rPr lang="en-GB" sz="2400" dirty="0" smtClean="0"/>
              <a:t>. call monitoring, registration</a:t>
            </a:r>
            <a:br>
              <a:rPr lang="en-GB" sz="2400" dirty="0" smtClean="0"/>
            </a:br>
            <a:endParaRPr lang="en-GB" sz="2400" dirty="0" smtClean="0"/>
          </a:p>
          <a:p>
            <a:pPr eaLnBrk="1" hangingPunct="1">
              <a:defRPr/>
            </a:pPr>
            <a:r>
              <a:rPr lang="en-GB" sz="2400" dirty="0" smtClean="0"/>
              <a:t>Recognition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de-DE" sz="3200" smtClean="0"/>
              <a:t>FACILITIES AND EQUIPMENT</a:t>
            </a:r>
          </a:p>
        </p:txBody>
      </p:sp>
      <p:sp>
        <p:nvSpPr>
          <p:cNvPr id="9219" name="Rectangle 3"/>
          <p:cNvSpPr>
            <a:spLocks noGrp="1" noChangeArrowheads="1"/>
          </p:cNvSpPr>
          <p:nvPr>
            <p:ph type="body" idx="1"/>
          </p:nvPr>
        </p:nvSpPr>
        <p:spPr>
          <a:xfrm>
            <a:off x="457200" y="1196975"/>
            <a:ext cx="7499350" cy="4103688"/>
          </a:xfrm>
        </p:spPr>
        <p:txBody>
          <a:bodyPr/>
          <a:lstStyle/>
          <a:p>
            <a:pPr eaLnBrk="1" hangingPunct="1">
              <a:defRPr/>
            </a:pPr>
            <a:r>
              <a:rPr lang="de-DE" sz="2400" dirty="0" smtClean="0"/>
              <a:t>Work </a:t>
            </a:r>
            <a:r>
              <a:rPr lang="de-DE" sz="2400" dirty="0" err="1" smtClean="0"/>
              <a:t>station</a:t>
            </a:r>
            <a:endParaRPr lang="de-DE" sz="2400" dirty="0" smtClean="0"/>
          </a:p>
          <a:p>
            <a:pPr marL="0" indent="0" eaLnBrk="1" hangingPunct="1">
              <a:buFontTx/>
              <a:buNone/>
              <a:defRPr/>
            </a:pPr>
            <a:endParaRPr lang="de-DE" sz="2400" dirty="0" smtClean="0"/>
          </a:p>
          <a:p>
            <a:pPr eaLnBrk="1" hangingPunct="1">
              <a:defRPr/>
            </a:pPr>
            <a:r>
              <a:rPr lang="de-DE" sz="2400" dirty="0" smtClean="0"/>
              <a:t>ICT</a:t>
            </a:r>
          </a:p>
          <a:p>
            <a:pPr marL="0" indent="0" eaLnBrk="1" hangingPunct="1">
              <a:buFontTx/>
              <a:buNone/>
              <a:defRPr/>
            </a:pPr>
            <a:endParaRPr lang="de-DE" sz="2400" dirty="0" smtClean="0"/>
          </a:p>
          <a:p>
            <a:pPr eaLnBrk="1" hangingPunct="1">
              <a:defRPr/>
            </a:pPr>
            <a:r>
              <a:rPr lang="de-DE" sz="2400" dirty="0" smtClean="0"/>
              <a:t>Database</a:t>
            </a:r>
          </a:p>
          <a:p>
            <a:pPr marL="0" indent="0" eaLnBrk="1" hangingPunct="1">
              <a:buFontTx/>
              <a:buNone/>
              <a:defRPr/>
            </a:pPr>
            <a:endParaRPr lang="de-DE" sz="2400" dirty="0" smtClean="0"/>
          </a:p>
          <a:p>
            <a:pPr eaLnBrk="1" hangingPunct="1">
              <a:defRPr/>
            </a:pPr>
            <a:r>
              <a:rPr lang="de-DE" sz="2400" dirty="0" err="1" smtClean="0"/>
              <a:t>Accessibility</a:t>
            </a:r>
            <a:r>
              <a:rPr lang="de-DE" sz="2400" dirty="0" smtClean="0"/>
              <a:t> </a:t>
            </a:r>
            <a:r>
              <a:rPr lang="de-DE" sz="2400" dirty="0" err="1" smtClean="0"/>
              <a:t>of</a:t>
            </a:r>
            <a:r>
              <a:rPr lang="de-DE" sz="2400" dirty="0" smtClean="0"/>
              <a:t> </a:t>
            </a:r>
            <a:r>
              <a:rPr lang="de-DE" sz="2400" dirty="0" err="1" smtClean="0"/>
              <a:t>service</a:t>
            </a:r>
            <a:endParaRPr lang="de-DE" sz="24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de-DE" smtClean="0"/>
              <a:t>DATA COLLECTION AND EVALUATION</a:t>
            </a:r>
          </a:p>
        </p:txBody>
      </p:sp>
      <p:sp>
        <p:nvSpPr>
          <p:cNvPr id="10243" name="Rectangle 3"/>
          <p:cNvSpPr>
            <a:spLocks noGrp="1" noChangeArrowheads="1"/>
          </p:cNvSpPr>
          <p:nvPr>
            <p:ph type="body" idx="1"/>
          </p:nvPr>
        </p:nvSpPr>
        <p:spPr>
          <a:xfrm>
            <a:off x="457200" y="1196975"/>
            <a:ext cx="7499350" cy="4103688"/>
          </a:xfrm>
        </p:spPr>
        <p:txBody>
          <a:bodyPr/>
          <a:lstStyle/>
          <a:p>
            <a:pPr marL="0" indent="0" eaLnBrk="1" hangingPunct="1">
              <a:buFontTx/>
              <a:buNone/>
              <a:defRPr/>
            </a:pPr>
            <a:r>
              <a:rPr lang="en-GB" dirty="0" smtClean="0"/>
              <a:t>Define purpose of the data collection</a:t>
            </a:r>
          </a:p>
          <a:p>
            <a:pPr eaLnBrk="1" hangingPunct="1">
              <a:defRPr/>
            </a:pPr>
            <a:r>
              <a:rPr lang="en-GB" dirty="0" smtClean="0"/>
              <a:t>1: Quality control</a:t>
            </a:r>
          </a:p>
          <a:p>
            <a:pPr eaLnBrk="1" hangingPunct="1">
              <a:defRPr/>
            </a:pPr>
            <a:r>
              <a:rPr lang="en-GB" dirty="0" smtClean="0"/>
              <a:t>2: Meeting your targets</a:t>
            </a:r>
          </a:p>
          <a:p>
            <a:pPr eaLnBrk="1" hangingPunct="1">
              <a:defRPr/>
            </a:pPr>
            <a:r>
              <a:rPr lang="en-GB" dirty="0" smtClean="0"/>
              <a:t>3: Finding gaps</a:t>
            </a:r>
          </a:p>
          <a:p>
            <a:pPr eaLnBrk="1" hangingPunct="1">
              <a:defRPr/>
            </a:pPr>
            <a:r>
              <a:rPr lang="en-GB" dirty="0" smtClean="0"/>
              <a:t>4: identifying new areas of service</a:t>
            </a:r>
          </a:p>
          <a:p>
            <a:pPr marL="0" indent="0" eaLnBrk="1" hangingPunct="1">
              <a:buFontTx/>
              <a:buNone/>
              <a:defRPr/>
            </a:pPr>
            <a:r>
              <a:rPr lang="en-GB" dirty="0" smtClean="0"/>
              <a:t>IMPORTANT: </a:t>
            </a:r>
            <a:r>
              <a:rPr lang="en-GB" dirty="0"/>
              <a:t>F</a:t>
            </a:r>
            <a:r>
              <a:rPr lang="en-GB" dirty="0" smtClean="0"/>
              <a:t>EEDBACK TO AND DISCUSSION WITH STAFF: COMMITMENT</a:t>
            </a:r>
            <a:endParaRPr lang="de-DE"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de-DE" smtClean="0"/>
              <a:t>PROMOTION</a:t>
            </a:r>
          </a:p>
        </p:txBody>
      </p:sp>
      <p:sp>
        <p:nvSpPr>
          <p:cNvPr id="11267" name="Rectangle 3"/>
          <p:cNvSpPr>
            <a:spLocks noGrp="1" noChangeArrowheads="1"/>
          </p:cNvSpPr>
          <p:nvPr>
            <p:ph type="body" idx="1"/>
          </p:nvPr>
        </p:nvSpPr>
        <p:spPr>
          <a:xfrm>
            <a:off x="457200" y="1196975"/>
            <a:ext cx="8686800" cy="4032250"/>
          </a:xfrm>
        </p:spPr>
        <p:txBody>
          <a:bodyPr/>
          <a:lstStyle/>
          <a:p>
            <a:pPr eaLnBrk="1" hangingPunct="1">
              <a:defRPr/>
            </a:pPr>
            <a:r>
              <a:rPr lang="en-GB" dirty="0" smtClean="0"/>
              <a:t>Define objectives</a:t>
            </a:r>
          </a:p>
          <a:p>
            <a:pPr marL="0" indent="0" eaLnBrk="1" hangingPunct="1">
              <a:buFontTx/>
              <a:buNone/>
              <a:defRPr/>
            </a:pPr>
            <a:endParaRPr lang="en-GB" dirty="0" smtClean="0"/>
          </a:p>
          <a:p>
            <a:pPr eaLnBrk="1" hangingPunct="1">
              <a:defRPr/>
            </a:pPr>
            <a:r>
              <a:rPr lang="en-GB" dirty="0" smtClean="0"/>
              <a:t>Define internal and external stakeholders</a:t>
            </a:r>
          </a:p>
          <a:p>
            <a:pPr marL="0" indent="0" eaLnBrk="1" hangingPunct="1">
              <a:buFontTx/>
              <a:buNone/>
              <a:defRPr/>
            </a:pPr>
            <a:endParaRPr lang="en-GB" dirty="0" smtClean="0"/>
          </a:p>
          <a:p>
            <a:pPr eaLnBrk="1" hangingPunct="1">
              <a:defRPr/>
            </a:pPr>
            <a:r>
              <a:rPr lang="en-GB" dirty="0" smtClean="0"/>
              <a:t>Define key message and channels (budget)</a:t>
            </a:r>
          </a:p>
          <a:p>
            <a:pPr eaLnBrk="1" hangingPunct="1">
              <a:buFontTx/>
              <a:buNone/>
              <a:defRPr/>
            </a:pPr>
            <a:endParaRPr lang="de-DE" dirty="0" smtClean="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1534</TotalTime>
  <Words>386</Words>
  <Application>Microsoft Office PowerPoint</Application>
  <PresentationFormat>On-screen Show (4:3)</PresentationFormat>
  <Paragraphs>83</Paragraphs>
  <Slides>10</Slides>
  <Notes>10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Default Design</vt:lpstr>
      <vt:lpstr>Custom Design</vt:lpstr>
      <vt:lpstr>Key elements for operating and  managing a CIS  Cora Honing, Dutch Cancer Society, Amsterdam</vt:lpstr>
      <vt:lpstr>CONDITIONS 1:</vt:lpstr>
      <vt:lpstr>CONDITIONS 2:</vt:lpstr>
      <vt:lpstr>CONDITIONS 3:</vt:lpstr>
      <vt:lpstr>OPERATIONAL PLAN</vt:lpstr>
      <vt:lpstr>STAFFING</vt:lpstr>
      <vt:lpstr>FACILITIES AND EQUIPMENT</vt:lpstr>
      <vt:lpstr>DATA COLLECTION AND EVALUATION</vt:lpstr>
      <vt:lpstr>PROMOTION</vt:lpstr>
      <vt:lpstr>BUDGET</vt:lpstr>
    </vt:vector>
  </TitlesOfParts>
  <Company>UICC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ocampo</dc:creator>
  <cp:lastModifiedBy>ccsadmin</cp:lastModifiedBy>
  <cp:revision>60</cp:revision>
  <dcterms:created xsi:type="dcterms:W3CDTF">2006-03-30T15:10:27Z</dcterms:created>
  <dcterms:modified xsi:type="dcterms:W3CDTF">2012-10-01T20:05:26Z</dcterms:modified>
</cp:coreProperties>
</file>