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76" r:id="rId3"/>
    <p:sldId id="267" r:id="rId4"/>
    <p:sldId id="268" r:id="rId5"/>
    <p:sldId id="269" r:id="rId6"/>
    <p:sldId id="273" r:id="rId7"/>
    <p:sldId id="278" r:id="rId8"/>
    <p:sldId id="279" r:id="rId9"/>
    <p:sldId id="270" r:id="rId10"/>
    <p:sldId id="271" r:id="rId11"/>
    <p:sldId id="274" r:id="rId12"/>
    <p:sldId id="272" r:id="rId13"/>
    <p:sldId id="275" r:id="rId14"/>
    <p:sldId id="277" r:id="rId15"/>
    <p:sldId id="259" r:id="rId16"/>
    <p:sldId id="260" r:id="rId17"/>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wn Spuesens" initials="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3213" autoAdjust="0"/>
  </p:normalViewPr>
  <p:slideViewPr>
    <p:cSldViewPr snapToGrid="0" snapToObjects="1">
      <p:cViewPr>
        <p:scale>
          <a:sx n="100" d="100"/>
          <a:sy n="100" d="100"/>
        </p:scale>
        <p:origin x="-946"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ho.acs.cancer.org\ncicsh\ncicshhome\TPRINCEhome$\MDM%20POC\ICISG\ICISG%20volume%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4000" baseline="0"/>
            </a:pPr>
            <a:r>
              <a:rPr lang="en-US" sz="4000" baseline="0"/>
              <a:t>2013 % Volume by Channel</a:t>
            </a:r>
          </a:p>
        </c:rich>
      </c:tx>
      <c:layout/>
      <c:overlay val="0"/>
    </c:title>
    <c:autoTitleDeleted val="0"/>
    <c:plotArea>
      <c:layout>
        <c:manualLayout>
          <c:layoutTarget val="inner"/>
          <c:xMode val="edge"/>
          <c:yMode val="edge"/>
          <c:x val="0.12101904846273399"/>
          <c:y val="0.20928759355919457"/>
          <c:w val="0.58547180464196247"/>
          <c:h val="0.74262185141685133"/>
        </c:manualLayout>
      </c:layout>
      <c:pieChart>
        <c:varyColors val="1"/>
        <c:ser>
          <c:idx val="0"/>
          <c:order val="0"/>
          <c:tx>
            <c:strRef>
              <c:f>Sheet1!$B$1</c:f>
              <c:strCache>
                <c:ptCount val="1"/>
                <c:pt idx="0">
                  <c:v>Volume</c:v>
                </c:pt>
              </c:strCache>
            </c:strRef>
          </c:tx>
          <c:explosion val="25"/>
          <c:dPt>
            <c:idx val="0"/>
            <c:bubble3D val="0"/>
            <c:spPr>
              <a:solidFill>
                <a:schemeClr val="tx2">
                  <a:lumMod val="75000"/>
                </a:schemeClr>
              </a:solidFill>
            </c:spPr>
          </c:dPt>
          <c:dPt>
            <c:idx val="1"/>
            <c:bubble3D val="0"/>
            <c:spPr>
              <a:solidFill>
                <a:schemeClr val="accent6">
                  <a:lumMod val="75000"/>
                </a:schemeClr>
              </a:solidFill>
            </c:spPr>
          </c:dPt>
          <c:dPt>
            <c:idx val="2"/>
            <c:bubble3D val="0"/>
            <c:spPr>
              <a:solidFill>
                <a:schemeClr val="tx2">
                  <a:lumMod val="60000"/>
                  <a:lumOff val="40000"/>
                </a:schemeClr>
              </a:solidFill>
            </c:spPr>
          </c:dPt>
          <c:dPt>
            <c:idx val="3"/>
            <c:bubble3D val="0"/>
            <c:spPr>
              <a:solidFill>
                <a:srgbClr val="92D050"/>
              </a:solidFill>
            </c:spPr>
          </c:dPt>
          <c:dLbls>
            <c:dLbl>
              <c:idx val="0"/>
              <c:layout>
                <c:manualLayout>
                  <c:x val="0.11906046123586818"/>
                  <c:y val="-5.2893281090597336E-2"/>
                </c:manualLayout>
              </c:layout>
              <c:showLegendKey val="0"/>
              <c:showVal val="0"/>
              <c:showCatName val="0"/>
              <c:showSerName val="0"/>
              <c:showPercent val="1"/>
              <c:showBubbleSize val="0"/>
            </c:dLbl>
            <c:dLbl>
              <c:idx val="1"/>
              <c:layout>
                <c:manualLayout>
                  <c:x val="-2.8430852220820462E-2"/>
                  <c:y val="3.6594785083604912E-2"/>
                </c:manualLayout>
              </c:layout>
              <c:showLegendKey val="0"/>
              <c:showVal val="0"/>
              <c:showCatName val="0"/>
              <c:showSerName val="0"/>
              <c:showPercent val="1"/>
              <c:showBubbleSize val="0"/>
            </c:dLbl>
            <c:dLbl>
              <c:idx val="2"/>
              <c:layout>
                <c:manualLayout>
                  <c:x val="-1.1729818303098853E-3"/>
                  <c:y val="-1.1636600522881572E-2"/>
                </c:manualLayout>
              </c:layout>
              <c:showLegendKey val="0"/>
              <c:showVal val="0"/>
              <c:showCatName val="0"/>
              <c:showSerName val="0"/>
              <c:showPercent val="1"/>
              <c:showBubbleSize val="0"/>
            </c:dLbl>
            <c:dLbl>
              <c:idx val="3"/>
              <c:layout>
                <c:manualLayout>
                  <c:x val="5.2896713083301003E-2"/>
                  <c:y val="-2.1993011307288061E-3"/>
                </c:manualLayout>
              </c:layout>
              <c:tx>
                <c:rich>
                  <a:bodyPr/>
                  <a:lstStyle/>
                  <a:p>
                    <a:r>
                      <a:rPr lang="en-US" sz="2000" baseline="0"/>
                      <a:t>&lt;1%</a:t>
                    </a:r>
                    <a:endParaRPr lang="en-US"/>
                  </a:p>
                </c:rich>
              </c:tx>
              <c:showLegendKey val="0"/>
              <c:showVal val="0"/>
              <c:showCatName val="0"/>
              <c:showSerName val="0"/>
              <c:showPercent val="1"/>
              <c:showBubbleSize val="0"/>
            </c:dLbl>
            <c:txPr>
              <a:bodyPr/>
              <a:lstStyle/>
              <a:p>
                <a:pPr>
                  <a:defRPr sz="2000" baseline="0"/>
                </a:pPr>
                <a:endParaRPr lang="en-US"/>
              </a:p>
            </c:txPr>
            <c:showLegendKey val="0"/>
            <c:showVal val="0"/>
            <c:showCatName val="0"/>
            <c:showSerName val="0"/>
            <c:showPercent val="1"/>
            <c:showBubbleSize val="0"/>
            <c:showLeaderLines val="1"/>
          </c:dLbls>
          <c:cat>
            <c:strRef>
              <c:f>Sheet1!$A$2:$A$5</c:f>
              <c:strCache>
                <c:ptCount val="4"/>
                <c:pt idx="0">
                  <c:v>Phone ~762,700</c:v>
                </c:pt>
                <c:pt idx="1">
                  <c:v>Chat  ~29,900</c:v>
                </c:pt>
                <c:pt idx="2">
                  <c:v>Email ~19,800</c:v>
                </c:pt>
                <c:pt idx="3">
                  <c:v>Social Media ~7,000</c:v>
                </c:pt>
              </c:strCache>
            </c:strRef>
          </c:cat>
          <c:val>
            <c:numRef>
              <c:f>Sheet1!$B$2:$B$5</c:f>
              <c:numCache>
                <c:formatCode>General</c:formatCode>
                <c:ptCount val="4"/>
                <c:pt idx="0">
                  <c:v>762695</c:v>
                </c:pt>
                <c:pt idx="1">
                  <c:v>29971</c:v>
                </c:pt>
                <c:pt idx="2">
                  <c:v>19761</c:v>
                </c:pt>
                <c:pt idx="3">
                  <c:v>6996</c:v>
                </c:pt>
              </c:numCache>
            </c:numRef>
          </c:val>
        </c:ser>
        <c:ser>
          <c:idx val="2"/>
          <c:order val="2"/>
          <c:tx>
            <c:strRef>
              <c:f>Sheet1!$D$1</c:f>
              <c:strCache>
                <c:ptCount val="1"/>
                <c:pt idx="0">
                  <c:v>Percentage</c:v>
                </c:pt>
              </c:strCache>
            </c:strRef>
          </c:tx>
          <c:explosion val="25"/>
          <c:dLbls>
            <c:showLegendKey val="0"/>
            <c:showVal val="0"/>
            <c:showCatName val="0"/>
            <c:showSerName val="0"/>
            <c:showPercent val="1"/>
            <c:showBubbleSize val="0"/>
            <c:showLeaderLines val="1"/>
          </c:dLbls>
          <c:cat>
            <c:strRef>
              <c:f>Sheet1!$A$2:$A$5</c:f>
              <c:strCache>
                <c:ptCount val="4"/>
                <c:pt idx="0">
                  <c:v>Phone ~762,700</c:v>
                </c:pt>
                <c:pt idx="1">
                  <c:v>Chat  ~29,900</c:v>
                </c:pt>
                <c:pt idx="2">
                  <c:v>Email ~19,800</c:v>
                </c:pt>
                <c:pt idx="3">
                  <c:v>Social Media ~7,000</c:v>
                </c:pt>
              </c:strCache>
            </c:strRef>
          </c:cat>
          <c:val>
            <c:numRef>
              <c:f>Sheet1!$D$2:$D$5</c:f>
              <c:numCache>
                <c:formatCode>0.00%</c:formatCode>
                <c:ptCount val="4"/>
                <c:pt idx="0">
                  <c:v>0.936062131270473</c:v>
                </c:pt>
                <c:pt idx="1">
                  <c:v>3.6783665995328861E-2</c:v>
                </c:pt>
                <c:pt idx="2">
                  <c:v>2.4252845208157674E-2</c:v>
                </c:pt>
                <c:pt idx="3">
                  <c:v>2.9013575260404202E-3</c:v>
                </c:pt>
              </c:numCache>
            </c:numRef>
          </c:val>
        </c:ser>
        <c:ser>
          <c:idx val="1"/>
          <c:order val="1"/>
          <c:tx>
            <c:strRef>
              <c:f>Sheet1!$C$1</c:f>
              <c:strCache>
                <c:ptCount val="1"/>
              </c:strCache>
            </c:strRef>
          </c:tx>
          <c:explosion val="25"/>
          <c:dLbls>
            <c:showLegendKey val="0"/>
            <c:showVal val="0"/>
            <c:showCatName val="0"/>
            <c:showSerName val="0"/>
            <c:showPercent val="1"/>
            <c:showBubbleSize val="0"/>
            <c:showLeaderLines val="1"/>
          </c:dLbls>
          <c:cat>
            <c:strRef>
              <c:f>Sheet1!$A$2:$A$5</c:f>
              <c:strCache>
                <c:ptCount val="4"/>
                <c:pt idx="0">
                  <c:v>Phone ~762,700</c:v>
                </c:pt>
                <c:pt idx="1">
                  <c:v>Chat  ~29,900</c:v>
                </c:pt>
                <c:pt idx="2">
                  <c:v>Email ~19,800</c:v>
                </c:pt>
                <c:pt idx="3">
                  <c:v>Social Media ~7,000</c:v>
                </c:pt>
              </c:strCache>
            </c:strRef>
          </c:cat>
          <c:val>
            <c:numRef>
              <c:f>Sheet1!$C$2:$C$5</c:f>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76362694479221638"/>
          <c:y val="0.17572682724231817"/>
          <c:w val="0.2167933476121004"/>
          <c:h val="0.67458112825392558"/>
        </c:manualLayout>
      </c:layout>
      <c:overlay val="0"/>
      <c:txPr>
        <a:bodyPr/>
        <a:lstStyle/>
        <a:p>
          <a:pPr>
            <a:defRPr sz="2000" baseline="0"/>
          </a:pPr>
          <a:endParaRPr lang="en-US"/>
        </a:p>
      </c:txPr>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02D329-8DA8-4140-9F44-689736E8911E}" type="doc">
      <dgm:prSet loTypeId="urn:microsoft.com/office/officeart/2008/layout/AlternatingHexagons" loCatId="list" qsTypeId="urn:microsoft.com/office/officeart/2005/8/quickstyle/simple5" qsCatId="simple" csTypeId="urn:microsoft.com/office/officeart/2005/8/colors/colorful4" csCatId="colorful" phldr="1"/>
      <dgm:spPr/>
      <dgm:t>
        <a:bodyPr/>
        <a:lstStyle/>
        <a:p>
          <a:endParaRPr lang="en-US"/>
        </a:p>
      </dgm:t>
    </dgm:pt>
    <dgm:pt modelId="{B3F2BC8E-C865-456C-9A89-C0656CC063D2}">
      <dgm:prSet phldrT="[Text]" custT="1"/>
      <dgm:spPr/>
      <dgm:t>
        <a:bodyPr/>
        <a:lstStyle/>
        <a:p>
          <a:r>
            <a:rPr lang="en-US" sz="1600" dirty="0" smtClean="0">
              <a:solidFill>
                <a:schemeClr val="tx1">
                  <a:lumMod val="95000"/>
                  <a:lumOff val="5000"/>
                </a:schemeClr>
              </a:solidFill>
            </a:rPr>
            <a:t>Patient Resources</a:t>
          </a:r>
          <a:endParaRPr lang="en-US" sz="1600" dirty="0">
            <a:solidFill>
              <a:schemeClr val="tx1">
                <a:lumMod val="95000"/>
                <a:lumOff val="5000"/>
              </a:schemeClr>
            </a:solidFill>
          </a:endParaRPr>
        </a:p>
      </dgm:t>
    </dgm:pt>
    <dgm:pt modelId="{89C5284F-6E33-4175-B00B-29F95EDC4C28}" type="parTrans" cxnId="{77350EE8-B50B-4390-8F4C-FA053DE55587}">
      <dgm:prSet/>
      <dgm:spPr/>
      <dgm:t>
        <a:bodyPr/>
        <a:lstStyle/>
        <a:p>
          <a:endParaRPr lang="en-US">
            <a:solidFill>
              <a:schemeClr val="tx1">
                <a:lumMod val="95000"/>
                <a:lumOff val="5000"/>
              </a:schemeClr>
            </a:solidFill>
          </a:endParaRPr>
        </a:p>
      </dgm:t>
    </dgm:pt>
    <dgm:pt modelId="{784E6DA8-8E43-4189-91A1-44E0CFBF122B}" type="sibTrans" cxnId="{77350EE8-B50B-4390-8F4C-FA053DE55587}">
      <dgm:prSet custT="1"/>
      <dgm:spPr/>
      <dgm:t>
        <a:bodyPr/>
        <a:lstStyle/>
        <a:p>
          <a:r>
            <a:rPr lang="en-US" sz="1600" baseline="0" dirty="0" smtClean="0">
              <a:solidFill>
                <a:schemeClr val="tx1">
                  <a:lumMod val="95000"/>
                  <a:lumOff val="5000"/>
                </a:schemeClr>
              </a:solidFill>
            </a:rPr>
            <a:t>Cancer Information</a:t>
          </a:r>
          <a:endParaRPr lang="en-US" sz="1600" baseline="0" dirty="0">
            <a:solidFill>
              <a:schemeClr val="tx1">
                <a:lumMod val="95000"/>
                <a:lumOff val="5000"/>
              </a:schemeClr>
            </a:solidFill>
          </a:endParaRPr>
        </a:p>
      </dgm:t>
    </dgm:pt>
    <dgm:pt modelId="{DFD06E70-F54E-4678-83C6-FBFAADB27B91}">
      <dgm:prSet phldrT="[Text]" custT="1"/>
      <dgm:spPr/>
      <dgm:t>
        <a:bodyPr/>
        <a:lstStyle/>
        <a:p>
          <a:r>
            <a:rPr lang="en-US" sz="1600" dirty="0" smtClean="0">
              <a:solidFill>
                <a:schemeClr val="tx1">
                  <a:lumMod val="95000"/>
                  <a:lumOff val="5000"/>
                </a:schemeClr>
              </a:solidFill>
            </a:rPr>
            <a:t>Health</a:t>
          </a:r>
          <a:r>
            <a:rPr lang="en-US" sz="1600" baseline="0" dirty="0" smtClean="0">
              <a:solidFill>
                <a:schemeClr val="tx1">
                  <a:lumMod val="95000"/>
                  <a:lumOff val="5000"/>
                </a:schemeClr>
              </a:solidFill>
            </a:rPr>
            <a:t> Insurance Assistance</a:t>
          </a:r>
          <a:endParaRPr lang="en-US" sz="1600" dirty="0">
            <a:solidFill>
              <a:schemeClr val="tx1">
                <a:lumMod val="95000"/>
                <a:lumOff val="5000"/>
              </a:schemeClr>
            </a:solidFill>
          </a:endParaRPr>
        </a:p>
      </dgm:t>
    </dgm:pt>
    <dgm:pt modelId="{10498BEA-252A-44AB-9598-0BD44635ADA0}" type="parTrans" cxnId="{11ECF815-51F0-4972-87AB-F5AEF3EB418D}">
      <dgm:prSet/>
      <dgm:spPr/>
      <dgm:t>
        <a:bodyPr/>
        <a:lstStyle/>
        <a:p>
          <a:endParaRPr lang="en-US">
            <a:solidFill>
              <a:schemeClr val="tx1">
                <a:lumMod val="95000"/>
                <a:lumOff val="5000"/>
              </a:schemeClr>
            </a:solidFill>
          </a:endParaRPr>
        </a:p>
      </dgm:t>
    </dgm:pt>
    <dgm:pt modelId="{DAFAA0E0-AA7B-45CE-A6F5-3A7D108A3DB5}" type="sibTrans" cxnId="{11ECF815-51F0-4972-87AB-F5AEF3EB418D}">
      <dgm:prSet custT="1"/>
      <dgm:spPr/>
      <dgm:t>
        <a:bodyPr/>
        <a:lstStyle/>
        <a:p>
          <a:r>
            <a:rPr lang="en-US" sz="1600" dirty="0" smtClean="0">
              <a:solidFill>
                <a:schemeClr val="tx1">
                  <a:lumMod val="95000"/>
                  <a:lumOff val="5000"/>
                </a:schemeClr>
              </a:solidFill>
            </a:rPr>
            <a:t>Clinical Trials Matching Service</a:t>
          </a:r>
          <a:endParaRPr lang="en-US" sz="1600" dirty="0">
            <a:solidFill>
              <a:schemeClr val="tx1">
                <a:lumMod val="95000"/>
                <a:lumOff val="5000"/>
              </a:schemeClr>
            </a:solidFill>
          </a:endParaRPr>
        </a:p>
      </dgm:t>
    </dgm:pt>
    <dgm:pt modelId="{56DA93E7-F130-4798-B08F-EE491938F2FD}">
      <dgm:prSet phldrT="[Text]" custT="1"/>
      <dgm:spPr/>
      <dgm:t>
        <a:bodyPr/>
        <a:lstStyle/>
        <a:p>
          <a:r>
            <a:rPr lang="en-US" sz="1600" dirty="0" smtClean="0">
              <a:solidFill>
                <a:schemeClr val="tx1">
                  <a:lumMod val="95000"/>
                  <a:lumOff val="5000"/>
                </a:schemeClr>
              </a:solidFill>
            </a:rPr>
            <a:t>Oncology Nurses</a:t>
          </a:r>
          <a:endParaRPr lang="en-US" sz="1600" dirty="0">
            <a:solidFill>
              <a:schemeClr val="tx1">
                <a:lumMod val="95000"/>
                <a:lumOff val="5000"/>
              </a:schemeClr>
            </a:solidFill>
          </a:endParaRPr>
        </a:p>
      </dgm:t>
    </dgm:pt>
    <dgm:pt modelId="{9BC85C6E-585D-4F54-96CA-2361DE2A7D8C}" type="parTrans" cxnId="{0297BE61-0394-44C4-925A-534B0E8AB82F}">
      <dgm:prSet/>
      <dgm:spPr/>
      <dgm:t>
        <a:bodyPr/>
        <a:lstStyle/>
        <a:p>
          <a:endParaRPr lang="en-US">
            <a:solidFill>
              <a:schemeClr val="tx1">
                <a:lumMod val="95000"/>
                <a:lumOff val="5000"/>
              </a:schemeClr>
            </a:solidFill>
          </a:endParaRPr>
        </a:p>
      </dgm:t>
    </dgm:pt>
    <dgm:pt modelId="{30CC7C97-6E37-4DD2-85FD-2E268CC5B2E5}" type="sibTrans" cxnId="{0297BE61-0394-44C4-925A-534B0E8AB82F}">
      <dgm:prSet custT="1"/>
      <dgm:spPr/>
      <dgm:t>
        <a:bodyPr/>
        <a:lstStyle/>
        <a:p>
          <a:r>
            <a:rPr lang="en-US" sz="1600" dirty="0" smtClean="0">
              <a:solidFill>
                <a:schemeClr val="tx1">
                  <a:lumMod val="95000"/>
                  <a:lumOff val="5000"/>
                </a:schemeClr>
              </a:solidFill>
            </a:rPr>
            <a:t>Donation Help</a:t>
          </a:r>
          <a:endParaRPr lang="en-US" sz="1600" dirty="0">
            <a:solidFill>
              <a:schemeClr val="tx1">
                <a:lumMod val="95000"/>
                <a:lumOff val="5000"/>
              </a:schemeClr>
            </a:solidFill>
          </a:endParaRPr>
        </a:p>
      </dgm:t>
    </dgm:pt>
    <dgm:pt modelId="{D55E5A3C-29BC-4CDB-8947-17926000FA62}">
      <dgm:prSet phldrT="[Text]" custT="1"/>
      <dgm:spPr/>
      <dgm:t>
        <a:bodyPr/>
        <a:lstStyle/>
        <a:p>
          <a:r>
            <a:rPr lang="en-US" sz="1600" dirty="0" smtClean="0">
              <a:solidFill>
                <a:schemeClr val="tx1">
                  <a:lumMod val="95000"/>
                  <a:lumOff val="5000"/>
                </a:schemeClr>
              </a:solidFill>
            </a:rPr>
            <a:t>Event Support</a:t>
          </a:r>
          <a:endParaRPr lang="en-US" sz="1600" dirty="0">
            <a:solidFill>
              <a:schemeClr val="tx1">
                <a:lumMod val="95000"/>
                <a:lumOff val="5000"/>
              </a:schemeClr>
            </a:solidFill>
          </a:endParaRPr>
        </a:p>
      </dgm:t>
    </dgm:pt>
    <dgm:pt modelId="{6ECE54E2-7915-422A-BCDD-B1C54CAC57FC}" type="parTrans" cxnId="{DA2403B3-E17E-43D1-B78F-A44BE6D6D561}">
      <dgm:prSet/>
      <dgm:spPr/>
      <dgm:t>
        <a:bodyPr/>
        <a:lstStyle/>
        <a:p>
          <a:endParaRPr lang="en-US">
            <a:solidFill>
              <a:schemeClr val="tx1">
                <a:lumMod val="95000"/>
                <a:lumOff val="5000"/>
              </a:schemeClr>
            </a:solidFill>
          </a:endParaRPr>
        </a:p>
      </dgm:t>
    </dgm:pt>
    <dgm:pt modelId="{DB739F04-FFE9-45A5-A28B-03DADB7716FD}" type="sibTrans" cxnId="{DA2403B3-E17E-43D1-B78F-A44BE6D6D561}">
      <dgm:prSet custT="1"/>
      <dgm:spPr/>
      <dgm:t>
        <a:bodyPr/>
        <a:lstStyle/>
        <a:p>
          <a:r>
            <a:rPr lang="en-US" sz="1600" dirty="0" smtClean="0">
              <a:solidFill>
                <a:schemeClr val="tx1">
                  <a:lumMod val="95000"/>
                  <a:lumOff val="5000"/>
                </a:schemeClr>
              </a:solidFill>
            </a:rPr>
            <a:t>Spanish Service</a:t>
          </a:r>
          <a:endParaRPr lang="en-US" sz="1600" dirty="0">
            <a:solidFill>
              <a:schemeClr val="tx1">
                <a:lumMod val="95000"/>
                <a:lumOff val="5000"/>
              </a:schemeClr>
            </a:solidFill>
          </a:endParaRPr>
        </a:p>
      </dgm:t>
    </dgm:pt>
    <dgm:pt modelId="{94E6BD75-C5FB-470F-B482-511CD0ECCF6C}" type="pres">
      <dgm:prSet presAssocID="{BF02D329-8DA8-4140-9F44-689736E8911E}" presName="Name0" presStyleCnt="0">
        <dgm:presLayoutVars>
          <dgm:chMax/>
          <dgm:chPref/>
          <dgm:dir/>
          <dgm:animLvl val="lvl"/>
        </dgm:presLayoutVars>
      </dgm:prSet>
      <dgm:spPr/>
      <dgm:t>
        <a:bodyPr/>
        <a:lstStyle/>
        <a:p>
          <a:endParaRPr lang="en-US"/>
        </a:p>
      </dgm:t>
    </dgm:pt>
    <dgm:pt modelId="{F1E4E996-6F13-4C34-A956-435769AD0A70}" type="pres">
      <dgm:prSet presAssocID="{B3F2BC8E-C865-456C-9A89-C0656CC063D2}" presName="composite" presStyleCnt="0"/>
      <dgm:spPr/>
    </dgm:pt>
    <dgm:pt modelId="{3F3FD3DB-7CF5-44A0-BE28-6BD20281DF6B}" type="pres">
      <dgm:prSet presAssocID="{B3F2BC8E-C865-456C-9A89-C0656CC063D2}" presName="Parent1" presStyleLbl="node1" presStyleIdx="0" presStyleCnt="8">
        <dgm:presLayoutVars>
          <dgm:chMax val="1"/>
          <dgm:chPref val="1"/>
          <dgm:bulletEnabled val="1"/>
        </dgm:presLayoutVars>
      </dgm:prSet>
      <dgm:spPr/>
      <dgm:t>
        <a:bodyPr/>
        <a:lstStyle/>
        <a:p>
          <a:endParaRPr lang="en-US"/>
        </a:p>
      </dgm:t>
    </dgm:pt>
    <dgm:pt modelId="{DB6672ED-2516-43A7-B9F1-5D78DD49520B}" type="pres">
      <dgm:prSet presAssocID="{B3F2BC8E-C865-456C-9A89-C0656CC063D2}" presName="Childtext1" presStyleLbl="revTx" presStyleIdx="0" presStyleCnt="4">
        <dgm:presLayoutVars>
          <dgm:chMax val="0"/>
          <dgm:chPref val="0"/>
          <dgm:bulletEnabled val="1"/>
        </dgm:presLayoutVars>
      </dgm:prSet>
      <dgm:spPr/>
      <dgm:t>
        <a:bodyPr/>
        <a:lstStyle/>
        <a:p>
          <a:endParaRPr lang="en-US"/>
        </a:p>
      </dgm:t>
    </dgm:pt>
    <dgm:pt modelId="{9EF6AD54-3225-48E3-8D49-8B116656AA8D}" type="pres">
      <dgm:prSet presAssocID="{B3F2BC8E-C865-456C-9A89-C0656CC063D2}" presName="BalanceSpacing" presStyleCnt="0"/>
      <dgm:spPr/>
    </dgm:pt>
    <dgm:pt modelId="{FCE2909C-9E82-4BAD-B7C3-6669EB39D68C}" type="pres">
      <dgm:prSet presAssocID="{B3F2BC8E-C865-456C-9A89-C0656CC063D2}" presName="BalanceSpacing1" presStyleCnt="0"/>
      <dgm:spPr/>
    </dgm:pt>
    <dgm:pt modelId="{D964D1D4-D74F-45F8-8977-53B15731B3D6}" type="pres">
      <dgm:prSet presAssocID="{784E6DA8-8E43-4189-91A1-44E0CFBF122B}" presName="Accent1Text" presStyleLbl="node1" presStyleIdx="1" presStyleCnt="8"/>
      <dgm:spPr/>
      <dgm:t>
        <a:bodyPr/>
        <a:lstStyle/>
        <a:p>
          <a:endParaRPr lang="en-US"/>
        </a:p>
      </dgm:t>
    </dgm:pt>
    <dgm:pt modelId="{C01D5F47-4BDF-48B5-A6F6-8CE66826C90D}" type="pres">
      <dgm:prSet presAssocID="{784E6DA8-8E43-4189-91A1-44E0CFBF122B}" presName="spaceBetweenRectangles" presStyleCnt="0"/>
      <dgm:spPr/>
    </dgm:pt>
    <dgm:pt modelId="{47CD8C44-9C6C-4869-936B-75B7DA429163}" type="pres">
      <dgm:prSet presAssocID="{DFD06E70-F54E-4678-83C6-FBFAADB27B91}" presName="composite" presStyleCnt="0"/>
      <dgm:spPr/>
    </dgm:pt>
    <dgm:pt modelId="{C91DC944-EFDD-4E08-8AFA-EA4A03714214}" type="pres">
      <dgm:prSet presAssocID="{DFD06E70-F54E-4678-83C6-FBFAADB27B91}" presName="Parent1" presStyleLbl="node1" presStyleIdx="2" presStyleCnt="8">
        <dgm:presLayoutVars>
          <dgm:chMax val="1"/>
          <dgm:chPref val="1"/>
          <dgm:bulletEnabled val="1"/>
        </dgm:presLayoutVars>
      </dgm:prSet>
      <dgm:spPr/>
      <dgm:t>
        <a:bodyPr/>
        <a:lstStyle/>
        <a:p>
          <a:endParaRPr lang="en-US"/>
        </a:p>
      </dgm:t>
    </dgm:pt>
    <dgm:pt modelId="{C4669458-F1E3-446E-8EA6-6A6B1DC624A5}" type="pres">
      <dgm:prSet presAssocID="{DFD06E70-F54E-4678-83C6-FBFAADB27B91}" presName="Childtext1" presStyleLbl="revTx" presStyleIdx="1" presStyleCnt="4">
        <dgm:presLayoutVars>
          <dgm:chMax val="0"/>
          <dgm:chPref val="0"/>
          <dgm:bulletEnabled val="1"/>
        </dgm:presLayoutVars>
      </dgm:prSet>
      <dgm:spPr/>
    </dgm:pt>
    <dgm:pt modelId="{A5F07DCA-6B88-4EBD-9F29-D9BC6F805681}" type="pres">
      <dgm:prSet presAssocID="{DFD06E70-F54E-4678-83C6-FBFAADB27B91}" presName="BalanceSpacing" presStyleCnt="0"/>
      <dgm:spPr/>
    </dgm:pt>
    <dgm:pt modelId="{32360FEC-C5C7-4E8E-99D2-DD36C31310B2}" type="pres">
      <dgm:prSet presAssocID="{DFD06E70-F54E-4678-83C6-FBFAADB27B91}" presName="BalanceSpacing1" presStyleCnt="0"/>
      <dgm:spPr/>
    </dgm:pt>
    <dgm:pt modelId="{D3209F7D-4061-40F1-B323-B2FE758F11B5}" type="pres">
      <dgm:prSet presAssocID="{DAFAA0E0-AA7B-45CE-A6F5-3A7D108A3DB5}" presName="Accent1Text" presStyleLbl="node1" presStyleIdx="3" presStyleCnt="8"/>
      <dgm:spPr/>
      <dgm:t>
        <a:bodyPr/>
        <a:lstStyle/>
        <a:p>
          <a:endParaRPr lang="en-US"/>
        </a:p>
      </dgm:t>
    </dgm:pt>
    <dgm:pt modelId="{22F0F532-57BD-49A1-A795-6BD959CEEDF1}" type="pres">
      <dgm:prSet presAssocID="{DAFAA0E0-AA7B-45CE-A6F5-3A7D108A3DB5}" presName="spaceBetweenRectangles" presStyleCnt="0"/>
      <dgm:spPr/>
    </dgm:pt>
    <dgm:pt modelId="{D696DC6E-A5C2-460A-B413-FC3B13B6D114}" type="pres">
      <dgm:prSet presAssocID="{56DA93E7-F130-4798-B08F-EE491938F2FD}" presName="composite" presStyleCnt="0"/>
      <dgm:spPr/>
    </dgm:pt>
    <dgm:pt modelId="{0E481991-4554-4140-BC14-6C575BFEC311}" type="pres">
      <dgm:prSet presAssocID="{56DA93E7-F130-4798-B08F-EE491938F2FD}" presName="Parent1" presStyleLbl="node1" presStyleIdx="4" presStyleCnt="8">
        <dgm:presLayoutVars>
          <dgm:chMax val="1"/>
          <dgm:chPref val="1"/>
          <dgm:bulletEnabled val="1"/>
        </dgm:presLayoutVars>
      </dgm:prSet>
      <dgm:spPr/>
      <dgm:t>
        <a:bodyPr/>
        <a:lstStyle/>
        <a:p>
          <a:endParaRPr lang="en-US"/>
        </a:p>
      </dgm:t>
    </dgm:pt>
    <dgm:pt modelId="{C1D8295B-7E4D-45F5-AA37-CE1AEB6C42BE}" type="pres">
      <dgm:prSet presAssocID="{56DA93E7-F130-4798-B08F-EE491938F2FD}" presName="Childtext1" presStyleLbl="revTx" presStyleIdx="2" presStyleCnt="4">
        <dgm:presLayoutVars>
          <dgm:chMax val="0"/>
          <dgm:chPref val="0"/>
          <dgm:bulletEnabled val="1"/>
        </dgm:presLayoutVars>
      </dgm:prSet>
      <dgm:spPr/>
      <dgm:t>
        <a:bodyPr/>
        <a:lstStyle/>
        <a:p>
          <a:endParaRPr lang="en-US"/>
        </a:p>
      </dgm:t>
    </dgm:pt>
    <dgm:pt modelId="{87EB26DE-3C44-43BC-B042-F502694C493D}" type="pres">
      <dgm:prSet presAssocID="{56DA93E7-F130-4798-B08F-EE491938F2FD}" presName="BalanceSpacing" presStyleCnt="0"/>
      <dgm:spPr/>
    </dgm:pt>
    <dgm:pt modelId="{2280D2C6-CB4A-4D03-9151-EB13A3EDF11F}" type="pres">
      <dgm:prSet presAssocID="{56DA93E7-F130-4798-B08F-EE491938F2FD}" presName="BalanceSpacing1" presStyleCnt="0"/>
      <dgm:spPr/>
    </dgm:pt>
    <dgm:pt modelId="{9A4C88D7-95E8-429F-AF31-5012B22AF765}" type="pres">
      <dgm:prSet presAssocID="{30CC7C97-6E37-4DD2-85FD-2E268CC5B2E5}" presName="Accent1Text" presStyleLbl="node1" presStyleIdx="5" presStyleCnt="8"/>
      <dgm:spPr/>
      <dgm:t>
        <a:bodyPr/>
        <a:lstStyle/>
        <a:p>
          <a:endParaRPr lang="en-US"/>
        </a:p>
      </dgm:t>
    </dgm:pt>
    <dgm:pt modelId="{0C74E70E-836C-4389-BE6C-9DD6D22333AD}" type="pres">
      <dgm:prSet presAssocID="{30CC7C97-6E37-4DD2-85FD-2E268CC5B2E5}" presName="spaceBetweenRectangles" presStyleCnt="0"/>
      <dgm:spPr/>
    </dgm:pt>
    <dgm:pt modelId="{C0319329-A02B-4E39-820A-2F5048624BF6}" type="pres">
      <dgm:prSet presAssocID="{D55E5A3C-29BC-4CDB-8947-17926000FA62}" presName="composite" presStyleCnt="0"/>
      <dgm:spPr/>
    </dgm:pt>
    <dgm:pt modelId="{90D3BA38-4765-4319-BAE6-BBD0876FB433}" type="pres">
      <dgm:prSet presAssocID="{D55E5A3C-29BC-4CDB-8947-17926000FA62}" presName="Parent1" presStyleLbl="node1" presStyleIdx="6" presStyleCnt="8">
        <dgm:presLayoutVars>
          <dgm:chMax val="1"/>
          <dgm:chPref val="1"/>
          <dgm:bulletEnabled val="1"/>
        </dgm:presLayoutVars>
      </dgm:prSet>
      <dgm:spPr/>
      <dgm:t>
        <a:bodyPr/>
        <a:lstStyle/>
        <a:p>
          <a:endParaRPr lang="en-US"/>
        </a:p>
      </dgm:t>
    </dgm:pt>
    <dgm:pt modelId="{630EDB48-489D-4815-8F63-CE4929931B7A}" type="pres">
      <dgm:prSet presAssocID="{D55E5A3C-29BC-4CDB-8947-17926000FA62}" presName="Childtext1" presStyleLbl="revTx" presStyleIdx="3" presStyleCnt="4">
        <dgm:presLayoutVars>
          <dgm:chMax val="0"/>
          <dgm:chPref val="0"/>
          <dgm:bulletEnabled val="1"/>
        </dgm:presLayoutVars>
      </dgm:prSet>
      <dgm:spPr/>
    </dgm:pt>
    <dgm:pt modelId="{8D61EFC6-C3A9-4495-9055-0841E2D34148}" type="pres">
      <dgm:prSet presAssocID="{D55E5A3C-29BC-4CDB-8947-17926000FA62}" presName="BalanceSpacing" presStyleCnt="0"/>
      <dgm:spPr/>
    </dgm:pt>
    <dgm:pt modelId="{7F58D79E-378F-4A1E-B29B-EE648F837DFD}" type="pres">
      <dgm:prSet presAssocID="{D55E5A3C-29BC-4CDB-8947-17926000FA62}" presName="BalanceSpacing1" presStyleCnt="0"/>
      <dgm:spPr/>
    </dgm:pt>
    <dgm:pt modelId="{88983B55-2315-455F-8E35-7831A7F62589}" type="pres">
      <dgm:prSet presAssocID="{DB739F04-FFE9-45A5-A28B-03DADB7716FD}" presName="Accent1Text" presStyleLbl="node1" presStyleIdx="7" presStyleCnt="8"/>
      <dgm:spPr/>
      <dgm:t>
        <a:bodyPr/>
        <a:lstStyle/>
        <a:p>
          <a:endParaRPr lang="en-US"/>
        </a:p>
      </dgm:t>
    </dgm:pt>
  </dgm:ptLst>
  <dgm:cxnLst>
    <dgm:cxn modelId="{448E3C0B-79C1-43F5-9751-27268900F1C9}" type="presOf" srcId="{DB739F04-FFE9-45A5-A28B-03DADB7716FD}" destId="{88983B55-2315-455F-8E35-7831A7F62589}" srcOrd="0" destOrd="0" presId="urn:microsoft.com/office/officeart/2008/layout/AlternatingHexagons"/>
    <dgm:cxn modelId="{0297BE61-0394-44C4-925A-534B0E8AB82F}" srcId="{BF02D329-8DA8-4140-9F44-689736E8911E}" destId="{56DA93E7-F130-4798-B08F-EE491938F2FD}" srcOrd="2" destOrd="0" parTransId="{9BC85C6E-585D-4F54-96CA-2361DE2A7D8C}" sibTransId="{30CC7C97-6E37-4DD2-85FD-2E268CC5B2E5}"/>
    <dgm:cxn modelId="{982D56B9-3688-46A3-BB70-88D9DC66577A}" type="presOf" srcId="{B3F2BC8E-C865-456C-9A89-C0656CC063D2}" destId="{3F3FD3DB-7CF5-44A0-BE28-6BD20281DF6B}" srcOrd="0" destOrd="0" presId="urn:microsoft.com/office/officeart/2008/layout/AlternatingHexagons"/>
    <dgm:cxn modelId="{E5AF7C3D-F179-4398-A60F-CD54C33BED4B}" type="presOf" srcId="{784E6DA8-8E43-4189-91A1-44E0CFBF122B}" destId="{D964D1D4-D74F-45F8-8977-53B15731B3D6}" srcOrd="0" destOrd="0" presId="urn:microsoft.com/office/officeart/2008/layout/AlternatingHexagons"/>
    <dgm:cxn modelId="{4204DDC2-E437-4928-9C97-82AEB8D54DCB}" type="presOf" srcId="{56DA93E7-F130-4798-B08F-EE491938F2FD}" destId="{0E481991-4554-4140-BC14-6C575BFEC311}" srcOrd="0" destOrd="0" presId="urn:microsoft.com/office/officeart/2008/layout/AlternatingHexagons"/>
    <dgm:cxn modelId="{8864C619-28D7-4DB4-80DB-CD3A0C83A6C2}" type="presOf" srcId="{BF02D329-8DA8-4140-9F44-689736E8911E}" destId="{94E6BD75-C5FB-470F-B482-511CD0ECCF6C}" srcOrd="0" destOrd="0" presId="urn:microsoft.com/office/officeart/2008/layout/AlternatingHexagons"/>
    <dgm:cxn modelId="{167A3BD7-5132-4804-92F9-FE39AE429E58}" type="presOf" srcId="{D55E5A3C-29BC-4CDB-8947-17926000FA62}" destId="{90D3BA38-4765-4319-BAE6-BBD0876FB433}" srcOrd="0" destOrd="0" presId="urn:microsoft.com/office/officeart/2008/layout/AlternatingHexagons"/>
    <dgm:cxn modelId="{77350EE8-B50B-4390-8F4C-FA053DE55587}" srcId="{BF02D329-8DA8-4140-9F44-689736E8911E}" destId="{B3F2BC8E-C865-456C-9A89-C0656CC063D2}" srcOrd="0" destOrd="0" parTransId="{89C5284F-6E33-4175-B00B-29F95EDC4C28}" sibTransId="{784E6DA8-8E43-4189-91A1-44E0CFBF122B}"/>
    <dgm:cxn modelId="{3074D3C3-28DB-4F6E-85D6-D4072F72E2EA}" type="presOf" srcId="{DFD06E70-F54E-4678-83C6-FBFAADB27B91}" destId="{C91DC944-EFDD-4E08-8AFA-EA4A03714214}" srcOrd="0" destOrd="0" presId="urn:microsoft.com/office/officeart/2008/layout/AlternatingHexagons"/>
    <dgm:cxn modelId="{11ECF815-51F0-4972-87AB-F5AEF3EB418D}" srcId="{BF02D329-8DA8-4140-9F44-689736E8911E}" destId="{DFD06E70-F54E-4678-83C6-FBFAADB27B91}" srcOrd="1" destOrd="0" parTransId="{10498BEA-252A-44AB-9598-0BD44635ADA0}" sibTransId="{DAFAA0E0-AA7B-45CE-A6F5-3A7D108A3DB5}"/>
    <dgm:cxn modelId="{39FD1EB5-EE4B-4A16-BA91-F1B9C1DBE0C0}" type="presOf" srcId="{30CC7C97-6E37-4DD2-85FD-2E268CC5B2E5}" destId="{9A4C88D7-95E8-429F-AF31-5012B22AF765}" srcOrd="0" destOrd="0" presId="urn:microsoft.com/office/officeart/2008/layout/AlternatingHexagons"/>
    <dgm:cxn modelId="{DA2403B3-E17E-43D1-B78F-A44BE6D6D561}" srcId="{BF02D329-8DA8-4140-9F44-689736E8911E}" destId="{D55E5A3C-29BC-4CDB-8947-17926000FA62}" srcOrd="3" destOrd="0" parTransId="{6ECE54E2-7915-422A-BCDD-B1C54CAC57FC}" sibTransId="{DB739F04-FFE9-45A5-A28B-03DADB7716FD}"/>
    <dgm:cxn modelId="{E3BC3889-9C25-439B-99F5-CB8830166044}" type="presOf" srcId="{DAFAA0E0-AA7B-45CE-A6F5-3A7D108A3DB5}" destId="{D3209F7D-4061-40F1-B323-B2FE758F11B5}" srcOrd="0" destOrd="0" presId="urn:microsoft.com/office/officeart/2008/layout/AlternatingHexagons"/>
    <dgm:cxn modelId="{82114189-B007-4B1B-8B80-2FFFD999A3E7}" type="presParOf" srcId="{94E6BD75-C5FB-470F-B482-511CD0ECCF6C}" destId="{F1E4E996-6F13-4C34-A956-435769AD0A70}" srcOrd="0" destOrd="0" presId="urn:microsoft.com/office/officeart/2008/layout/AlternatingHexagons"/>
    <dgm:cxn modelId="{08A9CA03-884D-4B59-9841-AB2167030D35}" type="presParOf" srcId="{F1E4E996-6F13-4C34-A956-435769AD0A70}" destId="{3F3FD3DB-7CF5-44A0-BE28-6BD20281DF6B}" srcOrd="0" destOrd="0" presId="urn:microsoft.com/office/officeart/2008/layout/AlternatingHexagons"/>
    <dgm:cxn modelId="{9E1977D2-48D6-44AB-8A39-B69BBED8C6CD}" type="presParOf" srcId="{F1E4E996-6F13-4C34-A956-435769AD0A70}" destId="{DB6672ED-2516-43A7-B9F1-5D78DD49520B}" srcOrd="1" destOrd="0" presId="urn:microsoft.com/office/officeart/2008/layout/AlternatingHexagons"/>
    <dgm:cxn modelId="{82F68015-E8A7-465F-9725-6A81797EB81F}" type="presParOf" srcId="{F1E4E996-6F13-4C34-A956-435769AD0A70}" destId="{9EF6AD54-3225-48E3-8D49-8B116656AA8D}" srcOrd="2" destOrd="0" presId="urn:microsoft.com/office/officeart/2008/layout/AlternatingHexagons"/>
    <dgm:cxn modelId="{4C15E013-429F-4637-90EF-E064C9DBA4B2}" type="presParOf" srcId="{F1E4E996-6F13-4C34-A956-435769AD0A70}" destId="{FCE2909C-9E82-4BAD-B7C3-6669EB39D68C}" srcOrd="3" destOrd="0" presId="urn:microsoft.com/office/officeart/2008/layout/AlternatingHexagons"/>
    <dgm:cxn modelId="{65F0A3B4-4393-4C47-B7DE-1930A0130ABB}" type="presParOf" srcId="{F1E4E996-6F13-4C34-A956-435769AD0A70}" destId="{D964D1D4-D74F-45F8-8977-53B15731B3D6}" srcOrd="4" destOrd="0" presId="urn:microsoft.com/office/officeart/2008/layout/AlternatingHexagons"/>
    <dgm:cxn modelId="{0D8EC3E2-AEBB-42CC-86B8-8E8FBBDFBD50}" type="presParOf" srcId="{94E6BD75-C5FB-470F-B482-511CD0ECCF6C}" destId="{C01D5F47-4BDF-48B5-A6F6-8CE66826C90D}" srcOrd="1" destOrd="0" presId="urn:microsoft.com/office/officeart/2008/layout/AlternatingHexagons"/>
    <dgm:cxn modelId="{B2743D3A-99D8-49A2-8F10-3BCB554CA308}" type="presParOf" srcId="{94E6BD75-C5FB-470F-B482-511CD0ECCF6C}" destId="{47CD8C44-9C6C-4869-936B-75B7DA429163}" srcOrd="2" destOrd="0" presId="urn:microsoft.com/office/officeart/2008/layout/AlternatingHexagons"/>
    <dgm:cxn modelId="{1C1BC399-1C5D-4415-82F7-28A096AE27F4}" type="presParOf" srcId="{47CD8C44-9C6C-4869-936B-75B7DA429163}" destId="{C91DC944-EFDD-4E08-8AFA-EA4A03714214}" srcOrd="0" destOrd="0" presId="urn:microsoft.com/office/officeart/2008/layout/AlternatingHexagons"/>
    <dgm:cxn modelId="{A673D15E-D397-47B0-BAA4-ECDCAF721B69}" type="presParOf" srcId="{47CD8C44-9C6C-4869-936B-75B7DA429163}" destId="{C4669458-F1E3-446E-8EA6-6A6B1DC624A5}" srcOrd="1" destOrd="0" presId="urn:microsoft.com/office/officeart/2008/layout/AlternatingHexagons"/>
    <dgm:cxn modelId="{E6E7C4C2-AD67-4EBE-951C-8632AEE9EB03}" type="presParOf" srcId="{47CD8C44-9C6C-4869-936B-75B7DA429163}" destId="{A5F07DCA-6B88-4EBD-9F29-D9BC6F805681}" srcOrd="2" destOrd="0" presId="urn:microsoft.com/office/officeart/2008/layout/AlternatingHexagons"/>
    <dgm:cxn modelId="{B04AFBD4-B913-457F-8620-DE6E49FD5467}" type="presParOf" srcId="{47CD8C44-9C6C-4869-936B-75B7DA429163}" destId="{32360FEC-C5C7-4E8E-99D2-DD36C31310B2}" srcOrd="3" destOrd="0" presId="urn:microsoft.com/office/officeart/2008/layout/AlternatingHexagons"/>
    <dgm:cxn modelId="{35ACF26F-BFA4-426E-836A-E61C7210D63B}" type="presParOf" srcId="{47CD8C44-9C6C-4869-936B-75B7DA429163}" destId="{D3209F7D-4061-40F1-B323-B2FE758F11B5}" srcOrd="4" destOrd="0" presId="urn:microsoft.com/office/officeart/2008/layout/AlternatingHexagons"/>
    <dgm:cxn modelId="{8230C3CF-A782-45F0-A3D7-5EDE682FB228}" type="presParOf" srcId="{94E6BD75-C5FB-470F-B482-511CD0ECCF6C}" destId="{22F0F532-57BD-49A1-A795-6BD959CEEDF1}" srcOrd="3" destOrd="0" presId="urn:microsoft.com/office/officeart/2008/layout/AlternatingHexagons"/>
    <dgm:cxn modelId="{422D7D4A-B400-4E68-8F36-C426FC100344}" type="presParOf" srcId="{94E6BD75-C5FB-470F-B482-511CD0ECCF6C}" destId="{D696DC6E-A5C2-460A-B413-FC3B13B6D114}" srcOrd="4" destOrd="0" presId="urn:microsoft.com/office/officeart/2008/layout/AlternatingHexagons"/>
    <dgm:cxn modelId="{4FC8447B-BD59-4076-AD27-7796CB9FE005}" type="presParOf" srcId="{D696DC6E-A5C2-460A-B413-FC3B13B6D114}" destId="{0E481991-4554-4140-BC14-6C575BFEC311}" srcOrd="0" destOrd="0" presId="urn:microsoft.com/office/officeart/2008/layout/AlternatingHexagons"/>
    <dgm:cxn modelId="{33B87D8A-E05E-4960-9604-EDD9A998B7E5}" type="presParOf" srcId="{D696DC6E-A5C2-460A-B413-FC3B13B6D114}" destId="{C1D8295B-7E4D-45F5-AA37-CE1AEB6C42BE}" srcOrd="1" destOrd="0" presId="urn:microsoft.com/office/officeart/2008/layout/AlternatingHexagons"/>
    <dgm:cxn modelId="{2CC267CA-867C-4419-95EA-128A2D7C8021}" type="presParOf" srcId="{D696DC6E-A5C2-460A-B413-FC3B13B6D114}" destId="{87EB26DE-3C44-43BC-B042-F502694C493D}" srcOrd="2" destOrd="0" presId="urn:microsoft.com/office/officeart/2008/layout/AlternatingHexagons"/>
    <dgm:cxn modelId="{8E2E7E23-371A-498E-9E73-A95FC3A7A64E}" type="presParOf" srcId="{D696DC6E-A5C2-460A-B413-FC3B13B6D114}" destId="{2280D2C6-CB4A-4D03-9151-EB13A3EDF11F}" srcOrd="3" destOrd="0" presId="urn:microsoft.com/office/officeart/2008/layout/AlternatingHexagons"/>
    <dgm:cxn modelId="{77EE313C-F135-42E9-ABE6-03723875892A}" type="presParOf" srcId="{D696DC6E-A5C2-460A-B413-FC3B13B6D114}" destId="{9A4C88D7-95E8-429F-AF31-5012B22AF765}" srcOrd="4" destOrd="0" presId="urn:microsoft.com/office/officeart/2008/layout/AlternatingHexagons"/>
    <dgm:cxn modelId="{904C740A-41CA-4F45-8338-81E899F3124A}" type="presParOf" srcId="{94E6BD75-C5FB-470F-B482-511CD0ECCF6C}" destId="{0C74E70E-836C-4389-BE6C-9DD6D22333AD}" srcOrd="5" destOrd="0" presId="urn:microsoft.com/office/officeart/2008/layout/AlternatingHexagons"/>
    <dgm:cxn modelId="{C0073C25-32F9-4BFF-B992-138E63661C5A}" type="presParOf" srcId="{94E6BD75-C5FB-470F-B482-511CD0ECCF6C}" destId="{C0319329-A02B-4E39-820A-2F5048624BF6}" srcOrd="6" destOrd="0" presId="urn:microsoft.com/office/officeart/2008/layout/AlternatingHexagons"/>
    <dgm:cxn modelId="{972CA703-5446-493D-8990-9F81680A99CD}" type="presParOf" srcId="{C0319329-A02B-4E39-820A-2F5048624BF6}" destId="{90D3BA38-4765-4319-BAE6-BBD0876FB433}" srcOrd="0" destOrd="0" presId="urn:microsoft.com/office/officeart/2008/layout/AlternatingHexagons"/>
    <dgm:cxn modelId="{5C0C22EE-11BF-4342-83DD-B0B54AA46CCF}" type="presParOf" srcId="{C0319329-A02B-4E39-820A-2F5048624BF6}" destId="{630EDB48-489D-4815-8F63-CE4929931B7A}" srcOrd="1" destOrd="0" presId="urn:microsoft.com/office/officeart/2008/layout/AlternatingHexagons"/>
    <dgm:cxn modelId="{4A1A8636-589D-4439-A5CB-1FF440D2B822}" type="presParOf" srcId="{C0319329-A02B-4E39-820A-2F5048624BF6}" destId="{8D61EFC6-C3A9-4495-9055-0841E2D34148}" srcOrd="2" destOrd="0" presId="urn:microsoft.com/office/officeart/2008/layout/AlternatingHexagons"/>
    <dgm:cxn modelId="{C5959BBB-7219-4654-96B8-E4AECDA38DD8}" type="presParOf" srcId="{C0319329-A02B-4E39-820A-2F5048624BF6}" destId="{7F58D79E-378F-4A1E-B29B-EE648F837DFD}" srcOrd="3" destOrd="0" presId="urn:microsoft.com/office/officeart/2008/layout/AlternatingHexagons"/>
    <dgm:cxn modelId="{AD6D534F-EB04-4595-AAEA-F2616BFDB543}" type="presParOf" srcId="{C0319329-A02B-4E39-820A-2F5048624BF6}" destId="{88983B55-2315-455F-8E35-7831A7F6258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FD3DB-7CF5-44A0-BE28-6BD20281DF6B}">
      <dsp:nvSpPr>
        <dsp:cNvPr id="0" name=""/>
        <dsp:cNvSpPr/>
      </dsp:nvSpPr>
      <dsp:spPr>
        <a:xfrm rot="5400000">
          <a:off x="4003935" y="107173"/>
          <a:ext cx="1642855" cy="1429284"/>
        </a:xfrm>
        <a:prstGeom prst="hexagon">
          <a:avLst>
            <a:gd name="adj" fmla="val 25000"/>
            <a:gd name="vf" fmla="val 11547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lumMod val="95000"/>
                  <a:lumOff val="5000"/>
                </a:schemeClr>
              </a:solidFill>
            </a:rPr>
            <a:t>Patient Resources</a:t>
          </a:r>
          <a:endParaRPr lang="en-US" sz="1600" kern="1200" dirty="0">
            <a:solidFill>
              <a:schemeClr val="tx1">
                <a:lumMod val="95000"/>
                <a:lumOff val="5000"/>
              </a:schemeClr>
            </a:solidFill>
          </a:endParaRPr>
        </a:p>
      </dsp:txBody>
      <dsp:txXfrm rot="-5400000">
        <a:off x="4333450" y="256400"/>
        <a:ext cx="983824" cy="1130831"/>
      </dsp:txXfrm>
    </dsp:sp>
    <dsp:sp modelId="{DB6672ED-2516-43A7-B9F1-5D78DD49520B}">
      <dsp:nvSpPr>
        <dsp:cNvPr id="0" name=""/>
        <dsp:cNvSpPr/>
      </dsp:nvSpPr>
      <dsp:spPr>
        <a:xfrm>
          <a:off x="5583376" y="328959"/>
          <a:ext cx="1833426" cy="985713"/>
        </a:xfrm>
        <a:prstGeom prst="rect">
          <a:avLst/>
        </a:prstGeom>
        <a:noFill/>
        <a:ln>
          <a:noFill/>
        </a:ln>
        <a:effectLst/>
      </dsp:spPr>
      <dsp:style>
        <a:lnRef idx="0">
          <a:scrgbClr r="0" g="0" b="0"/>
        </a:lnRef>
        <a:fillRef idx="0">
          <a:scrgbClr r="0" g="0" b="0"/>
        </a:fillRef>
        <a:effectRef idx="0">
          <a:scrgbClr r="0" g="0" b="0"/>
        </a:effectRef>
        <a:fontRef idx="minor"/>
      </dsp:style>
    </dsp:sp>
    <dsp:sp modelId="{D964D1D4-D74F-45F8-8977-53B15731B3D6}">
      <dsp:nvSpPr>
        <dsp:cNvPr id="0" name=""/>
        <dsp:cNvSpPr/>
      </dsp:nvSpPr>
      <dsp:spPr>
        <a:xfrm rot="5400000">
          <a:off x="2460308" y="107173"/>
          <a:ext cx="1642855" cy="1429284"/>
        </a:xfrm>
        <a:prstGeom prst="hexagon">
          <a:avLst>
            <a:gd name="adj" fmla="val 25000"/>
            <a:gd name="vf" fmla="val 115470"/>
          </a:avLst>
        </a:prstGeom>
        <a:gradFill rotWithShape="0">
          <a:gsLst>
            <a:gs pos="0">
              <a:schemeClr val="accent4">
                <a:hueOff val="-637824"/>
                <a:satOff val="3843"/>
                <a:lumOff val="308"/>
                <a:alphaOff val="0"/>
                <a:tint val="100000"/>
                <a:shade val="100000"/>
                <a:satMod val="130000"/>
              </a:schemeClr>
            </a:gs>
            <a:gs pos="100000">
              <a:schemeClr val="accent4">
                <a:hueOff val="-637824"/>
                <a:satOff val="3843"/>
                <a:lumOff val="30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tx1">
                  <a:lumMod val="95000"/>
                  <a:lumOff val="5000"/>
                </a:schemeClr>
              </a:solidFill>
            </a:rPr>
            <a:t>Cancer Information</a:t>
          </a:r>
          <a:endParaRPr lang="en-US" sz="1600" kern="1200" baseline="0" dirty="0">
            <a:solidFill>
              <a:schemeClr val="tx1">
                <a:lumMod val="95000"/>
                <a:lumOff val="5000"/>
              </a:schemeClr>
            </a:solidFill>
          </a:endParaRPr>
        </a:p>
      </dsp:txBody>
      <dsp:txXfrm rot="-5400000">
        <a:off x="2789823" y="256400"/>
        <a:ext cx="983824" cy="1130831"/>
      </dsp:txXfrm>
    </dsp:sp>
    <dsp:sp modelId="{C91DC944-EFDD-4E08-8AFA-EA4A03714214}">
      <dsp:nvSpPr>
        <dsp:cNvPr id="0" name=""/>
        <dsp:cNvSpPr/>
      </dsp:nvSpPr>
      <dsp:spPr>
        <a:xfrm rot="5400000">
          <a:off x="3229164" y="1501629"/>
          <a:ext cx="1642855" cy="1429284"/>
        </a:xfrm>
        <a:prstGeom prst="hexagon">
          <a:avLst>
            <a:gd name="adj" fmla="val 25000"/>
            <a:gd name="vf" fmla="val 115470"/>
          </a:avLst>
        </a:prstGeom>
        <a:gradFill rotWithShape="0">
          <a:gsLst>
            <a:gs pos="0">
              <a:schemeClr val="accent4">
                <a:hueOff val="-1275649"/>
                <a:satOff val="7685"/>
                <a:lumOff val="616"/>
                <a:alphaOff val="0"/>
                <a:tint val="100000"/>
                <a:shade val="100000"/>
                <a:satMod val="130000"/>
              </a:schemeClr>
            </a:gs>
            <a:gs pos="100000">
              <a:schemeClr val="accent4">
                <a:hueOff val="-1275649"/>
                <a:satOff val="7685"/>
                <a:lumOff val="61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lumMod val="95000"/>
                  <a:lumOff val="5000"/>
                </a:schemeClr>
              </a:solidFill>
            </a:rPr>
            <a:t>Health</a:t>
          </a:r>
          <a:r>
            <a:rPr lang="en-US" sz="1600" kern="1200" baseline="0" dirty="0" smtClean="0">
              <a:solidFill>
                <a:schemeClr val="tx1">
                  <a:lumMod val="95000"/>
                  <a:lumOff val="5000"/>
                </a:schemeClr>
              </a:solidFill>
            </a:rPr>
            <a:t> Insurance Assistance</a:t>
          </a:r>
          <a:endParaRPr lang="en-US" sz="1600" kern="1200" dirty="0">
            <a:solidFill>
              <a:schemeClr val="tx1">
                <a:lumMod val="95000"/>
                <a:lumOff val="5000"/>
              </a:schemeClr>
            </a:solidFill>
          </a:endParaRPr>
        </a:p>
      </dsp:txBody>
      <dsp:txXfrm rot="-5400000">
        <a:off x="3558679" y="1650856"/>
        <a:ext cx="983824" cy="1130831"/>
      </dsp:txXfrm>
    </dsp:sp>
    <dsp:sp modelId="{C4669458-F1E3-446E-8EA6-6A6B1DC624A5}">
      <dsp:nvSpPr>
        <dsp:cNvPr id="0" name=""/>
        <dsp:cNvSpPr/>
      </dsp:nvSpPr>
      <dsp:spPr>
        <a:xfrm>
          <a:off x="1502523" y="1723415"/>
          <a:ext cx="1774284" cy="985713"/>
        </a:xfrm>
        <a:prstGeom prst="rect">
          <a:avLst/>
        </a:prstGeom>
        <a:noFill/>
        <a:ln>
          <a:noFill/>
        </a:ln>
        <a:effectLst/>
      </dsp:spPr>
      <dsp:style>
        <a:lnRef idx="0">
          <a:scrgbClr r="0" g="0" b="0"/>
        </a:lnRef>
        <a:fillRef idx="0">
          <a:scrgbClr r="0" g="0" b="0"/>
        </a:fillRef>
        <a:effectRef idx="0">
          <a:scrgbClr r="0" g="0" b="0"/>
        </a:effectRef>
        <a:fontRef idx="minor"/>
      </dsp:style>
    </dsp:sp>
    <dsp:sp modelId="{D3209F7D-4061-40F1-B323-B2FE758F11B5}">
      <dsp:nvSpPr>
        <dsp:cNvPr id="0" name=""/>
        <dsp:cNvSpPr/>
      </dsp:nvSpPr>
      <dsp:spPr>
        <a:xfrm rot="5400000">
          <a:off x="4772791" y="1501629"/>
          <a:ext cx="1642855" cy="1429284"/>
        </a:xfrm>
        <a:prstGeom prst="hexagon">
          <a:avLst>
            <a:gd name="adj" fmla="val 25000"/>
            <a:gd name="vf" fmla="val 115470"/>
          </a:avLst>
        </a:prstGeom>
        <a:gradFill rotWithShape="0">
          <a:gsLst>
            <a:gs pos="0">
              <a:schemeClr val="accent4">
                <a:hueOff val="-1913473"/>
                <a:satOff val="11528"/>
                <a:lumOff val="924"/>
                <a:alphaOff val="0"/>
                <a:tint val="100000"/>
                <a:shade val="100000"/>
                <a:satMod val="130000"/>
              </a:schemeClr>
            </a:gs>
            <a:gs pos="100000">
              <a:schemeClr val="accent4">
                <a:hueOff val="-1913473"/>
                <a:satOff val="11528"/>
                <a:lumOff val="92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lumMod val="95000"/>
                  <a:lumOff val="5000"/>
                </a:schemeClr>
              </a:solidFill>
            </a:rPr>
            <a:t>Clinical Trials Matching Service</a:t>
          </a:r>
          <a:endParaRPr lang="en-US" sz="1600" kern="1200" dirty="0">
            <a:solidFill>
              <a:schemeClr val="tx1">
                <a:lumMod val="95000"/>
                <a:lumOff val="5000"/>
              </a:schemeClr>
            </a:solidFill>
          </a:endParaRPr>
        </a:p>
      </dsp:txBody>
      <dsp:txXfrm rot="-5400000">
        <a:off x="5102306" y="1650856"/>
        <a:ext cx="983824" cy="1130831"/>
      </dsp:txXfrm>
    </dsp:sp>
    <dsp:sp modelId="{0E481991-4554-4140-BC14-6C575BFEC311}">
      <dsp:nvSpPr>
        <dsp:cNvPr id="0" name=""/>
        <dsp:cNvSpPr/>
      </dsp:nvSpPr>
      <dsp:spPr>
        <a:xfrm rot="5400000">
          <a:off x="4003935" y="2896085"/>
          <a:ext cx="1642855" cy="1429284"/>
        </a:xfrm>
        <a:prstGeom prst="hexagon">
          <a:avLst>
            <a:gd name="adj" fmla="val 25000"/>
            <a:gd name="vf" fmla="val 115470"/>
          </a:avLst>
        </a:prstGeom>
        <a:gradFill rotWithShape="0">
          <a:gsLst>
            <a:gs pos="0">
              <a:schemeClr val="accent4">
                <a:hueOff val="-2551297"/>
                <a:satOff val="15371"/>
                <a:lumOff val="1232"/>
                <a:alphaOff val="0"/>
                <a:tint val="100000"/>
                <a:shade val="100000"/>
                <a:satMod val="130000"/>
              </a:schemeClr>
            </a:gs>
            <a:gs pos="100000">
              <a:schemeClr val="accent4">
                <a:hueOff val="-2551297"/>
                <a:satOff val="15371"/>
                <a:lumOff val="123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lumMod val="95000"/>
                  <a:lumOff val="5000"/>
                </a:schemeClr>
              </a:solidFill>
            </a:rPr>
            <a:t>Oncology Nurses</a:t>
          </a:r>
          <a:endParaRPr lang="en-US" sz="1600" kern="1200" dirty="0">
            <a:solidFill>
              <a:schemeClr val="tx1">
                <a:lumMod val="95000"/>
                <a:lumOff val="5000"/>
              </a:schemeClr>
            </a:solidFill>
          </a:endParaRPr>
        </a:p>
      </dsp:txBody>
      <dsp:txXfrm rot="-5400000">
        <a:off x="4333450" y="3045312"/>
        <a:ext cx="983824" cy="1130831"/>
      </dsp:txXfrm>
    </dsp:sp>
    <dsp:sp modelId="{C1D8295B-7E4D-45F5-AA37-CE1AEB6C42BE}">
      <dsp:nvSpPr>
        <dsp:cNvPr id="0" name=""/>
        <dsp:cNvSpPr/>
      </dsp:nvSpPr>
      <dsp:spPr>
        <a:xfrm>
          <a:off x="5583376" y="3117871"/>
          <a:ext cx="1833426" cy="985713"/>
        </a:xfrm>
        <a:prstGeom prst="rect">
          <a:avLst/>
        </a:prstGeom>
        <a:noFill/>
        <a:ln>
          <a:noFill/>
        </a:ln>
        <a:effectLst/>
      </dsp:spPr>
      <dsp:style>
        <a:lnRef idx="0">
          <a:scrgbClr r="0" g="0" b="0"/>
        </a:lnRef>
        <a:fillRef idx="0">
          <a:scrgbClr r="0" g="0" b="0"/>
        </a:fillRef>
        <a:effectRef idx="0">
          <a:scrgbClr r="0" g="0" b="0"/>
        </a:effectRef>
        <a:fontRef idx="minor"/>
      </dsp:style>
    </dsp:sp>
    <dsp:sp modelId="{9A4C88D7-95E8-429F-AF31-5012B22AF765}">
      <dsp:nvSpPr>
        <dsp:cNvPr id="0" name=""/>
        <dsp:cNvSpPr/>
      </dsp:nvSpPr>
      <dsp:spPr>
        <a:xfrm rot="5400000">
          <a:off x="2460308" y="2896085"/>
          <a:ext cx="1642855" cy="1429284"/>
        </a:xfrm>
        <a:prstGeom prst="hexagon">
          <a:avLst>
            <a:gd name="adj" fmla="val 25000"/>
            <a:gd name="vf" fmla="val 115470"/>
          </a:avLst>
        </a:prstGeom>
        <a:gradFill rotWithShape="0">
          <a:gsLst>
            <a:gs pos="0">
              <a:schemeClr val="accent4">
                <a:hueOff val="-3189121"/>
                <a:satOff val="19214"/>
                <a:lumOff val="1540"/>
                <a:alphaOff val="0"/>
                <a:tint val="100000"/>
                <a:shade val="100000"/>
                <a:satMod val="130000"/>
              </a:schemeClr>
            </a:gs>
            <a:gs pos="100000">
              <a:schemeClr val="accent4">
                <a:hueOff val="-3189121"/>
                <a:satOff val="19214"/>
                <a:lumOff val="154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lumMod val="95000"/>
                  <a:lumOff val="5000"/>
                </a:schemeClr>
              </a:solidFill>
            </a:rPr>
            <a:t>Donation Help</a:t>
          </a:r>
          <a:endParaRPr lang="en-US" sz="1600" kern="1200" dirty="0">
            <a:solidFill>
              <a:schemeClr val="tx1">
                <a:lumMod val="95000"/>
                <a:lumOff val="5000"/>
              </a:schemeClr>
            </a:solidFill>
          </a:endParaRPr>
        </a:p>
      </dsp:txBody>
      <dsp:txXfrm rot="-5400000">
        <a:off x="2789823" y="3045312"/>
        <a:ext cx="983824" cy="1130831"/>
      </dsp:txXfrm>
    </dsp:sp>
    <dsp:sp modelId="{90D3BA38-4765-4319-BAE6-BBD0876FB433}">
      <dsp:nvSpPr>
        <dsp:cNvPr id="0" name=""/>
        <dsp:cNvSpPr/>
      </dsp:nvSpPr>
      <dsp:spPr>
        <a:xfrm rot="5400000">
          <a:off x="3229164" y="4290541"/>
          <a:ext cx="1642855" cy="1429284"/>
        </a:xfrm>
        <a:prstGeom prst="hexagon">
          <a:avLst>
            <a:gd name="adj" fmla="val 25000"/>
            <a:gd name="vf" fmla="val 115470"/>
          </a:avLst>
        </a:prstGeom>
        <a:gradFill rotWithShape="0">
          <a:gsLst>
            <a:gs pos="0">
              <a:schemeClr val="accent4">
                <a:hueOff val="-3826945"/>
                <a:satOff val="23056"/>
                <a:lumOff val="1848"/>
                <a:alphaOff val="0"/>
                <a:tint val="100000"/>
                <a:shade val="100000"/>
                <a:satMod val="130000"/>
              </a:schemeClr>
            </a:gs>
            <a:gs pos="100000">
              <a:schemeClr val="accent4">
                <a:hueOff val="-3826945"/>
                <a:satOff val="23056"/>
                <a:lumOff val="18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lumMod val="95000"/>
                  <a:lumOff val="5000"/>
                </a:schemeClr>
              </a:solidFill>
            </a:rPr>
            <a:t>Event Support</a:t>
          </a:r>
          <a:endParaRPr lang="en-US" sz="1600" kern="1200" dirty="0">
            <a:solidFill>
              <a:schemeClr val="tx1">
                <a:lumMod val="95000"/>
                <a:lumOff val="5000"/>
              </a:schemeClr>
            </a:solidFill>
          </a:endParaRPr>
        </a:p>
      </dsp:txBody>
      <dsp:txXfrm rot="-5400000">
        <a:off x="3558679" y="4439768"/>
        <a:ext cx="983824" cy="1130831"/>
      </dsp:txXfrm>
    </dsp:sp>
    <dsp:sp modelId="{630EDB48-489D-4815-8F63-CE4929931B7A}">
      <dsp:nvSpPr>
        <dsp:cNvPr id="0" name=""/>
        <dsp:cNvSpPr/>
      </dsp:nvSpPr>
      <dsp:spPr>
        <a:xfrm>
          <a:off x="1502523" y="4512327"/>
          <a:ext cx="1774284" cy="985713"/>
        </a:xfrm>
        <a:prstGeom prst="rect">
          <a:avLst/>
        </a:prstGeom>
        <a:noFill/>
        <a:ln>
          <a:noFill/>
        </a:ln>
        <a:effectLst/>
      </dsp:spPr>
      <dsp:style>
        <a:lnRef idx="0">
          <a:scrgbClr r="0" g="0" b="0"/>
        </a:lnRef>
        <a:fillRef idx="0">
          <a:scrgbClr r="0" g="0" b="0"/>
        </a:fillRef>
        <a:effectRef idx="0">
          <a:scrgbClr r="0" g="0" b="0"/>
        </a:effectRef>
        <a:fontRef idx="minor"/>
      </dsp:style>
    </dsp:sp>
    <dsp:sp modelId="{88983B55-2315-455F-8E35-7831A7F62589}">
      <dsp:nvSpPr>
        <dsp:cNvPr id="0" name=""/>
        <dsp:cNvSpPr/>
      </dsp:nvSpPr>
      <dsp:spPr>
        <a:xfrm rot="5400000">
          <a:off x="4772791" y="4290541"/>
          <a:ext cx="1642855" cy="1429284"/>
        </a:xfrm>
        <a:prstGeom prst="hexagon">
          <a:avLst>
            <a:gd name="adj" fmla="val 25000"/>
            <a:gd name="vf" fmla="val 115470"/>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lumMod val="95000"/>
                  <a:lumOff val="5000"/>
                </a:schemeClr>
              </a:solidFill>
            </a:rPr>
            <a:t>Spanish Service</a:t>
          </a:r>
          <a:endParaRPr lang="en-US" sz="1600" kern="1200" dirty="0">
            <a:solidFill>
              <a:schemeClr val="tx1">
                <a:lumMod val="95000"/>
                <a:lumOff val="5000"/>
              </a:schemeClr>
            </a:solidFill>
          </a:endParaRPr>
        </a:p>
      </dsp:txBody>
      <dsp:txXfrm rot="-5400000">
        <a:off x="5102306" y="4439768"/>
        <a:ext cx="983824" cy="113083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0.78449</cdr:x>
      <cdr:y>0.8442</cdr:y>
    </cdr:from>
    <cdr:to>
      <cdr:x>0.95532</cdr:x>
      <cdr:y>0.97968</cdr:y>
    </cdr:to>
    <cdr:sp macro="" textlink="">
      <cdr:nvSpPr>
        <cdr:cNvPr id="2" name="TextBox 1"/>
        <cdr:cNvSpPr txBox="1"/>
      </cdr:nvSpPr>
      <cdr:spPr>
        <a:xfrm xmlns:a="http://schemas.openxmlformats.org/drawingml/2006/main">
          <a:off x="5686426" y="4748214"/>
          <a:ext cx="123825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t>
          </a:r>
          <a:r>
            <a:rPr lang="en-US" sz="1100" baseline="0" dirty="0"/>
            <a:t> </a:t>
          </a:r>
          <a:r>
            <a:rPr lang="en-US" sz="1100" baseline="0" dirty="0" smtClean="0"/>
            <a:t>Indicates </a:t>
          </a:r>
          <a:r>
            <a:rPr lang="en-US" sz="1100" baseline="0" dirty="0"/>
            <a:t>a</a:t>
          </a:r>
          <a:r>
            <a:rPr lang="en-US" sz="1100" dirty="0"/>
            <a:t>pproximate</a:t>
          </a:r>
          <a:r>
            <a:rPr lang="en-US" sz="1100" baseline="0" dirty="0"/>
            <a:t> annual channel volume</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2757" tIns="46378" rIns="92757" bIns="46378" rtlCol="0"/>
          <a:lstStyle>
            <a:lvl1pPr algn="r">
              <a:defRPr sz="1200"/>
            </a:lvl1pPr>
          </a:lstStyle>
          <a:p>
            <a:fld id="{12068C16-0265-FF4D-B51B-D6FDD655BF77}" type="datetimeFigureOut">
              <a:rPr lang="en-US" smtClean="0"/>
              <a:t>1/30/2015</a:t>
            </a:fld>
            <a:endParaRPr lang="en-US"/>
          </a:p>
        </p:txBody>
      </p:sp>
      <p:sp>
        <p:nvSpPr>
          <p:cNvPr id="4" name="Footer Placeholder 3"/>
          <p:cNvSpPr>
            <a:spLocks noGrp="1"/>
          </p:cNvSpPr>
          <p:nvPr>
            <p:ph type="ftr" sz="quarter" idx="2"/>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5"/>
            <a:ext cx="3037840" cy="461169"/>
          </a:xfrm>
          <a:prstGeom prst="rect">
            <a:avLst/>
          </a:prstGeom>
        </p:spPr>
        <p:txBody>
          <a:bodyPr vert="horz" lIns="92757" tIns="46378" rIns="92757" bIns="46378" rtlCol="0" anchor="b"/>
          <a:lstStyle>
            <a:lvl1pPr algn="r">
              <a:defRPr sz="1200"/>
            </a:lvl1pPr>
          </a:lstStyle>
          <a:p>
            <a:fld id="{DFDA5F8F-2C5B-B84F-851D-D148E8AEF571}" type="slidenum">
              <a:rPr lang="en-US" smtClean="0"/>
              <a:t>‹#›</a:t>
            </a:fld>
            <a:endParaRPr lang="en-US"/>
          </a:p>
        </p:txBody>
      </p:sp>
    </p:spTree>
    <p:extLst>
      <p:ext uri="{BB962C8B-B14F-4D97-AF65-F5344CB8AC3E}">
        <p14:creationId xmlns:p14="http://schemas.microsoft.com/office/powerpoint/2010/main" val="3242812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A3E4F438-4168-A149-8400-C230C48355FE}" type="datetimeFigureOut">
              <a:rPr lang="en-US" smtClean="0"/>
              <a:t>1/30/2015</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F0558ACB-712F-5544-8463-67E52C6EC9EF}" type="slidenum">
              <a:rPr lang="en-US" smtClean="0"/>
              <a:t>‹#›</a:t>
            </a:fld>
            <a:endParaRPr lang="en-US"/>
          </a:p>
        </p:txBody>
      </p:sp>
    </p:spTree>
    <p:extLst>
      <p:ext uri="{BB962C8B-B14F-4D97-AF65-F5344CB8AC3E}">
        <p14:creationId xmlns:p14="http://schemas.microsoft.com/office/powerpoint/2010/main" val="21089720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Channel</a:t>
            </a:r>
            <a:r>
              <a:rPr lang="fr-FR" dirty="0" smtClean="0"/>
              <a:t>   </a:t>
            </a:r>
            <a:r>
              <a:rPr lang="fr-FR" dirty="0"/>
              <a:t>Volume</a:t>
            </a:r>
            <a:r>
              <a:rPr lang="fr-FR" dirty="0" smtClean="0"/>
              <a:t>   </a:t>
            </a:r>
            <a:r>
              <a:rPr lang="fr-FR" dirty="0" err="1"/>
              <a:t>Percentage</a:t>
            </a:r>
            <a:endParaRPr lang="fr-FR" dirty="0"/>
          </a:p>
          <a:p>
            <a:endParaRPr lang="fr-FR" dirty="0"/>
          </a:p>
          <a:p>
            <a:r>
              <a:rPr lang="fr-FR" dirty="0"/>
              <a:t>Phone   </a:t>
            </a:r>
            <a:r>
              <a:rPr lang="fr-FR" dirty="0" smtClean="0"/>
              <a:t> </a:t>
            </a:r>
            <a:r>
              <a:rPr lang="fr-FR" dirty="0"/>
              <a:t>76,2695</a:t>
            </a:r>
            <a:r>
              <a:rPr lang="fr-FR" dirty="0" smtClean="0"/>
              <a:t>    </a:t>
            </a:r>
            <a:r>
              <a:rPr lang="fr-FR" dirty="0"/>
              <a:t>93.61%</a:t>
            </a:r>
            <a:r>
              <a:rPr lang="fr-FR" dirty="0" smtClean="0"/>
              <a:t> </a:t>
            </a:r>
          </a:p>
          <a:p>
            <a:r>
              <a:rPr lang="fr-FR" dirty="0"/>
              <a:t>Chat</a:t>
            </a:r>
            <a:r>
              <a:rPr lang="fr-FR" dirty="0" smtClean="0"/>
              <a:t>       </a:t>
            </a:r>
            <a:r>
              <a:rPr lang="fr-FR" dirty="0"/>
              <a:t>29,971</a:t>
            </a:r>
            <a:r>
              <a:rPr lang="fr-FR" dirty="0" smtClean="0"/>
              <a:t>     </a:t>
            </a:r>
            <a:r>
              <a:rPr lang="fr-FR" dirty="0"/>
              <a:t>3.68%</a:t>
            </a:r>
            <a:r>
              <a:rPr lang="fr-FR" dirty="0" smtClean="0"/>
              <a:t> </a:t>
            </a:r>
          </a:p>
          <a:p>
            <a:r>
              <a:rPr lang="fr-FR" dirty="0"/>
              <a:t>Email </a:t>
            </a:r>
            <a:r>
              <a:rPr lang="fr-FR" dirty="0" smtClean="0"/>
              <a:t>     </a:t>
            </a:r>
            <a:r>
              <a:rPr lang="fr-FR" dirty="0"/>
              <a:t>19,761</a:t>
            </a:r>
            <a:r>
              <a:rPr lang="fr-FR" dirty="0" smtClean="0"/>
              <a:t>     </a:t>
            </a:r>
            <a:r>
              <a:rPr lang="fr-FR" dirty="0"/>
              <a:t>2.43%</a:t>
            </a:r>
            <a:r>
              <a:rPr lang="fr-FR" dirty="0" smtClean="0"/>
              <a:t> </a:t>
            </a:r>
          </a:p>
          <a:p>
            <a:r>
              <a:rPr lang="fr-FR" dirty="0"/>
              <a:t>Social     </a:t>
            </a:r>
            <a:r>
              <a:rPr lang="fr-FR" dirty="0" smtClean="0"/>
              <a:t> </a:t>
            </a:r>
            <a:r>
              <a:rPr lang="fr-FR" dirty="0"/>
              <a:t>6,996</a:t>
            </a:r>
            <a:r>
              <a:rPr lang="fr-FR" dirty="0" smtClean="0"/>
              <a:t>      </a:t>
            </a:r>
            <a:r>
              <a:rPr lang="fr-FR" dirty="0"/>
              <a:t>0.29%</a:t>
            </a:r>
            <a:r>
              <a:rPr lang="fr-FR" dirty="0" smtClean="0"/>
              <a:t> </a:t>
            </a:r>
          </a:p>
          <a:p>
            <a:endParaRPr lang="fr-FR" dirty="0"/>
          </a:p>
          <a:p>
            <a:r>
              <a:rPr lang="fr-FR" dirty="0"/>
              <a:t>Total contacts: 819423</a:t>
            </a:r>
            <a:r>
              <a:rPr lang="fr-FR" dirty="0" smtClean="0"/>
              <a:t> </a:t>
            </a:r>
          </a:p>
          <a:p>
            <a:r>
              <a:rPr lang="fr-FR" dirty="0" smtClean="0"/>
              <a:t>Social media </a:t>
            </a:r>
            <a:r>
              <a:rPr lang="fr-FR" dirty="0" err="1" smtClean="0"/>
              <a:t>numbers</a:t>
            </a:r>
            <a:r>
              <a:rPr lang="fr-FR" dirty="0" smtClean="0"/>
              <a:t> are total </a:t>
            </a:r>
            <a:r>
              <a:rPr lang="en-US" dirty="0" smtClean="0"/>
              <a:t>comments &amp; “likes” from NCIC.</a:t>
            </a:r>
          </a:p>
          <a:p>
            <a:r>
              <a:rPr lang="en-US" dirty="0" smtClean="0"/>
              <a:t>8.6% of chats last</a:t>
            </a:r>
            <a:r>
              <a:rPr lang="en-US" baseline="0" dirty="0" smtClean="0"/>
              <a:t> year were international. </a:t>
            </a:r>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4</a:t>
            </a:fld>
            <a:endParaRPr lang="en-US"/>
          </a:p>
        </p:txBody>
      </p:sp>
    </p:spTree>
    <p:extLst>
      <p:ext uri="{BB962C8B-B14F-4D97-AF65-F5344CB8AC3E}">
        <p14:creationId xmlns:p14="http://schemas.microsoft.com/office/powerpoint/2010/main" val="3453905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-Nurse</a:t>
            </a:r>
            <a:r>
              <a:rPr lang="en-US" baseline="0" dirty="0" smtClean="0"/>
              <a:t> support converting to phone/email could be due to comfort levels with writing/chatting, difficulty in not having references available on cancer.org that they are sharing from…</a:t>
            </a:r>
          </a:p>
          <a:p>
            <a:r>
              <a:rPr lang="en-US" baseline="0" dirty="0" smtClean="0"/>
              <a:t>- The majority of inquiries can be answered with general information from our medical editors, the more tailored or patient-specific information (i.e. comorbidities, previous treatment history, statistics on specific studies) are referred to our oncology nurse team. </a:t>
            </a:r>
            <a:endParaRPr lang="en-US" dirty="0" smtClean="0"/>
          </a:p>
          <a:p>
            <a:r>
              <a:rPr lang="en-US" dirty="0" smtClean="0"/>
              <a:t>-international</a:t>
            </a:r>
            <a:r>
              <a:rPr lang="en-US" baseline="0" dirty="0" smtClean="0"/>
              <a:t> inquiries convert to email instead of phone (cost)</a:t>
            </a:r>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5</a:t>
            </a:fld>
            <a:endParaRPr lang="en-US"/>
          </a:p>
        </p:txBody>
      </p:sp>
    </p:spTree>
    <p:extLst>
      <p:ext uri="{BB962C8B-B14F-4D97-AF65-F5344CB8AC3E}">
        <p14:creationId xmlns:p14="http://schemas.microsoft.com/office/powerpoint/2010/main" val="416556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-95% is 2014 average satisfaction rating- we see very high customer satisfaction in the chat channel.</a:t>
            </a:r>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6</a:t>
            </a:fld>
            <a:endParaRPr lang="en-US"/>
          </a:p>
        </p:txBody>
      </p:sp>
    </p:spTree>
    <p:extLst>
      <p:ext uri="{BB962C8B-B14F-4D97-AF65-F5344CB8AC3E}">
        <p14:creationId xmlns:p14="http://schemas.microsoft.com/office/powerpoint/2010/main" val="255479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Volume notes: We have</a:t>
            </a:r>
            <a:r>
              <a:rPr lang="en-US" baseline="0" dirty="0" smtClean="0"/>
              <a:t> chat on our global header, but started with it available on select pages.</a:t>
            </a:r>
          </a:p>
          <a:p>
            <a:r>
              <a:rPr lang="en-US" dirty="0" smtClean="0"/>
              <a:t>Requires skillful writers-</a:t>
            </a:r>
            <a:r>
              <a:rPr lang="en-US" baseline="0" dirty="0" smtClean="0"/>
              <a:t> they must c</a:t>
            </a:r>
            <a:r>
              <a:rPr lang="en-US" dirty="0" smtClean="0"/>
              <a:t>onvey tone via words</a:t>
            </a:r>
          </a:p>
          <a:p>
            <a:r>
              <a:rPr lang="en-US" dirty="0" smtClean="0"/>
              <a:t>Nurse chat had</a:t>
            </a:r>
            <a:r>
              <a:rPr lang="en-US" baseline="0" dirty="0" smtClean="0"/>
              <a:t> a 50% conversion rate to the phone.</a:t>
            </a:r>
          </a:p>
          <a:p>
            <a:r>
              <a:rPr lang="en-US" baseline="0" dirty="0" smtClean="0"/>
              <a:t>- Need to be very clear that our lack of success could be due to structure or to comfort with providing written </a:t>
            </a:r>
            <a:r>
              <a:rPr lang="en-US" baseline="0" dirty="0" err="1" smtClean="0"/>
              <a:t>informaiton</a:t>
            </a:r>
            <a:r>
              <a:rPr lang="en-US" baseline="0" dirty="0" smtClean="0"/>
              <a:t> quickly on complex questions</a:t>
            </a:r>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9</a:t>
            </a:fld>
            <a:endParaRPr lang="en-US"/>
          </a:p>
        </p:txBody>
      </p:sp>
    </p:spTree>
    <p:extLst>
      <p:ext uri="{BB962C8B-B14F-4D97-AF65-F5344CB8AC3E}">
        <p14:creationId xmlns:p14="http://schemas.microsoft.com/office/powerpoint/2010/main" val="69592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on expansion to Twitter/ LinkedIn:</a:t>
            </a:r>
          </a:p>
          <a:p>
            <a:pPr lvl="2" rtl="0">
              <a:buChar char="•"/>
            </a:pPr>
            <a:r>
              <a:rPr lang="en-US" sz="2400" dirty="0" smtClean="0"/>
              <a:t>2</a:t>
            </a:r>
            <a:r>
              <a:rPr lang="en-US" sz="2400" baseline="30000" dirty="0" smtClean="0"/>
              <a:t>nd</a:t>
            </a:r>
            <a:r>
              <a:rPr lang="en-US" sz="2400" dirty="0" smtClean="0"/>
              <a:t> &amp; 3</a:t>
            </a:r>
            <a:r>
              <a:rPr lang="en-US" sz="2400" baseline="30000" dirty="0" smtClean="0"/>
              <a:t>rd</a:t>
            </a:r>
            <a:r>
              <a:rPr lang="en-US" sz="2400" dirty="0" smtClean="0"/>
              <a:t> most active social media platforms</a:t>
            </a:r>
          </a:p>
          <a:p>
            <a:pPr lvl="2" rtl="0">
              <a:buChar char="•"/>
            </a:pPr>
            <a:r>
              <a:rPr lang="en-US" sz="2400" dirty="0" smtClean="0"/>
              <a:t>Considering expansion of support to these areas</a:t>
            </a:r>
          </a:p>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10</a:t>
            </a:fld>
            <a:endParaRPr lang="en-US"/>
          </a:p>
        </p:txBody>
      </p:sp>
    </p:spTree>
    <p:extLst>
      <p:ext uri="{BB962C8B-B14F-4D97-AF65-F5344CB8AC3E}">
        <p14:creationId xmlns:p14="http://schemas.microsoft.com/office/powerpoint/2010/main" val="100316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Varied hours- 24/7 7 days/</a:t>
            </a:r>
            <a:r>
              <a:rPr lang="en-US" baseline="0" dirty="0" smtClean="0"/>
              <a:t> week</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2000" dirty="0" smtClean="0"/>
              <a:t>-Constituents receive responses</a:t>
            </a:r>
            <a:r>
              <a:rPr lang="en-US" sz="2000" baseline="0" dirty="0" smtClean="0"/>
              <a:t> more quickly, </a:t>
            </a:r>
            <a:r>
              <a:rPr lang="en-US" sz="2000" dirty="0" smtClean="0"/>
              <a:t>SPAM &amp; promotional posts removed faster.</a:t>
            </a:r>
          </a:p>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11</a:t>
            </a:fld>
            <a:endParaRPr lang="en-US"/>
          </a:p>
        </p:txBody>
      </p:sp>
    </p:spTree>
    <p:extLst>
      <p:ext uri="{BB962C8B-B14F-4D97-AF65-F5344CB8AC3E}">
        <p14:creationId xmlns:p14="http://schemas.microsoft.com/office/powerpoint/2010/main" val="59165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12</a:t>
            </a:fld>
            <a:endParaRPr lang="en-US"/>
          </a:p>
        </p:txBody>
      </p:sp>
    </p:spTree>
    <p:extLst>
      <p:ext uri="{BB962C8B-B14F-4D97-AF65-F5344CB8AC3E}">
        <p14:creationId xmlns:p14="http://schemas.microsoft.com/office/powerpoint/2010/main" val="502955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over 4,000 likes and 17,000 shares reaching over 1 million people this was our most successful Facebook image from our colorectal cancer awareness campaign March 2014. You can see the link to our information on early detection in response to one of the many comments on the image. </a:t>
            </a:r>
            <a:endParaRPr lang="en-US" dirty="0"/>
          </a:p>
        </p:txBody>
      </p:sp>
      <p:sp>
        <p:nvSpPr>
          <p:cNvPr id="4" name="Slide Number Placeholder 3"/>
          <p:cNvSpPr>
            <a:spLocks noGrp="1"/>
          </p:cNvSpPr>
          <p:nvPr>
            <p:ph type="sldNum" sz="quarter" idx="10"/>
          </p:nvPr>
        </p:nvSpPr>
        <p:spPr/>
        <p:txBody>
          <a:bodyPr/>
          <a:lstStyle/>
          <a:p>
            <a:fld id="{F0558ACB-712F-5544-8463-67E52C6EC9EF}" type="slidenum">
              <a:rPr lang="en-US" smtClean="0"/>
              <a:t>14</a:t>
            </a:fld>
            <a:endParaRPr lang="en-US"/>
          </a:p>
        </p:txBody>
      </p:sp>
    </p:spTree>
    <p:extLst>
      <p:ext uri="{BB962C8B-B14F-4D97-AF65-F5344CB8AC3E}">
        <p14:creationId xmlns:p14="http://schemas.microsoft.com/office/powerpoint/2010/main" val="3754695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0049.57_Enterprise PPT Slides_Standar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84913"/>
            <a:ext cx="8229600" cy="3720514"/>
          </a:xfrm>
        </p:spPr>
        <p:txBody>
          <a:bodyPr/>
          <a:lstStyle>
            <a:lvl1pPr>
              <a:defRPr b="1">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46DCF-9857-6E46-B2FC-55206D4C3681}" type="slidenum">
              <a:rPr lang="en-US" smtClean="0"/>
              <a:t>‹#›</a:t>
            </a:fld>
            <a:endParaRPr lang="en-US"/>
          </a:p>
        </p:txBody>
      </p:sp>
    </p:spTree>
    <p:extLst>
      <p:ext uri="{BB962C8B-B14F-4D97-AF65-F5344CB8AC3E}">
        <p14:creationId xmlns:p14="http://schemas.microsoft.com/office/powerpoint/2010/main" val="266468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46DCF-9857-6E46-B2FC-55206D4C3681}" type="slidenum">
              <a:rPr lang="en-US" smtClean="0"/>
              <a:t>‹#›</a:t>
            </a:fld>
            <a:endParaRPr lang="en-US"/>
          </a:p>
        </p:txBody>
      </p:sp>
    </p:spTree>
    <p:extLst>
      <p:ext uri="{BB962C8B-B14F-4D97-AF65-F5344CB8AC3E}">
        <p14:creationId xmlns:p14="http://schemas.microsoft.com/office/powerpoint/2010/main" val="162846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46DCF-9857-6E46-B2FC-55206D4C3681}" type="slidenum">
              <a:rPr lang="en-US" smtClean="0"/>
              <a:t>‹#›</a:t>
            </a:fld>
            <a:endParaRPr lang="en-US"/>
          </a:p>
        </p:txBody>
      </p:sp>
    </p:spTree>
    <p:extLst>
      <p:ext uri="{BB962C8B-B14F-4D97-AF65-F5344CB8AC3E}">
        <p14:creationId xmlns:p14="http://schemas.microsoft.com/office/powerpoint/2010/main" val="190429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46DCF-9857-6E46-B2FC-55206D4C3681}" type="slidenum">
              <a:rPr lang="en-US" smtClean="0"/>
              <a:t>‹#›</a:t>
            </a:fld>
            <a:endParaRPr lang="en-US"/>
          </a:p>
        </p:txBody>
      </p:sp>
    </p:spTree>
    <p:extLst>
      <p:ext uri="{BB962C8B-B14F-4D97-AF65-F5344CB8AC3E}">
        <p14:creationId xmlns:p14="http://schemas.microsoft.com/office/powerpoint/2010/main" val="3110217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46DCF-9857-6E46-B2FC-55206D4C3681}" type="slidenum">
              <a:rPr lang="en-US" smtClean="0"/>
              <a:t>‹#›</a:t>
            </a:fld>
            <a:endParaRPr lang="en-US"/>
          </a:p>
        </p:txBody>
      </p:sp>
    </p:spTree>
    <p:extLst>
      <p:ext uri="{BB962C8B-B14F-4D97-AF65-F5344CB8AC3E}">
        <p14:creationId xmlns:p14="http://schemas.microsoft.com/office/powerpoint/2010/main" val="570211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46DCF-9857-6E46-B2FC-55206D4C3681}" type="slidenum">
              <a:rPr lang="en-US" smtClean="0"/>
              <a:t>‹#›</a:t>
            </a:fld>
            <a:endParaRPr lang="en-US"/>
          </a:p>
        </p:txBody>
      </p:sp>
    </p:spTree>
    <p:extLst>
      <p:ext uri="{BB962C8B-B14F-4D97-AF65-F5344CB8AC3E}">
        <p14:creationId xmlns:p14="http://schemas.microsoft.com/office/powerpoint/2010/main" val="420734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and Content 1">
    <p:spTree>
      <p:nvGrpSpPr>
        <p:cNvPr id="1" name=""/>
        <p:cNvGrpSpPr/>
        <p:nvPr/>
      </p:nvGrpSpPr>
      <p:grpSpPr>
        <a:xfrm>
          <a:off x="0" y="0"/>
          <a:ext cx="0" cy="0"/>
          <a:chOff x="0" y="0"/>
          <a:chExt cx="0" cy="0"/>
        </a:xfrm>
      </p:grpSpPr>
      <p:pic>
        <p:nvPicPr>
          <p:cNvPr id="8" name="Picture 7" descr="0049.57_Enterprise PPT Slides_Standar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4819" y="513047"/>
            <a:ext cx="8460669"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44819" y="1446653"/>
            <a:ext cx="8460669" cy="4180208"/>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p>
          <a:p>
            <a:pPr lvl="1"/>
            <a:endParaRPr lang="en-US" dirty="0" smtClean="0"/>
          </a:p>
          <a:p>
            <a:pPr lvl="2"/>
            <a:endParaRPr lang="en-US" dirty="0" smtClean="0"/>
          </a:p>
          <a:p>
            <a:pPr lvl="3"/>
            <a:endParaRPr lang="en-US" dirty="0"/>
          </a:p>
        </p:txBody>
      </p:sp>
      <p:sp>
        <p:nvSpPr>
          <p:cNvPr id="6" name="Slide Number Placeholder 5"/>
          <p:cNvSpPr>
            <a:spLocks noGrp="1"/>
          </p:cNvSpPr>
          <p:nvPr>
            <p:ph type="sldNum" sz="quarter" idx="12"/>
          </p:nvPr>
        </p:nvSpPr>
        <p:spPr>
          <a:xfrm>
            <a:off x="6553200" y="6490926"/>
            <a:ext cx="2252288" cy="365125"/>
          </a:xfrm>
        </p:spPr>
        <p:txBody>
          <a:bodyPr/>
          <a:lstStyle/>
          <a:p>
            <a:fld id="{A8C46DCF-9857-6E46-B2FC-55206D4C3681}" type="slidenum">
              <a:rPr lang="en-US" smtClean="0"/>
              <a:t>‹#›</a:t>
            </a:fld>
            <a:endParaRPr lang="en-US" dirty="0"/>
          </a:p>
        </p:txBody>
      </p:sp>
    </p:spTree>
    <p:extLst>
      <p:ext uri="{BB962C8B-B14F-4D97-AF65-F5344CB8AC3E}">
        <p14:creationId xmlns:p14="http://schemas.microsoft.com/office/powerpoint/2010/main" val="230832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 name="Picture 1"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6553199" y="6490926"/>
            <a:ext cx="2252289" cy="365125"/>
          </a:xfrm>
        </p:spPr>
        <p:txBody>
          <a:bodyPr/>
          <a:lstStyle/>
          <a:p>
            <a:fld id="{A8C46DCF-9857-6E46-B2FC-55206D4C3681}" type="slidenum">
              <a:rPr lang="en-US" smtClean="0"/>
              <a:t>‹#›</a:t>
            </a:fld>
            <a:endParaRPr lang="en-US" dirty="0"/>
          </a:p>
        </p:txBody>
      </p:sp>
      <p:sp>
        <p:nvSpPr>
          <p:cNvPr id="8" name="Title 1"/>
          <p:cNvSpPr>
            <a:spLocks noGrp="1"/>
          </p:cNvSpPr>
          <p:nvPr>
            <p:ph type="ctrTitle"/>
          </p:nvPr>
        </p:nvSpPr>
        <p:spPr>
          <a:xfrm>
            <a:off x="344819" y="513047"/>
            <a:ext cx="8460670" cy="933605"/>
          </a:xfr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hasCustomPrompt="1"/>
          </p:nvPr>
        </p:nvSpPr>
        <p:spPr>
          <a:xfrm>
            <a:off x="344819" y="1446652"/>
            <a:ext cx="8460670" cy="483625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p>
          <a:p>
            <a:pPr lvl="1"/>
            <a:endParaRPr lang="en-US" dirty="0" smtClean="0"/>
          </a:p>
          <a:p>
            <a:pPr lvl="2"/>
            <a:endParaRPr lang="en-US" dirty="0" smtClean="0"/>
          </a:p>
          <a:p>
            <a:pPr lvl="3"/>
            <a:endParaRPr lang="en-US" dirty="0"/>
          </a:p>
        </p:txBody>
      </p:sp>
    </p:spTree>
    <p:extLst>
      <p:ext uri="{BB962C8B-B14F-4D97-AF65-F5344CB8AC3E}">
        <p14:creationId xmlns:p14="http://schemas.microsoft.com/office/powerpoint/2010/main" val="273612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and Content 3">
    <p:spTree>
      <p:nvGrpSpPr>
        <p:cNvPr id="1" name=""/>
        <p:cNvGrpSpPr/>
        <p:nvPr/>
      </p:nvGrpSpPr>
      <p:grpSpPr>
        <a:xfrm>
          <a:off x="0" y="0"/>
          <a:ext cx="0" cy="0"/>
          <a:chOff x="0" y="0"/>
          <a:chExt cx="0" cy="0"/>
        </a:xfrm>
      </p:grpSpPr>
      <p:pic>
        <p:nvPicPr>
          <p:cNvPr id="4" name="Picture 3" descr="0049.57_Enterprise PPT Slides_Standard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9637" y="941993"/>
            <a:ext cx="8115851" cy="4710102"/>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628900" indent="-342900" algn="l">
              <a:buFont typeface="Arial"/>
              <a:buChar char="•"/>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1"/>
            <a:endParaRPr lang="en-US" dirty="0" smtClean="0"/>
          </a:p>
          <a:p>
            <a:pPr lvl="2"/>
            <a:endParaRPr lang="en-US" dirty="0" smtClean="0"/>
          </a:p>
          <a:p>
            <a:pPr lvl="3"/>
            <a:endParaRPr lang="en-US" dirty="0" smtClean="0"/>
          </a:p>
          <a:p>
            <a:pPr lvl="4"/>
            <a:endParaRPr lang="en-US" dirty="0"/>
          </a:p>
        </p:txBody>
      </p:sp>
      <p:sp>
        <p:nvSpPr>
          <p:cNvPr id="6" name="Slide Number Placeholder 5"/>
          <p:cNvSpPr>
            <a:spLocks noGrp="1"/>
          </p:cNvSpPr>
          <p:nvPr>
            <p:ph type="sldNum" sz="quarter" idx="12"/>
          </p:nvPr>
        </p:nvSpPr>
        <p:spPr>
          <a:xfrm>
            <a:off x="6553200" y="6490926"/>
            <a:ext cx="2252288" cy="365125"/>
          </a:xfrm>
        </p:spPr>
        <p:txBody>
          <a:bodyPr/>
          <a:lstStyle/>
          <a:p>
            <a:fld id="{A8C46DCF-9857-6E46-B2FC-55206D4C3681}" type="slidenum">
              <a:rPr lang="en-US" smtClean="0"/>
              <a:t>‹#›</a:t>
            </a:fld>
            <a:endParaRPr lang="en-US" dirty="0"/>
          </a:p>
        </p:txBody>
      </p:sp>
    </p:spTree>
    <p:extLst>
      <p:ext uri="{BB962C8B-B14F-4D97-AF65-F5344CB8AC3E}">
        <p14:creationId xmlns:p14="http://schemas.microsoft.com/office/powerpoint/2010/main" val="337894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and Content 4">
    <p:spTree>
      <p:nvGrpSpPr>
        <p:cNvPr id="1" name=""/>
        <p:cNvGrpSpPr/>
        <p:nvPr/>
      </p:nvGrpSpPr>
      <p:grpSpPr>
        <a:xfrm>
          <a:off x="0" y="0"/>
          <a:ext cx="0" cy="0"/>
          <a:chOff x="0" y="0"/>
          <a:chExt cx="0" cy="0"/>
        </a:xfrm>
      </p:grpSpPr>
      <p:pic>
        <p:nvPicPr>
          <p:cNvPr id="5" name="Picture 4" descr="0049.57_Enterprise PPT Slides_Standard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9637" y="8387"/>
            <a:ext cx="8115851" cy="93360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9637" y="941993"/>
            <a:ext cx="8115851" cy="5340916"/>
          </a:xfr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2171700" indent="-342900" algn="l">
              <a:buFont typeface="Arial"/>
              <a:buChar char="•"/>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p>
          <a:p>
            <a:pPr lvl="1"/>
            <a:endParaRPr lang="en-US" dirty="0" smtClean="0"/>
          </a:p>
          <a:p>
            <a:pPr lvl="2"/>
            <a:endParaRPr lang="en-US" dirty="0" smtClean="0"/>
          </a:p>
          <a:p>
            <a:pPr lvl="5"/>
            <a:endParaRPr lang="en-US" dirty="0" smtClean="0"/>
          </a:p>
          <a:p>
            <a:pPr lvl="1"/>
            <a:endParaRPr lang="en-US" dirty="0" smtClean="0"/>
          </a:p>
          <a:p>
            <a:pPr lvl="2"/>
            <a:endParaRPr lang="en-US" dirty="0" smtClean="0"/>
          </a:p>
          <a:p>
            <a:pPr lvl="3"/>
            <a:endParaRPr lang="en-US" dirty="0" smtClean="0"/>
          </a:p>
          <a:p>
            <a:pPr lvl="4"/>
            <a:endParaRPr lang="en-US" dirty="0"/>
          </a:p>
        </p:txBody>
      </p:sp>
      <p:sp>
        <p:nvSpPr>
          <p:cNvPr id="6" name="Slide Number Placeholder 5"/>
          <p:cNvSpPr>
            <a:spLocks noGrp="1"/>
          </p:cNvSpPr>
          <p:nvPr>
            <p:ph type="sldNum" sz="quarter" idx="12"/>
          </p:nvPr>
        </p:nvSpPr>
        <p:spPr>
          <a:xfrm>
            <a:off x="6553200" y="6490926"/>
            <a:ext cx="2252288" cy="365125"/>
          </a:xfrm>
        </p:spPr>
        <p:txBody>
          <a:bodyPr/>
          <a:lstStyle/>
          <a:p>
            <a:fld id="{A8C46DCF-9857-6E46-B2FC-55206D4C3681}" type="slidenum">
              <a:rPr lang="en-US" smtClean="0"/>
              <a:t>‹#›</a:t>
            </a:fld>
            <a:endParaRPr lang="en-US" dirty="0"/>
          </a:p>
        </p:txBody>
      </p:sp>
    </p:spTree>
    <p:extLst>
      <p:ext uri="{BB962C8B-B14F-4D97-AF65-F5344CB8AC3E}">
        <p14:creationId xmlns:p14="http://schemas.microsoft.com/office/powerpoint/2010/main" val="149066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pic>
        <p:nvPicPr>
          <p:cNvPr id="2" name="Picture 1"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hasCustomPrompt="1"/>
          </p:nvPr>
        </p:nvSpPr>
        <p:spPr>
          <a:xfrm>
            <a:off x="3575049" y="613982"/>
            <a:ext cx="5230439" cy="5696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add text</a:t>
            </a:r>
          </a:p>
        </p:txBody>
      </p:sp>
      <p:sp>
        <p:nvSpPr>
          <p:cNvPr id="7" name="Slide Number Placeholder 6"/>
          <p:cNvSpPr>
            <a:spLocks noGrp="1"/>
          </p:cNvSpPr>
          <p:nvPr>
            <p:ph type="sldNum" sz="quarter" idx="12"/>
          </p:nvPr>
        </p:nvSpPr>
        <p:spPr>
          <a:xfrm>
            <a:off x="6553200" y="6490926"/>
            <a:ext cx="2252288" cy="365125"/>
          </a:xfrm>
        </p:spPr>
        <p:txBody>
          <a:bodyPr/>
          <a:lstStyle/>
          <a:p>
            <a:fld id="{A8C46DCF-9857-6E46-B2FC-55206D4C3681}" type="slidenum">
              <a:rPr lang="en-US" smtClean="0"/>
              <a:t>‹#›</a:t>
            </a:fld>
            <a:endParaRPr lang="en-US" dirty="0"/>
          </a:p>
        </p:txBody>
      </p:sp>
      <p:sp>
        <p:nvSpPr>
          <p:cNvPr id="10" name="Picture Placeholder 9"/>
          <p:cNvSpPr>
            <a:spLocks noGrp="1"/>
          </p:cNvSpPr>
          <p:nvPr>
            <p:ph type="pic" sz="quarter" idx="13"/>
          </p:nvPr>
        </p:nvSpPr>
        <p:spPr>
          <a:xfrm>
            <a:off x="344819" y="782198"/>
            <a:ext cx="3230231" cy="5500710"/>
          </a:xfrm>
        </p:spPr>
        <p:txBody>
          <a:bodyPr/>
          <a:lstStyle/>
          <a:p>
            <a:endParaRPr lang="en-US" dirty="0"/>
          </a:p>
        </p:txBody>
      </p:sp>
    </p:spTree>
    <p:extLst>
      <p:ext uri="{BB962C8B-B14F-4D97-AF65-F5344CB8AC3E}">
        <p14:creationId xmlns:p14="http://schemas.microsoft.com/office/powerpoint/2010/main" val="235687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wo Column">
    <p:spTree>
      <p:nvGrpSpPr>
        <p:cNvPr id="1" name=""/>
        <p:cNvGrpSpPr/>
        <p:nvPr/>
      </p:nvGrpSpPr>
      <p:grpSpPr>
        <a:xfrm>
          <a:off x="0" y="0"/>
          <a:ext cx="0" cy="0"/>
          <a:chOff x="0" y="0"/>
          <a:chExt cx="0" cy="0"/>
        </a:xfrm>
      </p:grpSpPr>
      <p:pic>
        <p:nvPicPr>
          <p:cNvPr id="11" name="Picture 10"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44819" y="611078"/>
            <a:ext cx="8460670" cy="84045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4819" y="1467825"/>
            <a:ext cx="4152569"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44819" y="1951307"/>
            <a:ext cx="4152569" cy="4340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67825"/>
            <a:ext cx="4160464" cy="4834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51306"/>
            <a:ext cx="4160464" cy="4340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199" y="6490926"/>
            <a:ext cx="2252289" cy="365125"/>
          </a:xfrm>
        </p:spPr>
        <p:txBody>
          <a:bodyPr/>
          <a:lstStyle/>
          <a:p>
            <a:fld id="{A8C46DCF-9857-6E46-B2FC-55206D4C3681}" type="slidenum">
              <a:rPr lang="en-US" smtClean="0"/>
              <a:t>‹#›</a:t>
            </a:fld>
            <a:endParaRPr lang="en-US" dirty="0"/>
          </a:p>
        </p:txBody>
      </p:sp>
    </p:spTree>
    <p:extLst>
      <p:ext uri="{BB962C8B-B14F-4D97-AF65-F5344CB8AC3E}">
        <p14:creationId xmlns:p14="http://schemas.microsoft.com/office/powerpoint/2010/main" val="244223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Q&amp;A">
    <p:spTree>
      <p:nvGrpSpPr>
        <p:cNvPr id="1" name=""/>
        <p:cNvGrpSpPr/>
        <p:nvPr/>
      </p:nvGrpSpPr>
      <p:grpSpPr>
        <a:xfrm>
          <a:off x="0" y="0"/>
          <a:ext cx="0" cy="0"/>
          <a:chOff x="0" y="0"/>
          <a:chExt cx="0" cy="0"/>
        </a:xfrm>
      </p:grpSpPr>
      <p:pic>
        <p:nvPicPr>
          <p:cNvPr id="5" name="Picture 4"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a:xfrm>
            <a:off x="6553199" y="6490926"/>
            <a:ext cx="2252289" cy="365125"/>
          </a:xfrm>
        </p:spPr>
        <p:txBody>
          <a:bodyPr/>
          <a:lstStyle/>
          <a:p>
            <a:fld id="{A8C46DCF-9857-6E46-B2FC-55206D4C3681}" type="slidenum">
              <a:rPr lang="en-US" smtClean="0"/>
              <a:t>‹#›</a:t>
            </a:fld>
            <a:endParaRPr lang="en-US" dirty="0"/>
          </a:p>
        </p:txBody>
      </p:sp>
    </p:spTree>
    <p:extLst>
      <p:ext uri="{BB962C8B-B14F-4D97-AF65-F5344CB8AC3E}">
        <p14:creationId xmlns:p14="http://schemas.microsoft.com/office/powerpoint/2010/main" val="178401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46DCF-9857-6E46-B2FC-55206D4C3681}" type="slidenum">
              <a:rPr lang="en-US" smtClean="0"/>
              <a:t>‹#›</a:t>
            </a:fld>
            <a:endParaRPr lang="en-US"/>
          </a:p>
        </p:txBody>
      </p:sp>
      <p:pic>
        <p:nvPicPr>
          <p:cNvPr id="2" name="Picture 1" descr="0049.57_Enterprise PPT Slides_Standard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9216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46DCF-9857-6E46-B2FC-55206D4C3681}" type="slidenum">
              <a:rPr lang="en-US" smtClean="0"/>
              <a:t>‹#›</a:t>
            </a:fld>
            <a:endParaRPr lang="en-US"/>
          </a:p>
        </p:txBody>
      </p:sp>
    </p:spTree>
    <p:extLst>
      <p:ext uri="{BB962C8B-B14F-4D97-AF65-F5344CB8AC3E}">
        <p14:creationId xmlns:p14="http://schemas.microsoft.com/office/powerpoint/2010/main" val="64024392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61" r:id="rId4"/>
    <p:sldLayoutId id="2147483662" r:id="rId5"/>
    <p:sldLayoutId id="2147483656" r:id="rId6"/>
    <p:sldLayoutId id="2147483653" r:id="rId7"/>
    <p:sldLayoutId id="2147483655" r:id="rId8"/>
    <p:sldLayoutId id="2147483660" r:id="rId9"/>
    <p:sldLayoutId id="2147483651" r:id="rId10"/>
    <p:sldLayoutId id="2147483652" r:id="rId11"/>
    <p:sldLayoutId id="2147483657" r:id="rId12"/>
    <p:sldLayoutId id="2147483658" r:id="rId13"/>
    <p:sldLayoutId id="2147483659" r:id="rId14"/>
  </p:sldLayoutIdLst>
  <p:hf hdr="0" ftr="0" dt="0"/>
  <p:txStyles>
    <p:titleStyle>
      <a:lvl1pPr algn="ctr" defTabSz="457200" rtl="0" eaLnBrk="1" latinLnBrk="0" hangingPunct="1">
        <a:spcBef>
          <a:spcPct val="0"/>
        </a:spcBef>
        <a:buNone/>
        <a:defRPr sz="4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20000"/>
                    <a:lumOff val="80000"/>
                  </a:schemeClr>
                </a:solidFill>
              </a:rPr>
              <a:t>Audience &amp; Channels</a:t>
            </a:r>
            <a:endParaRPr lang="en-US" dirty="0">
              <a:solidFill>
                <a:schemeClr val="accent1">
                  <a:lumMod val="20000"/>
                  <a:lumOff val="80000"/>
                </a:schemeClr>
              </a:solidFill>
            </a:endParaRPr>
          </a:p>
        </p:txBody>
      </p:sp>
      <p:sp>
        <p:nvSpPr>
          <p:cNvPr id="3" name="Footer Placeholder 2"/>
          <p:cNvSpPr>
            <a:spLocks noGrp="1"/>
          </p:cNvSpPr>
          <p:nvPr>
            <p:ph type="ftr" sz="quarter" idx="11"/>
          </p:nvPr>
        </p:nvSpPr>
        <p:spPr>
          <a:xfrm>
            <a:off x="3006436" y="2753693"/>
            <a:ext cx="2895600" cy="365125"/>
          </a:xfrm>
        </p:spPr>
        <p:txBody>
          <a:bodyPr/>
          <a:lstStyle/>
          <a:p>
            <a:r>
              <a:rPr lang="en-US" sz="1600" b="1" dirty="0" smtClean="0">
                <a:solidFill>
                  <a:schemeClr val="accent1">
                    <a:lumMod val="40000"/>
                    <a:lumOff val="60000"/>
                  </a:schemeClr>
                </a:solidFill>
              </a:rPr>
              <a:t>Kevin Babb</a:t>
            </a:r>
          </a:p>
          <a:p>
            <a:r>
              <a:rPr lang="en-US" sz="1600" b="1" dirty="0" smtClean="0">
                <a:solidFill>
                  <a:schemeClr val="accent1">
                    <a:lumMod val="40000"/>
                    <a:lumOff val="60000"/>
                  </a:schemeClr>
                </a:solidFill>
              </a:rPr>
              <a:t>American Cancer Society</a:t>
            </a:r>
            <a:endParaRPr lang="en-US" sz="1600" b="1" dirty="0">
              <a:solidFill>
                <a:schemeClr val="accent1">
                  <a:lumMod val="40000"/>
                  <a:lumOff val="6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67" y="5906162"/>
            <a:ext cx="1903455" cy="741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049" y="5685828"/>
            <a:ext cx="16002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65714" y="4963886"/>
            <a:ext cx="2636322" cy="139246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72164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NCIC Social Media Support	</a:t>
            </a:r>
            <a:endParaRPr lang="en-US" dirty="0"/>
          </a:p>
        </p:txBody>
      </p:sp>
      <p:sp>
        <p:nvSpPr>
          <p:cNvPr id="4" name="Slide Number Placeholder 3"/>
          <p:cNvSpPr>
            <a:spLocks noGrp="1"/>
          </p:cNvSpPr>
          <p:nvPr>
            <p:ph type="sldNum" sz="quarter" idx="12"/>
          </p:nvPr>
        </p:nvSpPr>
        <p:spPr/>
        <p:txBody>
          <a:bodyPr/>
          <a:lstStyle/>
          <a:p>
            <a:fld id="{A8C46DCF-9857-6E46-B2FC-55206D4C3681}" type="slidenum">
              <a:rPr lang="en-US" smtClean="0"/>
              <a:t>10</a:t>
            </a:fld>
            <a:endParaRPr lang="en-US" dirty="0"/>
          </a:p>
        </p:txBody>
      </p:sp>
      <p:sp>
        <p:nvSpPr>
          <p:cNvPr id="3" name="Rectangle 2"/>
          <p:cNvSpPr/>
          <p:nvPr/>
        </p:nvSpPr>
        <p:spPr>
          <a:xfrm>
            <a:off x="689637" y="941993"/>
            <a:ext cx="8115851" cy="5340916"/>
          </a:xfrm>
          <a:prstGeom prst="rect">
            <a:avLst/>
          </a:prstGeom>
        </p:spPr>
        <p:txBody>
          <a:bodyPr/>
          <a:lstStyle/>
          <a:p>
            <a:pPr marL="342900" lvl="0" indent="-342900" rtl="0">
              <a:buFont typeface="Arial" panose="020B0604020202020204" pitchFamily="34" charset="0"/>
              <a:buChar char="•"/>
            </a:pPr>
            <a:r>
              <a:rPr lang="en-US" sz="2400" dirty="0" smtClean="0">
                <a:solidFill>
                  <a:srgbClr val="404040"/>
                </a:solidFill>
              </a:rPr>
              <a:t>NCIC specialists support the Society’s national Facebook pages</a:t>
            </a:r>
            <a:endParaRPr lang="en-US" sz="2400" dirty="0">
              <a:solidFill>
                <a:srgbClr val="404040"/>
              </a:solidFill>
            </a:endParaRPr>
          </a:p>
          <a:p>
            <a:pPr marL="800100" lvl="1" indent="-342900">
              <a:buFont typeface="Courier New" panose="02070309020205020404" pitchFamily="49" charset="0"/>
              <a:buChar char="o"/>
            </a:pPr>
            <a:r>
              <a:rPr lang="en-US" sz="2400" dirty="0" smtClean="0">
                <a:solidFill>
                  <a:srgbClr val="404040"/>
                </a:solidFill>
              </a:rPr>
              <a:t>Considering expansion to support Twitter and LinkedIn</a:t>
            </a:r>
            <a:endParaRPr lang="en-US" sz="2400" dirty="0">
              <a:solidFill>
                <a:srgbClr val="404040"/>
              </a:solidFill>
            </a:endParaRPr>
          </a:p>
          <a:p>
            <a:pPr marL="342900" lvl="0" indent="-342900" rtl="0">
              <a:buFont typeface="Arial" panose="020B0604020202020204" pitchFamily="34" charset="0"/>
              <a:buChar char="•"/>
            </a:pPr>
            <a:r>
              <a:rPr lang="en-US" sz="2400" dirty="0" smtClean="0">
                <a:solidFill>
                  <a:srgbClr val="404040"/>
                </a:solidFill>
              </a:rPr>
              <a:t>One-to-many opportunity</a:t>
            </a:r>
            <a:endParaRPr lang="en-US" sz="2400" dirty="0">
              <a:solidFill>
                <a:srgbClr val="404040"/>
              </a:solidFill>
            </a:endParaRPr>
          </a:p>
          <a:p>
            <a:pPr marL="800100" lvl="1" indent="-342900" rtl="0">
              <a:buFont typeface="Courier New" panose="02070309020205020404" pitchFamily="49" charset="0"/>
              <a:buChar char="o"/>
            </a:pPr>
            <a:r>
              <a:rPr lang="en-US" sz="2400" dirty="0" smtClean="0">
                <a:solidFill>
                  <a:srgbClr val="404040"/>
                </a:solidFill>
              </a:rPr>
              <a:t>Demographics on our 974,600+ fans:</a:t>
            </a:r>
          </a:p>
          <a:p>
            <a:pPr marL="800100" lvl="1" indent="-342900" rtl="0">
              <a:buFont typeface="Courier New" panose="02070309020205020404" pitchFamily="49" charset="0"/>
              <a:buChar char="o"/>
            </a:pPr>
            <a:endParaRPr lang="en-US" sz="2000" dirty="0">
              <a:solidFill>
                <a:srgbClr val="404040"/>
              </a:solidFill>
            </a:endParaRPr>
          </a:p>
          <a:p>
            <a:pPr marL="800100" lvl="1" indent="-342900" rtl="0">
              <a:buFont typeface="Courier New" panose="02070309020205020404" pitchFamily="49" charset="0"/>
              <a:buChar char="o"/>
            </a:pPr>
            <a:endParaRPr lang="en-US" sz="2000" dirty="0" smtClean="0">
              <a:solidFill>
                <a:srgbClr val="404040"/>
              </a:solidFill>
            </a:endParaRPr>
          </a:p>
          <a:p>
            <a:pPr marL="800100" lvl="1" indent="-342900" rtl="0">
              <a:buFont typeface="Courier New" panose="02070309020205020404" pitchFamily="49" charset="0"/>
              <a:buChar char="o"/>
            </a:pPr>
            <a:endParaRPr lang="en-US" sz="2000" dirty="0">
              <a:solidFill>
                <a:srgbClr val="404040"/>
              </a:solidFill>
            </a:endParaRPr>
          </a:p>
          <a:p>
            <a:pPr marL="800100" lvl="1" indent="-342900" rtl="0">
              <a:buFont typeface="Courier New" panose="02070309020205020404" pitchFamily="49" charset="0"/>
              <a:buChar char="o"/>
            </a:pPr>
            <a:endParaRPr lang="en-US" sz="2000" dirty="0" smtClean="0">
              <a:solidFill>
                <a:srgbClr val="404040"/>
              </a:solidFill>
            </a:endParaRPr>
          </a:p>
          <a:p>
            <a:pPr marL="800100" lvl="1" indent="-342900" rtl="0">
              <a:buFont typeface="Courier New" panose="02070309020205020404" pitchFamily="49" charset="0"/>
              <a:buChar char="o"/>
            </a:pPr>
            <a:endParaRPr lang="en-US" sz="2000" dirty="0">
              <a:solidFill>
                <a:srgbClr val="404040"/>
              </a:solidFill>
            </a:endParaRPr>
          </a:p>
          <a:p>
            <a:pPr marL="800100" lvl="1" indent="-342900" rtl="0">
              <a:buFont typeface="Courier New" panose="02070309020205020404" pitchFamily="49" charset="0"/>
              <a:buChar char="o"/>
            </a:pPr>
            <a:endParaRPr lang="en-US" sz="2000" dirty="0" smtClean="0">
              <a:solidFill>
                <a:srgbClr val="404040"/>
              </a:solidFill>
            </a:endParaRPr>
          </a:p>
          <a:p>
            <a:pPr marL="800100" lvl="1" indent="-342900" rtl="0">
              <a:buFont typeface="Courier New" panose="02070309020205020404" pitchFamily="49" charset="0"/>
              <a:buChar char="o"/>
            </a:pPr>
            <a:endParaRPr lang="en-US" sz="2000" dirty="0">
              <a:solidFill>
                <a:srgbClr val="404040"/>
              </a:solidFill>
            </a:endParaRPr>
          </a:p>
          <a:p>
            <a:pPr marL="800100" lvl="1" indent="-342900" rtl="0">
              <a:buFont typeface="Courier New" panose="02070309020205020404" pitchFamily="49" charset="0"/>
              <a:buChar char="o"/>
            </a:pPr>
            <a:endParaRPr lang="en-US" sz="2000" dirty="0">
              <a:solidFill>
                <a:srgbClr val="404040"/>
              </a:solidFill>
            </a:endParaRPr>
          </a:p>
          <a:p>
            <a:pPr marL="800100" lvl="1" indent="-342900">
              <a:buFont typeface="Courier New" panose="02070309020205020404" pitchFamily="49" charset="0"/>
              <a:buChar char="o"/>
            </a:pPr>
            <a:r>
              <a:rPr lang="en-US" sz="2400" dirty="0" smtClean="0">
                <a:solidFill>
                  <a:srgbClr val="404040"/>
                </a:solidFill>
              </a:rPr>
              <a:t>Allows us to reach a much younger audience </a:t>
            </a:r>
            <a:r>
              <a:rPr lang="en-US" sz="2400" dirty="0">
                <a:solidFill>
                  <a:srgbClr val="404040"/>
                </a:solidFill>
              </a:rPr>
              <a:t>than </a:t>
            </a:r>
            <a:r>
              <a:rPr lang="en-US" sz="2400" dirty="0" smtClean="0">
                <a:solidFill>
                  <a:srgbClr val="404040"/>
                </a:solidFill>
              </a:rPr>
              <a:t>chat, </a:t>
            </a:r>
            <a:r>
              <a:rPr lang="en-US" sz="2400" dirty="0">
                <a:solidFill>
                  <a:srgbClr val="404040"/>
                </a:solidFill>
              </a:rPr>
              <a:t>which is 48% 40-59 </a:t>
            </a:r>
            <a:r>
              <a:rPr lang="en-US" sz="2400" dirty="0" smtClean="0">
                <a:solidFill>
                  <a:srgbClr val="404040"/>
                </a:solidFill>
              </a:rPr>
              <a:t>year-olds, though 77% of our chatters are also women!</a:t>
            </a:r>
            <a:endParaRPr lang="en-US" sz="2400" dirty="0">
              <a:solidFill>
                <a:srgbClr val="40404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37" y="2871229"/>
            <a:ext cx="8338333" cy="232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500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C46DCF-9857-6E46-B2FC-55206D4C3681}" type="slidenum">
              <a:rPr lang="en-US" smtClean="0"/>
              <a:t>11</a:t>
            </a:fld>
            <a:endParaRPr lang="en-US" dirty="0"/>
          </a:p>
        </p:txBody>
      </p:sp>
      <p:sp>
        <p:nvSpPr>
          <p:cNvPr id="3" name="Rectangle 2"/>
          <p:cNvSpPr/>
          <p:nvPr/>
        </p:nvSpPr>
        <p:spPr>
          <a:xfrm>
            <a:off x="636483" y="214758"/>
            <a:ext cx="8419606" cy="5340916"/>
          </a:xfrm>
          <a:prstGeom prst="rect">
            <a:avLst/>
          </a:prstGeom>
        </p:spPr>
        <p:txBody>
          <a:bodyPr/>
          <a:lstStyle/>
          <a:p>
            <a:pPr lvl="0" rtl="0"/>
            <a:r>
              <a:rPr lang="en-US" sz="3200" dirty="0" smtClean="0"/>
              <a:t>Is the Cancer Information Service </a:t>
            </a:r>
          </a:p>
          <a:p>
            <a:pPr lvl="0" rtl="0"/>
            <a:r>
              <a:rPr lang="en-US" sz="3200" dirty="0" smtClean="0"/>
              <a:t>the right place for Facebook support?</a:t>
            </a:r>
          </a:p>
          <a:p>
            <a:pPr lvl="0" algn="ctr" rtl="0">
              <a:spcAft>
                <a:spcPts val="600"/>
              </a:spcAft>
            </a:pPr>
            <a:r>
              <a:rPr lang="en-US" sz="3600" dirty="0" smtClean="0"/>
              <a:t>Yes!</a:t>
            </a:r>
            <a:endParaRPr lang="en-US" sz="3600" dirty="0"/>
          </a:p>
          <a:p>
            <a:pPr marL="914400" lvl="1" indent="-457200" rtl="0">
              <a:spcAft>
                <a:spcPts val="600"/>
              </a:spcAft>
              <a:buFont typeface="Arial" panose="020B0604020202020204" pitchFamily="34" charset="0"/>
              <a:buChar char="•"/>
            </a:pPr>
            <a:r>
              <a:rPr lang="en-US" sz="2800" dirty="0" smtClean="0">
                <a:solidFill>
                  <a:srgbClr val="404040"/>
                </a:solidFill>
              </a:rPr>
              <a:t>Marketing, communication, and medical departments create and post content daily, while NCIC responds to constituent comments and needs</a:t>
            </a:r>
            <a:endParaRPr lang="en-US" sz="2800" dirty="0">
              <a:solidFill>
                <a:srgbClr val="404040"/>
              </a:solidFill>
            </a:endParaRPr>
          </a:p>
          <a:p>
            <a:pPr marL="914400" lvl="1" indent="-457200" rtl="0">
              <a:spcAft>
                <a:spcPts val="600"/>
              </a:spcAft>
              <a:buFont typeface="Arial" panose="020B0604020202020204" pitchFamily="34" charset="0"/>
              <a:buChar char="•"/>
            </a:pPr>
            <a:r>
              <a:rPr lang="en-US" sz="2800" dirty="0">
                <a:solidFill>
                  <a:srgbClr val="404040"/>
                </a:solidFill>
              </a:rPr>
              <a:t>C</a:t>
            </a:r>
            <a:r>
              <a:rPr lang="en-US" sz="2800" dirty="0" smtClean="0">
                <a:solidFill>
                  <a:srgbClr val="404040"/>
                </a:solidFill>
              </a:rPr>
              <a:t>onsistency of response across all channels</a:t>
            </a:r>
            <a:endParaRPr lang="en-US" sz="2800" dirty="0">
              <a:solidFill>
                <a:srgbClr val="404040"/>
              </a:solidFill>
            </a:endParaRPr>
          </a:p>
          <a:p>
            <a:pPr marL="914400" lvl="1" indent="-457200" rtl="0">
              <a:spcAft>
                <a:spcPts val="600"/>
              </a:spcAft>
              <a:buFont typeface="Arial" panose="020B0604020202020204" pitchFamily="34" charset="0"/>
              <a:buChar char="•"/>
            </a:pPr>
            <a:r>
              <a:rPr lang="en-US" sz="2800" dirty="0" smtClean="0">
                <a:solidFill>
                  <a:srgbClr val="404040"/>
                </a:solidFill>
              </a:rPr>
              <a:t>Varied hours provide better support coverage</a:t>
            </a:r>
            <a:endParaRPr lang="en-US" sz="2800" dirty="0">
              <a:solidFill>
                <a:srgbClr val="40404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677" y="4648624"/>
            <a:ext cx="4574781" cy="2223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47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C46DCF-9857-6E46-B2FC-55206D4C3681}" type="slidenum">
              <a:rPr lang="en-US" smtClean="0"/>
              <a:t>12</a:t>
            </a:fld>
            <a:endParaRPr lang="en-US" dirty="0"/>
          </a:p>
        </p:txBody>
      </p:sp>
      <p:sp>
        <p:nvSpPr>
          <p:cNvPr id="3" name="Rectangle 2"/>
          <p:cNvSpPr/>
          <p:nvPr/>
        </p:nvSpPr>
        <p:spPr>
          <a:xfrm>
            <a:off x="676894" y="161767"/>
            <a:ext cx="8249545" cy="5615912"/>
          </a:xfrm>
          <a:prstGeom prst="rect">
            <a:avLst/>
          </a:prstGeom>
        </p:spPr>
        <p:txBody>
          <a:bodyPr/>
          <a:lstStyle/>
          <a:p>
            <a:pPr lvl="0" rtl="0"/>
            <a:r>
              <a:rPr lang="en-US" sz="3200" dirty="0" smtClean="0"/>
              <a:t>Could we address cancer information </a:t>
            </a:r>
          </a:p>
          <a:p>
            <a:pPr lvl="0" rtl="0"/>
            <a:r>
              <a:rPr lang="en-US" sz="3200" dirty="0" smtClean="0"/>
              <a:t>questions in Facebook?</a:t>
            </a:r>
          </a:p>
          <a:p>
            <a:pPr lvl="0" algn="ctr" rtl="0">
              <a:spcAft>
                <a:spcPts val="600"/>
              </a:spcAft>
            </a:pPr>
            <a:r>
              <a:rPr lang="en-US" sz="3200" dirty="0" smtClean="0"/>
              <a:t>For the most part</a:t>
            </a:r>
            <a:endParaRPr lang="en-US" sz="3200" dirty="0">
              <a:solidFill>
                <a:srgbClr val="404040"/>
              </a:solidFill>
            </a:endParaRPr>
          </a:p>
          <a:p>
            <a:pPr marL="457200" lvl="0" indent="-457200" rtl="0">
              <a:spcAft>
                <a:spcPts val="600"/>
              </a:spcAft>
              <a:buFont typeface="Arial" panose="020B0604020202020204" pitchFamily="34" charset="0"/>
              <a:buChar char="•"/>
            </a:pPr>
            <a:r>
              <a:rPr lang="en-US" sz="2800" dirty="0" smtClean="0">
                <a:solidFill>
                  <a:srgbClr val="404040"/>
                </a:solidFill>
              </a:rPr>
              <a:t>Not ideal for tailored cancer information</a:t>
            </a:r>
            <a:endParaRPr lang="en-US" sz="2800" dirty="0">
              <a:solidFill>
                <a:srgbClr val="404040"/>
              </a:solidFill>
            </a:endParaRPr>
          </a:p>
          <a:p>
            <a:pPr marL="800100" lvl="1" indent="-342900">
              <a:spcAft>
                <a:spcPts val="600"/>
              </a:spcAft>
              <a:buFont typeface="Courier New" panose="02070309020205020404" pitchFamily="49" charset="0"/>
              <a:buChar char="o"/>
            </a:pPr>
            <a:r>
              <a:rPr lang="en-US" sz="2800" dirty="0" smtClean="0">
                <a:solidFill>
                  <a:srgbClr val="404040"/>
                </a:solidFill>
              </a:rPr>
              <a:t>Unsafe to share detailed personal information</a:t>
            </a:r>
            <a:endParaRPr lang="en-US" sz="2800" dirty="0">
              <a:solidFill>
                <a:srgbClr val="404040"/>
              </a:solidFill>
            </a:endParaRPr>
          </a:p>
          <a:p>
            <a:pPr marL="342900" indent="-342900">
              <a:spcAft>
                <a:spcPts val="600"/>
              </a:spcAft>
              <a:buFont typeface="Arial" panose="020B0604020202020204" pitchFamily="34" charset="0"/>
              <a:buChar char="•"/>
            </a:pPr>
            <a:r>
              <a:rPr lang="en-US" sz="2800" dirty="0" smtClean="0">
                <a:solidFill>
                  <a:srgbClr val="404040"/>
                </a:solidFill>
              </a:rPr>
              <a:t>Direct basic questions to cancer.org with links</a:t>
            </a:r>
          </a:p>
          <a:p>
            <a:pPr marL="342900" indent="-342900">
              <a:spcAft>
                <a:spcPts val="600"/>
              </a:spcAft>
              <a:buFont typeface="Arial" panose="020B0604020202020204" pitchFamily="34" charset="0"/>
              <a:buChar char="•"/>
            </a:pPr>
            <a:endParaRPr lang="en-US" sz="2800" dirty="0" smtClean="0">
              <a:solidFill>
                <a:srgbClr val="404040"/>
              </a:solidFill>
            </a:endParaRPr>
          </a:p>
          <a:p>
            <a:pPr>
              <a:spcAft>
                <a:spcPts val="600"/>
              </a:spcAft>
            </a:pPr>
            <a:endParaRPr lang="en-US" sz="4400" dirty="0" smtClean="0">
              <a:solidFill>
                <a:srgbClr val="404040"/>
              </a:solidFill>
            </a:endParaRPr>
          </a:p>
          <a:p>
            <a:pPr marL="342900" indent="-342900">
              <a:spcAft>
                <a:spcPts val="600"/>
              </a:spcAft>
              <a:buFont typeface="Arial" panose="020B0604020202020204" pitchFamily="34" charset="0"/>
              <a:buChar char="•"/>
            </a:pPr>
            <a:r>
              <a:rPr lang="en-US" sz="2800" dirty="0" smtClean="0">
                <a:solidFill>
                  <a:srgbClr val="404040"/>
                </a:solidFill>
              </a:rPr>
              <a:t>Convert to another channel when too complex to simply link to cancer.org.</a:t>
            </a:r>
            <a:endParaRPr lang="en-US" sz="2800" dirty="0">
              <a:solidFill>
                <a:srgbClr val="40404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17" y="4979840"/>
            <a:ext cx="4197635" cy="163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385" y="3204043"/>
            <a:ext cx="3555627" cy="139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44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C46DCF-9857-6E46-B2FC-55206D4C3681}" type="slidenum">
              <a:rPr lang="en-US" smtClean="0"/>
              <a:t>13</a:t>
            </a:fld>
            <a:endParaRPr lang="en-US" dirty="0"/>
          </a:p>
        </p:txBody>
      </p:sp>
      <p:sp>
        <p:nvSpPr>
          <p:cNvPr id="3" name="Rectangle 2"/>
          <p:cNvSpPr/>
          <p:nvPr/>
        </p:nvSpPr>
        <p:spPr>
          <a:xfrm>
            <a:off x="673512" y="118754"/>
            <a:ext cx="4476128" cy="6567054"/>
          </a:xfrm>
          <a:prstGeom prst="rect">
            <a:avLst/>
          </a:prstGeom>
        </p:spPr>
        <p:txBody>
          <a:bodyPr/>
          <a:lstStyle/>
          <a:p>
            <a:pPr lvl="0" rtl="0">
              <a:spcAft>
                <a:spcPts val="600"/>
              </a:spcAft>
            </a:pPr>
            <a:r>
              <a:rPr lang="en-US" sz="3200" dirty="0" smtClean="0"/>
              <a:t>What information is best to share on Social?</a:t>
            </a:r>
            <a:endParaRPr lang="en-US" sz="3200" dirty="0">
              <a:solidFill>
                <a:srgbClr val="404040"/>
              </a:solidFill>
            </a:endParaRPr>
          </a:p>
          <a:p>
            <a:pPr marL="342900" lvl="0" indent="-342900" rtl="0">
              <a:spcAft>
                <a:spcPts val="600"/>
              </a:spcAft>
              <a:buFont typeface="Arial" panose="020B0604020202020204" pitchFamily="34" charset="0"/>
              <a:buChar char="•"/>
            </a:pPr>
            <a:r>
              <a:rPr lang="en-US" sz="2400" dirty="0" smtClean="0">
                <a:solidFill>
                  <a:srgbClr val="404040"/>
                </a:solidFill>
              </a:rPr>
              <a:t>Great vehicle for prevention and early detection message</a:t>
            </a:r>
          </a:p>
          <a:p>
            <a:pPr marL="800100" lvl="1" indent="-342900">
              <a:spcAft>
                <a:spcPts val="600"/>
              </a:spcAft>
              <a:buFont typeface="Courier New" panose="02070309020205020404" pitchFamily="49" charset="0"/>
              <a:buChar char="o"/>
            </a:pPr>
            <a:r>
              <a:rPr lang="en-US" sz="2400" dirty="0" smtClean="0">
                <a:solidFill>
                  <a:srgbClr val="404040"/>
                </a:solidFill>
              </a:rPr>
              <a:t>Photos result in more comments</a:t>
            </a:r>
          </a:p>
          <a:p>
            <a:pPr marL="800100" lvl="1" indent="-342900">
              <a:spcAft>
                <a:spcPts val="600"/>
              </a:spcAft>
              <a:buFont typeface="Courier New" panose="02070309020205020404" pitchFamily="49" charset="0"/>
              <a:buChar char="o"/>
            </a:pPr>
            <a:r>
              <a:rPr lang="en-US" sz="2400" dirty="0" smtClean="0">
                <a:solidFill>
                  <a:srgbClr val="404040"/>
                </a:solidFill>
              </a:rPr>
              <a:t>Links lead to increased click-through</a:t>
            </a:r>
          </a:p>
          <a:p>
            <a:pPr marL="342900" indent="-342900">
              <a:spcAft>
                <a:spcPts val="600"/>
              </a:spcAft>
              <a:buFont typeface="Arial" panose="020B0604020202020204" pitchFamily="34" charset="0"/>
              <a:buChar char="•"/>
            </a:pPr>
            <a:r>
              <a:rPr lang="en-US" sz="2400" dirty="0" smtClean="0">
                <a:solidFill>
                  <a:srgbClr val="404040"/>
                </a:solidFill>
              </a:rPr>
              <a:t>Great opportunity to correct misinformation</a:t>
            </a:r>
            <a:endParaRPr lang="en-US" sz="2400" dirty="0">
              <a:solidFill>
                <a:srgbClr val="404040"/>
              </a:solidFill>
            </a:endParaRPr>
          </a:p>
          <a:p>
            <a:pPr marL="342900" indent="-342900">
              <a:spcAft>
                <a:spcPts val="600"/>
              </a:spcAft>
              <a:buFont typeface="Arial" panose="020B0604020202020204" pitchFamily="34" charset="0"/>
              <a:buChar char="•"/>
            </a:pPr>
            <a:r>
              <a:rPr lang="en-US" sz="2400" dirty="0" smtClean="0">
                <a:solidFill>
                  <a:srgbClr val="404040"/>
                </a:solidFill>
              </a:rPr>
              <a:t>Great for sharing ideas, thank-you messages, and engaging constituent base in dialogue with organization and each other</a:t>
            </a:r>
            <a:endParaRPr lang="en-US" sz="2400" dirty="0">
              <a:solidFill>
                <a:srgbClr val="40404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066" y="450101"/>
            <a:ext cx="3562662" cy="5795161"/>
          </a:xfrm>
          <a:prstGeom prst="rect">
            <a:avLst/>
          </a:prstGeom>
          <a:noFill/>
          <a:ln w="9525">
            <a:solidFill>
              <a:schemeClr val="bg2">
                <a:lumMod val="9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765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Colorectal Cancer Campaign Success</a:t>
            </a:r>
            <a:endParaRPr lang="en-US" dirty="0"/>
          </a:p>
        </p:txBody>
      </p:sp>
      <p:sp>
        <p:nvSpPr>
          <p:cNvPr id="3" name="Subtitle 2"/>
          <p:cNvSpPr>
            <a:spLocks noGrp="1"/>
          </p:cNvSpPr>
          <p:nvPr>
            <p:ph type="subTitle" idx="1"/>
          </p:nvPr>
        </p:nvSpPr>
        <p:spPr/>
        <p:txBody>
          <a:bodyPr>
            <a:normAutofit/>
          </a:bodyPr>
          <a:lstStyle/>
          <a:p>
            <a:r>
              <a:rPr lang="en-US" sz="2800" dirty="0" smtClean="0">
                <a:solidFill>
                  <a:srgbClr val="404040"/>
                </a:solidFill>
              </a:rPr>
              <a:t>This image reached 1,067,008 people March 2014</a:t>
            </a:r>
            <a:endParaRPr lang="en-US" sz="2800" dirty="0">
              <a:solidFill>
                <a:srgbClr val="404040"/>
              </a:solidFill>
            </a:endParaRPr>
          </a:p>
        </p:txBody>
      </p:sp>
      <p:sp>
        <p:nvSpPr>
          <p:cNvPr id="4" name="Slide Number Placeholder 3"/>
          <p:cNvSpPr>
            <a:spLocks noGrp="1"/>
          </p:cNvSpPr>
          <p:nvPr>
            <p:ph type="sldNum" sz="quarter" idx="12"/>
          </p:nvPr>
        </p:nvSpPr>
        <p:spPr/>
        <p:txBody>
          <a:bodyPr/>
          <a:lstStyle/>
          <a:p>
            <a:fld id="{A8C46DCF-9857-6E46-B2FC-55206D4C3681}" type="slidenum">
              <a:rPr lang="en-US" smtClean="0"/>
              <a:t>14</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780" y="1428809"/>
            <a:ext cx="7636066" cy="485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470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C46DCF-9857-6E46-B2FC-55206D4C3681}" type="slidenum">
              <a:rPr lang="en-US" smtClean="0"/>
              <a:t>15</a:t>
            </a:fld>
            <a:endParaRPr lang="en-US"/>
          </a:p>
        </p:txBody>
      </p:sp>
    </p:spTree>
    <p:extLst>
      <p:ext uri="{BB962C8B-B14F-4D97-AF65-F5344CB8AC3E}">
        <p14:creationId xmlns:p14="http://schemas.microsoft.com/office/powerpoint/2010/main" val="3807468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15654" y="1446663"/>
            <a:ext cx="4285397" cy="29888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352" y="2411920"/>
            <a:ext cx="2749296" cy="1652016"/>
          </a:xfrm>
          <a:prstGeom prst="rect">
            <a:avLst/>
          </a:prstGeom>
        </p:spPr>
      </p:pic>
    </p:spTree>
    <p:extLst>
      <p:ext uri="{BB962C8B-B14F-4D97-AF65-F5344CB8AC3E}">
        <p14:creationId xmlns:p14="http://schemas.microsoft.com/office/powerpoint/2010/main" val="2510283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Presentation Objectives</a:t>
            </a:r>
            <a:endParaRPr lang="en-US" dirty="0"/>
          </a:p>
        </p:txBody>
      </p:sp>
      <p:sp>
        <p:nvSpPr>
          <p:cNvPr id="3" name="Subtitle 2"/>
          <p:cNvSpPr>
            <a:spLocks noGrp="1"/>
          </p:cNvSpPr>
          <p:nvPr>
            <p:ph type="subTitle" idx="1"/>
          </p:nvPr>
        </p:nvSpPr>
        <p:spPr/>
        <p:txBody>
          <a:bodyPr/>
          <a:lstStyle/>
          <a:p>
            <a:r>
              <a:rPr lang="en-US" dirty="0" smtClean="0">
                <a:solidFill>
                  <a:srgbClr val="404040"/>
                </a:solidFill>
              </a:rPr>
              <a:t>Review National Cancer Information Center (NCIC) services and volume</a:t>
            </a:r>
          </a:p>
          <a:p>
            <a:r>
              <a:rPr lang="en-US" dirty="0" smtClean="0">
                <a:solidFill>
                  <a:srgbClr val="404040"/>
                </a:solidFill>
              </a:rPr>
              <a:t>Insights and learnings about cancer information provisioning and chat</a:t>
            </a:r>
          </a:p>
          <a:p>
            <a:r>
              <a:rPr lang="en-US" dirty="0" smtClean="0">
                <a:solidFill>
                  <a:srgbClr val="404040"/>
                </a:solidFill>
              </a:rPr>
              <a:t>Insights </a:t>
            </a:r>
            <a:r>
              <a:rPr lang="en-US" dirty="0">
                <a:solidFill>
                  <a:srgbClr val="404040"/>
                </a:solidFill>
              </a:rPr>
              <a:t>and learnings about cancer </a:t>
            </a:r>
            <a:r>
              <a:rPr lang="en-US" dirty="0" smtClean="0">
                <a:solidFill>
                  <a:srgbClr val="404040"/>
                </a:solidFill>
              </a:rPr>
              <a:t>information provisioning and social media</a:t>
            </a:r>
          </a:p>
        </p:txBody>
      </p:sp>
      <p:sp>
        <p:nvSpPr>
          <p:cNvPr id="4" name="Slide Number Placeholder 3"/>
          <p:cNvSpPr>
            <a:spLocks noGrp="1"/>
          </p:cNvSpPr>
          <p:nvPr>
            <p:ph type="sldNum" sz="quarter" idx="12"/>
          </p:nvPr>
        </p:nvSpPr>
        <p:spPr/>
        <p:txBody>
          <a:bodyPr/>
          <a:lstStyle/>
          <a:p>
            <a:fld id="{A8C46DCF-9857-6E46-B2FC-55206D4C3681}" type="slidenum">
              <a:rPr lang="en-US" smtClean="0"/>
              <a:t>2</a:t>
            </a:fld>
            <a:endParaRPr lang="en-US" dirty="0"/>
          </a:p>
        </p:txBody>
      </p:sp>
    </p:spTree>
    <p:extLst>
      <p:ext uri="{BB962C8B-B14F-4D97-AF65-F5344CB8AC3E}">
        <p14:creationId xmlns:p14="http://schemas.microsoft.com/office/powerpoint/2010/main" val="3814238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 Cancer Information Center</a:t>
            </a:r>
            <a:endParaRPr lang="en-US" dirty="0"/>
          </a:p>
        </p:txBody>
      </p:sp>
      <p:sp>
        <p:nvSpPr>
          <p:cNvPr id="3" name="Subtitle 2"/>
          <p:cNvSpPr>
            <a:spLocks noGrp="1"/>
          </p:cNvSpPr>
          <p:nvPr>
            <p:ph type="subTitle" idx="1"/>
          </p:nvPr>
        </p:nvSpPr>
        <p:spPr>
          <a:xfrm>
            <a:off x="4761788" y="941992"/>
            <a:ext cx="4323923" cy="5340916"/>
          </a:xfrm>
        </p:spPr>
        <p:txBody>
          <a:bodyPr>
            <a:normAutofit/>
          </a:bodyPr>
          <a:lstStyle/>
          <a:p>
            <a:pPr>
              <a:spcAft>
                <a:spcPts val="2400"/>
              </a:spcAft>
            </a:pPr>
            <a:r>
              <a:rPr lang="en-US" sz="2800" dirty="0" smtClean="0">
                <a:solidFill>
                  <a:srgbClr val="404040"/>
                </a:solidFill>
                <a:latin typeface="+mj-lt"/>
              </a:rPr>
              <a:t>Founded in 1997</a:t>
            </a:r>
          </a:p>
          <a:p>
            <a:pPr>
              <a:spcAft>
                <a:spcPts val="2400"/>
              </a:spcAft>
            </a:pPr>
            <a:r>
              <a:rPr lang="en-US" sz="2800" dirty="0" smtClean="0">
                <a:solidFill>
                  <a:srgbClr val="404040"/>
                </a:solidFill>
                <a:latin typeface="+mj-lt"/>
              </a:rPr>
              <a:t>Open 24 hours a day, 7 days a week</a:t>
            </a:r>
          </a:p>
          <a:p>
            <a:pPr>
              <a:spcAft>
                <a:spcPts val="2400"/>
              </a:spcAft>
            </a:pPr>
            <a:r>
              <a:rPr lang="en-US" sz="2800" dirty="0" smtClean="0">
                <a:solidFill>
                  <a:srgbClr val="404040"/>
                </a:solidFill>
                <a:latin typeface="+mj-lt"/>
              </a:rPr>
              <a:t>167 </a:t>
            </a:r>
            <a:r>
              <a:rPr lang="en-US" sz="2800" dirty="0">
                <a:solidFill>
                  <a:srgbClr val="404040"/>
                </a:solidFill>
                <a:latin typeface="+mj-lt"/>
              </a:rPr>
              <a:t>c</a:t>
            </a:r>
            <a:r>
              <a:rPr lang="en-US" sz="2800" dirty="0" smtClean="0">
                <a:solidFill>
                  <a:srgbClr val="404040"/>
                </a:solidFill>
                <a:latin typeface="+mj-lt"/>
              </a:rPr>
              <a:t>ancer information specialists</a:t>
            </a:r>
          </a:p>
          <a:p>
            <a:pPr lvl="1">
              <a:spcAft>
                <a:spcPts val="2400"/>
              </a:spcAft>
            </a:pPr>
            <a:r>
              <a:rPr lang="en-US" dirty="0" smtClean="0">
                <a:solidFill>
                  <a:srgbClr val="404040"/>
                </a:solidFill>
                <a:latin typeface="+mj-lt"/>
              </a:rPr>
              <a:t>13 on written communications (Chat/Email/Social Media support)</a:t>
            </a:r>
            <a:endParaRPr lang="en-US" dirty="0">
              <a:solidFill>
                <a:srgbClr val="404040"/>
              </a:solidFill>
              <a:latin typeface="+mj-lt"/>
            </a:endParaRPr>
          </a:p>
        </p:txBody>
      </p:sp>
      <p:sp>
        <p:nvSpPr>
          <p:cNvPr id="4" name="Slide Number Placeholder 3"/>
          <p:cNvSpPr>
            <a:spLocks noGrp="1"/>
          </p:cNvSpPr>
          <p:nvPr>
            <p:ph type="sldNum" sz="quarter" idx="12"/>
          </p:nvPr>
        </p:nvSpPr>
        <p:spPr/>
        <p:txBody>
          <a:bodyPr/>
          <a:lstStyle/>
          <a:p>
            <a:fld id="{A8C46DCF-9857-6E46-B2FC-55206D4C3681}" type="slidenum">
              <a:rPr lang="en-US" smtClean="0"/>
              <a:t>3</a:t>
            </a:fld>
            <a:endParaRPr lang="en-US" dirty="0"/>
          </a:p>
        </p:txBody>
      </p:sp>
      <p:graphicFrame>
        <p:nvGraphicFramePr>
          <p:cNvPr id="5" name="Diagram 4"/>
          <p:cNvGraphicFramePr/>
          <p:nvPr>
            <p:extLst>
              <p:ext uri="{D42A27DB-BD31-4B8C-83A1-F6EECF244321}">
                <p14:modId xmlns:p14="http://schemas.microsoft.com/office/powerpoint/2010/main" val="1040045683"/>
              </p:ext>
            </p:extLst>
          </p:nvPr>
        </p:nvGraphicFramePr>
        <p:xfrm>
          <a:off x="-1532876" y="807523"/>
          <a:ext cx="8919327" cy="582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500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C46DCF-9857-6E46-B2FC-55206D4C3681}" type="slidenum">
              <a:rPr lang="en-US" smtClean="0"/>
              <a:t>4</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691906620"/>
              </p:ext>
            </p:extLst>
          </p:nvPr>
        </p:nvGraphicFramePr>
        <p:xfrm>
          <a:off x="932149" y="130630"/>
          <a:ext cx="7873339" cy="608016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338948" y="2933202"/>
            <a:ext cx="1579420" cy="584775"/>
          </a:xfrm>
          <a:prstGeom prst="rect">
            <a:avLst/>
          </a:prstGeom>
          <a:noFill/>
        </p:spPr>
        <p:txBody>
          <a:bodyPr wrap="square" rtlCol="0">
            <a:spAutoFit/>
          </a:bodyPr>
          <a:lstStyle/>
          <a:p>
            <a:r>
              <a:rPr lang="en-US" sz="1600" dirty="0"/>
              <a:t>International</a:t>
            </a:r>
          </a:p>
          <a:p>
            <a:r>
              <a:rPr lang="en-US" sz="1600" dirty="0" smtClean="0"/>
              <a:t>~2,570</a:t>
            </a:r>
            <a:endParaRPr lang="en-US" sz="1600" dirty="0"/>
          </a:p>
        </p:txBody>
      </p:sp>
    </p:spTree>
    <p:extLst>
      <p:ext uri="{BB962C8B-B14F-4D97-AF65-F5344CB8AC3E}">
        <p14:creationId xmlns:p14="http://schemas.microsoft.com/office/powerpoint/2010/main" val="3576500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C46DCF-9857-6E46-B2FC-55206D4C3681}" type="slidenum">
              <a:rPr lang="en-US" smtClean="0"/>
              <a:t>5</a:t>
            </a:fld>
            <a:endParaRPr lang="en-US" dirty="0"/>
          </a:p>
        </p:txBody>
      </p:sp>
      <p:sp>
        <p:nvSpPr>
          <p:cNvPr id="3" name="Rectangle 2"/>
          <p:cNvSpPr/>
          <p:nvPr/>
        </p:nvSpPr>
        <p:spPr>
          <a:xfrm>
            <a:off x="689637" y="475268"/>
            <a:ext cx="8115851" cy="5340916"/>
          </a:xfrm>
          <a:prstGeom prst="rect">
            <a:avLst/>
          </a:prstGeom>
        </p:spPr>
        <p:txBody>
          <a:bodyPr/>
          <a:lstStyle/>
          <a:p>
            <a:pPr lvl="0" rtl="0"/>
            <a:r>
              <a:rPr lang="en-US" sz="3200" dirty="0" smtClean="0"/>
              <a:t>Is chat an ideal channel </a:t>
            </a:r>
          </a:p>
          <a:p>
            <a:pPr lvl="0" rtl="0">
              <a:spcAft>
                <a:spcPts val="1200"/>
              </a:spcAft>
            </a:pPr>
            <a:r>
              <a:rPr lang="en-US" sz="3200" dirty="0" smtClean="0"/>
              <a:t>for cancer information provisioning?</a:t>
            </a:r>
          </a:p>
          <a:p>
            <a:pPr lvl="0" algn="ctr" rtl="0"/>
            <a:r>
              <a:rPr lang="en-US" sz="3600" dirty="0" smtClean="0"/>
              <a:t>It depends!</a:t>
            </a:r>
            <a:endParaRPr lang="en-US" sz="3600" dirty="0"/>
          </a:p>
          <a:p>
            <a:pPr lvl="1" rtl="0">
              <a:buChar char="•"/>
            </a:pPr>
            <a:endParaRPr lang="en-US" dirty="0"/>
          </a:p>
          <a:p>
            <a:pPr marL="457200" indent="-457200">
              <a:spcAft>
                <a:spcPts val="600"/>
              </a:spcAft>
              <a:buFont typeface="Arial" panose="020B0604020202020204" pitchFamily="34" charset="0"/>
              <a:buChar char="•"/>
            </a:pPr>
            <a:r>
              <a:rPr lang="en-US" sz="2800" dirty="0" smtClean="0">
                <a:solidFill>
                  <a:srgbClr val="404040"/>
                </a:solidFill>
              </a:rPr>
              <a:t>Successful channel for information provisioning  regarding our published information</a:t>
            </a:r>
            <a:endParaRPr lang="en-US" sz="2800" dirty="0">
              <a:solidFill>
                <a:srgbClr val="404040"/>
              </a:solidFill>
            </a:endParaRPr>
          </a:p>
          <a:p>
            <a:pPr marL="457200" indent="-457200">
              <a:spcAft>
                <a:spcPts val="600"/>
              </a:spcAft>
              <a:buFont typeface="Arial" panose="020B0604020202020204" pitchFamily="34" charset="0"/>
              <a:buChar char="•"/>
            </a:pPr>
            <a:r>
              <a:rPr lang="en-US" sz="2800" dirty="0" smtClean="0">
                <a:solidFill>
                  <a:srgbClr val="404040"/>
                </a:solidFill>
              </a:rPr>
              <a:t>One-to-one support, similar to phones</a:t>
            </a:r>
            <a:endParaRPr lang="en-US" sz="2800" dirty="0">
              <a:solidFill>
                <a:srgbClr val="404040"/>
              </a:solidFill>
            </a:endParaRPr>
          </a:p>
          <a:p>
            <a:pPr marL="457200" indent="-457200">
              <a:spcAft>
                <a:spcPts val="600"/>
              </a:spcAft>
              <a:buFont typeface="Arial" panose="020B0604020202020204" pitchFamily="34" charset="0"/>
              <a:buChar char="•"/>
            </a:pPr>
            <a:r>
              <a:rPr lang="en-US" sz="2800" dirty="0" smtClean="0">
                <a:solidFill>
                  <a:srgbClr val="404040"/>
                </a:solidFill>
              </a:rPr>
              <a:t>Have experienced challenges with more than one chat at a time due to complexity of questions and systems</a:t>
            </a:r>
            <a:endParaRPr lang="en-US" sz="2800" dirty="0">
              <a:solidFill>
                <a:srgbClr val="40404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43" y="5349459"/>
            <a:ext cx="84010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50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C46DCF-9857-6E46-B2FC-55206D4C3681}" type="slidenum">
              <a:rPr lang="en-US" smtClean="0"/>
              <a:t>6</a:t>
            </a:fld>
            <a:endParaRPr lang="en-US" dirty="0"/>
          </a:p>
        </p:txBody>
      </p:sp>
      <p:sp>
        <p:nvSpPr>
          <p:cNvPr id="3" name="Rectangle 2"/>
          <p:cNvSpPr/>
          <p:nvPr/>
        </p:nvSpPr>
        <p:spPr>
          <a:xfrm>
            <a:off x="689637" y="336351"/>
            <a:ext cx="8115851" cy="5340916"/>
          </a:xfrm>
          <a:prstGeom prst="rect">
            <a:avLst/>
          </a:prstGeom>
        </p:spPr>
        <p:txBody>
          <a:bodyPr/>
          <a:lstStyle/>
          <a:p>
            <a:pPr lvl="0" rtl="0"/>
            <a:r>
              <a:rPr lang="en-US" sz="3200" dirty="0"/>
              <a:t>W</a:t>
            </a:r>
            <a:r>
              <a:rPr lang="en-US" sz="3200" dirty="0" smtClean="0"/>
              <a:t>ould patients and caregivers be as receptive </a:t>
            </a:r>
          </a:p>
          <a:p>
            <a:pPr lvl="0" rtl="0"/>
            <a:r>
              <a:rPr lang="en-US" sz="3200" dirty="0" smtClean="0"/>
              <a:t>to using chat as donors? </a:t>
            </a:r>
          </a:p>
          <a:p>
            <a:pPr lvl="0" algn="ctr" rtl="0">
              <a:spcAft>
                <a:spcPts val="600"/>
              </a:spcAft>
            </a:pPr>
            <a:r>
              <a:rPr lang="en-US" sz="3600" dirty="0" smtClean="0"/>
              <a:t>Yes!</a:t>
            </a:r>
            <a:endParaRPr lang="en-US" sz="3600" dirty="0" smtClean="0">
              <a:solidFill>
                <a:srgbClr val="404040"/>
              </a:solidFill>
            </a:endParaRPr>
          </a:p>
          <a:p>
            <a:pPr marL="457200" indent="-457200">
              <a:spcAft>
                <a:spcPts val="600"/>
              </a:spcAft>
              <a:buFont typeface="Arial" panose="020B0604020202020204" pitchFamily="34" charset="0"/>
              <a:buChar char="•"/>
            </a:pPr>
            <a:r>
              <a:rPr lang="en-US" sz="2800" dirty="0" smtClean="0">
                <a:solidFill>
                  <a:srgbClr val="404040"/>
                </a:solidFill>
              </a:rPr>
              <a:t>They are willing to share personal information and discuss detailed cancer information.</a:t>
            </a:r>
            <a:endParaRPr lang="en-US" sz="2800" dirty="0">
              <a:solidFill>
                <a:srgbClr val="404040"/>
              </a:solidFill>
            </a:endParaRPr>
          </a:p>
          <a:p>
            <a:pPr marL="457200" indent="-457200">
              <a:spcAft>
                <a:spcPts val="600"/>
              </a:spcAft>
              <a:buFont typeface="Arial" panose="020B0604020202020204" pitchFamily="34" charset="0"/>
              <a:buChar char="•"/>
            </a:pPr>
            <a:r>
              <a:rPr lang="en-US" sz="2800" dirty="0" smtClean="0">
                <a:solidFill>
                  <a:srgbClr val="404040"/>
                </a:solidFill>
              </a:rPr>
              <a:t> The majority of our chats are cancer-related now, rather than donation-related.</a:t>
            </a:r>
          </a:p>
          <a:p>
            <a:pPr lvl="1" rtl="0"/>
            <a:endParaRPr lang="en-US" sz="25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270" y="3963137"/>
            <a:ext cx="3191895" cy="2878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16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Example  Caregiver CIS Chat</a:t>
            </a:r>
            <a:endParaRPr lang="en-US" dirty="0"/>
          </a:p>
        </p:txBody>
      </p:sp>
      <p:sp>
        <p:nvSpPr>
          <p:cNvPr id="4" name="Slide Number Placeholder 3"/>
          <p:cNvSpPr>
            <a:spLocks noGrp="1"/>
          </p:cNvSpPr>
          <p:nvPr>
            <p:ph type="sldNum" sz="quarter" idx="12"/>
          </p:nvPr>
        </p:nvSpPr>
        <p:spPr/>
        <p:txBody>
          <a:bodyPr/>
          <a:lstStyle/>
          <a:p>
            <a:fld id="{A8C46DCF-9857-6E46-B2FC-55206D4C3681}" type="slidenum">
              <a:rPr lang="en-US" smtClean="0"/>
              <a:t>7</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235" y="744621"/>
            <a:ext cx="6867525" cy="591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932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878" y="-1949"/>
            <a:ext cx="616649" cy="4441371"/>
          </a:xfrm>
        </p:spPr>
        <p:txBody>
          <a:bodyPr vert="vert270">
            <a:normAutofit fontScale="90000"/>
          </a:bodyPr>
          <a:lstStyle/>
          <a:p>
            <a:r>
              <a:rPr lang="en-US" dirty="0" smtClean="0">
                <a:solidFill>
                  <a:schemeClr val="tx2">
                    <a:lumMod val="20000"/>
                    <a:lumOff val="80000"/>
                  </a:schemeClr>
                </a:solidFill>
              </a:rPr>
              <a:t>Example Patient  Chat</a:t>
            </a:r>
            <a:endParaRPr lang="en-US" dirty="0">
              <a:solidFill>
                <a:schemeClr val="tx2">
                  <a:lumMod val="20000"/>
                  <a:lumOff val="80000"/>
                </a:schemeClr>
              </a:solidFill>
            </a:endParaRPr>
          </a:p>
        </p:txBody>
      </p:sp>
      <p:sp>
        <p:nvSpPr>
          <p:cNvPr id="4" name="Slide Number Placeholder 3"/>
          <p:cNvSpPr>
            <a:spLocks noGrp="1"/>
          </p:cNvSpPr>
          <p:nvPr>
            <p:ph type="sldNum" sz="quarter" idx="12"/>
          </p:nvPr>
        </p:nvSpPr>
        <p:spPr/>
        <p:txBody>
          <a:bodyPr/>
          <a:lstStyle/>
          <a:p>
            <a:fld id="{A8C46DCF-9857-6E46-B2FC-55206D4C3681}" type="slidenum">
              <a:rPr lang="en-US" smtClean="0"/>
              <a:t>8</a:t>
            </a:fld>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433" y="-1949"/>
            <a:ext cx="57531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826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578287"/>
            <a:ext cx="2318657" cy="226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US" dirty="0" smtClean="0"/>
              <a:t>Lessons learned from chat</a:t>
            </a:r>
            <a:endParaRPr lang="en-US" dirty="0"/>
          </a:p>
        </p:txBody>
      </p:sp>
      <p:sp>
        <p:nvSpPr>
          <p:cNvPr id="4" name="Slide Number Placeholder 3"/>
          <p:cNvSpPr>
            <a:spLocks noGrp="1"/>
          </p:cNvSpPr>
          <p:nvPr>
            <p:ph type="sldNum" sz="quarter" idx="12"/>
          </p:nvPr>
        </p:nvSpPr>
        <p:spPr/>
        <p:txBody>
          <a:bodyPr/>
          <a:lstStyle/>
          <a:p>
            <a:fld id="{A8C46DCF-9857-6E46-B2FC-55206D4C3681}" type="slidenum">
              <a:rPr lang="en-US" smtClean="0"/>
              <a:t>9</a:t>
            </a:fld>
            <a:endParaRPr lang="en-US" dirty="0"/>
          </a:p>
        </p:txBody>
      </p:sp>
      <p:sp>
        <p:nvSpPr>
          <p:cNvPr id="5" name="Subtitle 2"/>
          <p:cNvSpPr txBox="1">
            <a:spLocks/>
          </p:cNvSpPr>
          <p:nvPr/>
        </p:nvSpPr>
        <p:spPr>
          <a:xfrm>
            <a:off x="4640313" y="941992"/>
            <a:ext cx="4404877" cy="5340916"/>
          </a:xfrm>
          <a:prstGeom prst="rect">
            <a:avLst/>
          </a:prstGeom>
        </p:spPr>
        <p:txBody>
          <a:bodyPr vert="horz" lIns="91440" tIns="45720" rIns="91440" bIns="45720" rtlCol="0">
            <a:normAutofit/>
          </a:bodyPr>
          <a:lstStyle>
            <a:lvl1pPr marL="457200" indent="-4572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914400" indent="-457200" algn="l" defTabSz="457200" rtl="0" eaLnBrk="1" latinLnBrk="0" hangingPunct="1">
              <a:spcBef>
                <a:spcPct val="20000"/>
              </a:spcBef>
              <a:buFont typeface="Arial"/>
              <a:buChar char="•"/>
              <a:defRPr sz="2800" kern="1200">
                <a:solidFill>
                  <a:schemeClr val="tx1">
                    <a:tint val="75000"/>
                  </a:schemeClr>
                </a:solidFill>
                <a:latin typeface="+mn-lt"/>
                <a:ea typeface="+mn-ea"/>
                <a:cs typeface="+mn-cs"/>
              </a:defRPr>
            </a:lvl2pPr>
            <a:lvl3pPr marL="1257300" indent="-342900" algn="l" defTabSz="457200" rtl="0" eaLnBrk="1" latinLnBrk="0" hangingPunct="1">
              <a:spcBef>
                <a:spcPct val="20000"/>
              </a:spcBef>
              <a:buFont typeface="Arial"/>
              <a:buChar char="•"/>
              <a:defRPr sz="2400" kern="1200">
                <a:solidFill>
                  <a:schemeClr val="tx1">
                    <a:tint val="75000"/>
                  </a:schemeClr>
                </a:solidFill>
                <a:latin typeface="+mn-lt"/>
                <a:ea typeface="+mn-ea"/>
                <a:cs typeface="+mn-cs"/>
              </a:defRPr>
            </a:lvl3pPr>
            <a:lvl4pPr marL="1714500" indent="-342900" algn="l" defTabSz="457200" rtl="0" eaLnBrk="1" latinLnBrk="0" hangingPunct="1">
              <a:spcBef>
                <a:spcPct val="20000"/>
              </a:spcBef>
              <a:buFont typeface="Arial"/>
              <a:buChar char="•"/>
              <a:defRPr sz="2000" kern="1200">
                <a:solidFill>
                  <a:schemeClr val="tx1">
                    <a:tint val="75000"/>
                  </a:schemeClr>
                </a:solidFill>
                <a:latin typeface="+mn-lt"/>
                <a:ea typeface="+mn-ea"/>
                <a:cs typeface="+mn-cs"/>
              </a:defRPr>
            </a:lvl4pPr>
            <a:lvl5pPr marL="2171700" indent="-342900" algn="l" defTabSz="457200" rtl="0" eaLnBrk="1" latinLnBrk="0" hangingPunct="1">
              <a:spcBef>
                <a:spcPct val="20000"/>
              </a:spcBef>
              <a:buFont typeface="Arial"/>
              <a:buChar char="•"/>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endParaRPr lang="en-US" dirty="0" smtClean="0"/>
          </a:p>
        </p:txBody>
      </p:sp>
      <p:sp>
        <p:nvSpPr>
          <p:cNvPr id="3" name="Rectangle 2"/>
          <p:cNvSpPr/>
          <p:nvPr/>
        </p:nvSpPr>
        <p:spPr>
          <a:xfrm>
            <a:off x="689637" y="704487"/>
            <a:ext cx="7884347" cy="5340916"/>
          </a:xfrm>
          <a:prstGeom prst="rect">
            <a:avLst/>
          </a:prstGeom>
        </p:spPr>
        <p:txBody>
          <a:bodyPr/>
          <a:lstStyle/>
          <a:p>
            <a:pPr lvl="0" rtl="0"/>
            <a:endParaRPr lang="en-US" dirty="0"/>
          </a:p>
          <a:p>
            <a:pPr marL="457200" indent="-457200">
              <a:buFont typeface="Arial" panose="020B0604020202020204" pitchFamily="34" charset="0"/>
              <a:buChar char="•"/>
            </a:pPr>
            <a:r>
              <a:rPr lang="en-US" sz="2800" dirty="0" smtClean="0">
                <a:solidFill>
                  <a:srgbClr val="404040"/>
                </a:solidFill>
              </a:rPr>
              <a:t>Many chat platforms provide a transcript to the chatter</a:t>
            </a:r>
            <a:endParaRPr lang="en-US" sz="2800" dirty="0">
              <a:solidFill>
                <a:srgbClr val="404040"/>
              </a:solidFill>
            </a:endParaRPr>
          </a:p>
          <a:p>
            <a:pPr marL="457200" indent="-457200">
              <a:buFont typeface="Arial" panose="020B0604020202020204" pitchFamily="34" charset="0"/>
              <a:buChar char="•"/>
            </a:pPr>
            <a:r>
              <a:rPr lang="en-US" sz="2800" dirty="0" smtClean="0">
                <a:solidFill>
                  <a:srgbClr val="404040"/>
                </a:solidFill>
              </a:rPr>
              <a:t>Can influence volume based on website location/ accessibility of chat link</a:t>
            </a:r>
            <a:endParaRPr lang="en-US" sz="2800" dirty="0">
              <a:solidFill>
                <a:srgbClr val="404040"/>
              </a:solidFill>
            </a:endParaRPr>
          </a:p>
          <a:p>
            <a:pPr marL="457200" indent="-457200">
              <a:buFont typeface="Arial" panose="020B0604020202020204" pitchFamily="34" charset="0"/>
              <a:buChar char="•"/>
            </a:pPr>
            <a:r>
              <a:rPr lang="en-US" sz="2800" dirty="0" smtClean="0">
                <a:solidFill>
                  <a:srgbClr val="404040"/>
                </a:solidFill>
              </a:rPr>
              <a:t>Secure channel for private information</a:t>
            </a:r>
            <a:endParaRPr lang="en-US" sz="2800" dirty="0">
              <a:solidFill>
                <a:srgbClr val="404040"/>
              </a:solidFill>
            </a:endParaRPr>
          </a:p>
          <a:p>
            <a:pPr marL="800100" lvl="1" indent="-342900">
              <a:buFont typeface="Courier New" panose="02070309020205020404" pitchFamily="49" charset="0"/>
              <a:buChar char="o"/>
            </a:pPr>
            <a:r>
              <a:rPr lang="en-US" sz="2400" dirty="0" smtClean="0">
                <a:solidFill>
                  <a:srgbClr val="404040"/>
                </a:solidFill>
              </a:rPr>
              <a:t>Health details/tailored information</a:t>
            </a:r>
            <a:endParaRPr lang="en-US" sz="2400" dirty="0">
              <a:solidFill>
                <a:srgbClr val="404040"/>
              </a:solidFill>
            </a:endParaRPr>
          </a:p>
          <a:p>
            <a:pPr marL="800100" lvl="1" indent="-342900">
              <a:buFont typeface="Courier New" panose="02070309020205020404" pitchFamily="49" charset="0"/>
              <a:buChar char="o"/>
            </a:pPr>
            <a:r>
              <a:rPr lang="en-US" sz="2400" dirty="0" smtClean="0">
                <a:solidFill>
                  <a:srgbClr val="404040"/>
                </a:solidFill>
              </a:rPr>
              <a:t>Personal information for services/records</a:t>
            </a:r>
            <a:endParaRPr lang="en-US" sz="2400" dirty="0">
              <a:solidFill>
                <a:srgbClr val="404040"/>
              </a:solidFill>
            </a:endParaRPr>
          </a:p>
          <a:p>
            <a:pPr marL="457200" indent="-457200">
              <a:buFont typeface="Arial" panose="020B0604020202020204" pitchFamily="34" charset="0"/>
              <a:buChar char="•"/>
            </a:pPr>
            <a:r>
              <a:rPr lang="en-US" sz="2800" dirty="0" smtClean="0">
                <a:solidFill>
                  <a:srgbClr val="404040"/>
                </a:solidFill>
              </a:rPr>
              <a:t>Was not effective channel for complex or rare cancer information provisioning</a:t>
            </a:r>
            <a:endParaRPr lang="en-US" sz="2800" dirty="0">
              <a:solidFill>
                <a:srgbClr val="404040"/>
              </a:solidFill>
            </a:endParaRPr>
          </a:p>
          <a:p>
            <a:pPr marL="800100" lvl="1" indent="-342900">
              <a:buFont typeface="Courier New" panose="02070309020205020404" pitchFamily="49" charset="0"/>
              <a:buChar char="o"/>
            </a:pPr>
            <a:r>
              <a:rPr lang="en-US" sz="2400" dirty="0" smtClean="0">
                <a:solidFill>
                  <a:srgbClr val="404040"/>
                </a:solidFill>
              </a:rPr>
              <a:t>50% of escalated chat referrals converted to phone</a:t>
            </a:r>
            <a:endParaRPr lang="en-US" sz="2400" dirty="0">
              <a:solidFill>
                <a:srgbClr val="404040"/>
              </a:solidFill>
            </a:endParaRPr>
          </a:p>
          <a:p>
            <a:pPr marL="457200" indent="-457200">
              <a:buFont typeface="Arial" panose="020B0604020202020204" pitchFamily="34" charset="0"/>
              <a:buChar char="•"/>
            </a:pPr>
            <a:r>
              <a:rPr lang="en-US" sz="2800" dirty="0" smtClean="0">
                <a:solidFill>
                  <a:srgbClr val="404040"/>
                </a:solidFill>
              </a:rPr>
              <a:t>Requires skilled writers</a:t>
            </a:r>
            <a:endParaRPr lang="en-US" sz="2800" dirty="0">
              <a:solidFill>
                <a:srgbClr val="404040"/>
              </a:solidFill>
            </a:endParaRPr>
          </a:p>
        </p:txBody>
      </p:sp>
    </p:spTree>
    <p:extLst>
      <p:ext uri="{BB962C8B-B14F-4D97-AF65-F5344CB8AC3E}">
        <p14:creationId xmlns:p14="http://schemas.microsoft.com/office/powerpoint/2010/main" val="3576500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1778</TotalTime>
  <Words>811</Words>
  <Application>Microsoft Office PowerPoint</Application>
  <PresentationFormat>On-screen Show (4:3)</PresentationFormat>
  <Paragraphs>136</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Audience &amp; Channels</vt:lpstr>
      <vt:lpstr>Presentation Objectives</vt:lpstr>
      <vt:lpstr>National Cancer Information Center</vt:lpstr>
      <vt:lpstr>PowerPoint Presentation</vt:lpstr>
      <vt:lpstr>PowerPoint Presentation</vt:lpstr>
      <vt:lpstr>PowerPoint Presentation</vt:lpstr>
      <vt:lpstr>Example  Caregiver CIS Chat</vt:lpstr>
      <vt:lpstr>Example Patient  Chat</vt:lpstr>
      <vt:lpstr>Lessons learned from chat</vt:lpstr>
      <vt:lpstr>NCIC Social Media Support </vt:lpstr>
      <vt:lpstr>PowerPoint Presentation</vt:lpstr>
      <vt:lpstr>PowerPoint Presentation</vt:lpstr>
      <vt:lpstr>PowerPoint Presentation</vt:lpstr>
      <vt:lpstr>Colorectal Cancer Campaign Success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Mattie Gallagher</dc:creator>
  <cp:lastModifiedBy>Kevin Babb</cp:lastModifiedBy>
  <cp:revision>96</cp:revision>
  <cp:lastPrinted>2014-10-08T17:02:24Z</cp:lastPrinted>
  <dcterms:created xsi:type="dcterms:W3CDTF">2014-04-23T15:10:28Z</dcterms:created>
  <dcterms:modified xsi:type="dcterms:W3CDTF">2015-01-30T13:39:41Z</dcterms:modified>
</cp:coreProperties>
</file>